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4764" r:id="rId1"/>
    <p:sldMasterId id="2147484864" r:id="rId2"/>
    <p:sldMasterId id="2147484852" r:id="rId3"/>
    <p:sldMasterId id="2147484840" r:id="rId4"/>
  </p:sldMasterIdLst>
  <p:notesMasterIdLst>
    <p:notesMasterId r:id="rId142"/>
  </p:notesMasterIdLst>
  <p:handoutMasterIdLst>
    <p:handoutMasterId r:id="rId143"/>
  </p:handoutMasterIdLst>
  <p:sldIdLst>
    <p:sldId id="522" r:id="rId5"/>
    <p:sldId id="328" r:id="rId6"/>
    <p:sldId id="578" r:id="rId7"/>
    <p:sldId id="624" r:id="rId8"/>
    <p:sldId id="625" r:id="rId9"/>
    <p:sldId id="627" r:id="rId10"/>
    <p:sldId id="635" r:id="rId11"/>
    <p:sldId id="636" r:id="rId12"/>
    <p:sldId id="637" r:id="rId13"/>
    <p:sldId id="638" r:id="rId14"/>
    <p:sldId id="639" r:id="rId15"/>
    <p:sldId id="720" r:id="rId16"/>
    <p:sldId id="721" r:id="rId17"/>
    <p:sldId id="722" r:id="rId18"/>
    <p:sldId id="723" r:id="rId19"/>
    <p:sldId id="724" r:id="rId20"/>
    <p:sldId id="725" r:id="rId21"/>
    <p:sldId id="726" r:id="rId22"/>
    <p:sldId id="729" r:id="rId23"/>
    <p:sldId id="730" r:id="rId24"/>
    <p:sldId id="628" r:id="rId25"/>
    <p:sldId id="732" r:id="rId26"/>
    <p:sldId id="629" r:id="rId27"/>
    <p:sldId id="630" r:id="rId28"/>
    <p:sldId id="633" r:id="rId29"/>
    <p:sldId id="631" r:id="rId30"/>
    <p:sldId id="632" r:id="rId31"/>
    <p:sldId id="614" r:id="rId32"/>
    <p:sldId id="615" r:id="rId33"/>
    <p:sldId id="616" r:id="rId34"/>
    <p:sldId id="617" r:id="rId35"/>
    <p:sldId id="618" r:id="rId36"/>
    <p:sldId id="619" r:id="rId37"/>
    <p:sldId id="620" r:id="rId38"/>
    <p:sldId id="601" r:id="rId39"/>
    <p:sldId id="733" r:id="rId40"/>
    <p:sldId id="734" r:id="rId41"/>
    <p:sldId id="736" r:id="rId42"/>
    <p:sldId id="737" r:id="rId43"/>
    <p:sldId id="755" r:id="rId44"/>
    <p:sldId id="759" r:id="rId45"/>
    <p:sldId id="756" r:id="rId46"/>
    <p:sldId id="757" r:id="rId47"/>
    <p:sldId id="758" r:id="rId48"/>
    <p:sldId id="754" r:id="rId49"/>
    <p:sldId id="735" r:id="rId50"/>
    <p:sldId id="738" r:id="rId51"/>
    <p:sldId id="760" r:id="rId52"/>
    <p:sldId id="761" r:id="rId53"/>
    <p:sldId id="609" r:id="rId54"/>
    <p:sldId id="610" r:id="rId55"/>
    <p:sldId id="611" r:id="rId56"/>
    <p:sldId id="613" r:id="rId57"/>
    <p:sldId id="605" r:id="rId58"/>
    <p:sldId id="606" r:id="rId59"/>
    <p:sldId id="607" r:id="rId60"/>
    <p:sldId id="608" r:id="rId61"/>
    <p:sldId id="612" r:id="rId62"/>
    <p:sldId id="641" r:id="rId63"/>
    <p:sldId id="642" r:id="rId64"/>
    <p:sldId id="634" r:id="rId65"/>
    <p:sldId id="648" r:id="rId66"/>
    <p:sldId id="649" r:id="rId67"/>
    <p:sldId id="650" r:id="rId68"/>
    <p:sldId id="643" r:id="rId69"/>
    <p:sldId id="644" r:id="rId70"/>
    <p:sldId id="651" r:id="rId71"/>
    <p:sldId id="653" r:id="rId72"/>
    <p:sldId id="746" r:id="rId73"/>
    <p:sldId id="654" r:id="rId74"/>
    <p:sldId id="652" r:id="rId75"/>
    <p:sldId id="655" r:id="rId76"/>
    <p:sldId id="645" r:id="rId77"/>
    <p:sldId id="659" r:id="rId78"/>
    <p:sldId id="660" r:id="rId79"/>
    <p:sldId id="661" r:id="rId80"/>
    <p:sldId id="662" r:id="rId81"/>
    <p:sldId id="663" r:id="rId82"/>
    <p:sldId id="664" r:id="rId83"/>
    <p:sldId id="666" r:id="rId84"/>
    <p:sldId id="667" r:id="rId85"/>
    <p:sldId id="668" r:id="rId86"/>
    <p:sldId id="708" r:id="rId87"/>
    <p:sldId id="669" r:id="rId88"/>
    <p:sldId id="670" r:id="rId89"/>
    <p:sldId id="671" r:id="rId90"/>
    <p:sldId id="766" r:id="rId91"/>
    <p:sldId id="767" r:id="rId92"/>
    <p:sldId id="774" r:id="rId93"/>
    <p:sldId id="674" r:id="rId94"/>
    <p:sldId id="675" r:id="rId95"/>
    <p:sldId id="773" r:id="rId96"/>
    <p:sldId id="676" r:id="rId97"/>
    <p:sldId id="677" r:id="rId98"/>
    <p:sldId id="678" r:id="rId99"/>
    <p:sldId id="679" r:id="rId100"/>
    <p:sldId id="680" r:id="rId101"/>
    <p:sldId id="658" r:id="rId102"/>
    <p:sldId id="683" r:id="rId103"/>
    <p:sldId id="684" r:id="rId104"/>
    <p:sldId id="685" r:id="rId105"/>
    <p:sldId id="689" r:id="rId106"/>
    <p:sldId id="709" r:id="rId107"/>
    <p:sldId id="710" r:id="rId108"/>
    <p:sldId id="646" r:id="rId109"/>
    <p:sldId id="686" r:id="rId110"/>
    <p:sldId id="687" r:id="rId111"/>
    <p:sldId id="688" r:id="rId112"/>
    <p:sldId id="690" r:id="rId113"/>
    <p:sldId id="711" r:id="rId114"/>
    <p:sldId id="712" r:id="rId115"/>
    <p:sldId id="713" r:id="rId116"/>
    <p:sldId id="714" r:id="rId117"/>
    <p:sldId id="692" r:id="rId118"/>
    <p:sldId id="694" r:id="rId119"/>
    <p:sldId id="695" r:id="rId120"/>
    <p:sldId id="696" r:id="rId121"/>
    <p:sldId id="697" r:id="rId122"/>
    <p:sldId id="691" r:id="rId123"/>
    <p:sldId id="698" r:id="rId124"/>
    <p:sldId id="699" r:id="rId125"/>
    <p:sldId id="775" r:id="rId126"/>
    <p:sldId id="765" r:id="rId127"/>
    <p:sldId id="744" r:id="rId128"/>
    <p:sldId id="701" r:id="rId129"/>
    <p:sldId id="693" r:id="rId130"/>
    <p:sldId id="702" r:id="rId131"/>
    <p:sldId id="700" r:id="rId132"/>
    <p:sldId id="743" r:id="rId133"/>
    <p:sldId id="706" r:id="rId134"/>
    <p:sldId id="707" r:id="rId135"/>
    <p:sldId id="715" r:id="rId136"/>
    <p:sldId id="716" r:id="rId137"/>
    <p:sldId id="740" r:id="rId138"/>
    <p:sldId id="705" r:id="rId139"/>
    <p:sldId id="741" r:id="rId140"/>
    <p:sldId id="742" r:id="rId141"/>
  </p:sldIdLst>
  <p:sldSz cx="9144000" cy="6858000" type="screen4x3"/>
  <p:notesSz cx="7099300" cy="10234613"/>
  <p:defaultTex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224">
          <p15:clr>
            <a:srgbClr val="A4A3A4"/>
          </p15:clr>
        </p15:guide>
        <p15:guide id="2" pos="2236">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100AF6"/>
    <a:srgbClr val="00E4A8"/>
    <a:srgbClr val="05FF76"/>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41" autoAdjust="0"/>
    <p:restoredTop sz="79926" autoAdjust="0"/>
  </p:normalViewPr>
  <p:slideViewPr>
    <p:cSldViewPr>
      <p:cViewPr varScale="1">
        <p:scale>
          <a:sx n="72" d="100"/>
          <a:sy n="72" d="100"/>
        </p:scale>
        <p:origin x="2200" y="64"/>
      </p:cViewPr>
      <p:guideLst>
        <p:guide orient="horz" pos="2160"/>
        <p:guide pos="2880"/>
      </p:guideLst>
    </p:cSldViewPr>
  </p:slideViewPr>
  <p:outlineViewPr>
    <p:cViewPr>
      <p:scale>
        <a:sx n="33" d="100"/>
        <a:sy n="33" d="100"/>
      </p:scale>
      <p:origin x="0" y="0"/>
    </p:cViewPr>
  </p:outlineViewPr>
  <p:notesTextViewPr>
    <p:cViewPr>
      <p:scale>
        <a:sx n="3" d="2"/>
        <a:sy n="3" d="2"/>
      </p:scale>
      <p:origin x="0" y="0"/>
    </p:cViewPr>
  </p:notesTextViewPr>
  <p:sorterViewPr>
    <p:cViewPr>
      <p:scale>
        <a:sx n="66" d="100"/>
        <a:sy n="66" d="100"/>
      </p:scale>
      <p:origin x="0" y="846"/>
    </p:cViewPr>
  </p:sorterViewPr>
  <p:notesViewPr>
    <p:cSldViewPr>
      <p:cViewPr varScale="1">
        <p:scale>
          <a:sx n="53" d="100"/>
          <a:sy n="53" d="100"/>
        </p:scale>
        <p:origin x="-1926" y="-96"/>
      </p:cViewPr>
      <p:guideLst>
        <p:guide orient="horz" pos="3224"/>
        <p:guide pos="2236"/>
      </p:guideLst>
    </p:cSldViewPr>
  </p:notesViewPr>
  <p:gridSpacing cx="45005" cy="45005"/>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slide" Target="slides/slide134.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53" Type="http://schemas.openxmlformats.org/officeDocument/2006/relationships/slide" Target="slides/slide49.xml"/><Relationship Id="rId74" Type="http://schemas.openxmlformats.org/officeDocument/2006/relationships/slide" Target="slides/slide70.xml"/><Relationship Id="rId128" Type="http://schemas.openxmlformats.org/officeDocument/2006/relationships/slide" Target="slides/slide124.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134" Type="http://schemas.openxmlformats.org/officeDocument/2006/relationships/slide" Target="slides/slide130.xml"/><Relationship Id="rId139" Type="http://schemas.openxmlformats.org/officeDocument/2006/relationships/slide" Target="slides/slide135.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slide" Target="slides/slide120.xml"/><Relationship Id="rId129" Type="http://schemas.openxmlformats.org/officeDocument/2006/relationships/slide" Target="slides/slide125.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40" Type="http://schemas.openxmlformats.org/officeDocument/2006/relationships/slide" Target="slides/slide136.xml"/><Relationship Id="rId14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0" Type="http://schemas.openxmlformats.org/officeDocument/2006/relationships/slide" Target="slides/slide126.xml"/><Relationship Id="rId135" Type="http://schemas.openxmlformats.org/officeDocument/2006/relationships/slide" Target="slides/slide131.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141" Type="http://schemas.openxmlformats.org/officeDocument/2006/relationships/slide" Target="slides/slide137.xml"/><Relationship Id="rId146" Type="http://schemas.openxmlformats.org/officeDocument/2006/relationships/theme" Target="theme/theme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slideMaster" Target="slideMasters/slideMaster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slide" Target="slides/slide132.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notesMaster" Target="notesMasters/notesMaster1.xml"/><Relationship Id="rId3" Type="http://schemas.openxmlformats.org/officeDocument/2006/relationships/slideMaster" Target="slideMasters/slideMaster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slide" Target="slides/slide133.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handoutMaster" Target="handoutMasters/handoutMaster1.xml"/><Relationship Id="rId4" Type="http://schemas.openxmlformats.org/officeDocument/2006/relationships/slideMaster" Target="slideMasters/slideMaster4.xml"/><Relationship Id="rId9" Type="http://schemas.openxmlformats.org/officeDocument/2006/relationships/slide" Target="slides/slide5.xml"/><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6" Type="http://schemas.openxmlformats.org/officeDocument/2006/relationships/slide" Target="slides/slide12.xml"/><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674" name="Rectangle 2">
            <a:extLst>
              <a:ext uri="{FF2B5EF4-FFF2-40B4-BE49-F238E27FC236}">
                <a16:creationId xmlns:a16="http://schemas.microsoft.com/office/drawing/2014/main" id="{8B107B2A-DAC5-4416-974E-078E8DBB782B}"/>
              </a:ext>
            </a:extLst>
          </p:cNvPr>
          <p:cNvSpPr>
            <a:spLocks noGrp="1" noChangeArrowheads="1"/>
          </p:cNvSpPr>
          <p:nvPr>
            <p:ph type="hdr" sz="quarter"/>
          </p:nvPr>
        </p:nvSpPr>
        <p:spPr bwMode="auto">
          <a:xfrm>
            <a:off x="0" y="0"/>
            <a:ext cx="3076575" cy="511175"/>
          </a:xfrm>
          <a:prstGeom prst="rect">
            <a:avLst/>
          </a:prstGeom>
          <a:noFill/>
          <a:ln>
            <a:noFill/>
          </a:ln>
          <a:effectLst/>
        </p:spPr>
        <p:txBody>
          <a:bodyPr vert="horz" wrap="square" lIns="99048" tIns="49524" rIns="99048" bIns="49524" numCol="1" anchor="t" anchorCtr="0" compatLnSpc="1">
            <a:prstTxWarp prst="textNoShape">
              <a:avLst/>
            </a:prstTxWarp>
          </a:bodyPr>
          <a:lstStyle>
            <a:lvl1pPr eaLnBrk="1" hangingPunct="1">
              <a:defRPr sz="1300">
                <a:latin typeface="Arial" charset="0"/>
                <a:ea typeface="宋体" pitchFamily="2" charset="-122"/>
              </a:defRPr>
            </a:lvl1pPr>
          </a:lstStyle>
          <a:p>
            <a:pPr>
              <a:defRPr/>
            </a:pPr>
            <a:endParaRPr lang="en-US" altLang="zh-CN"/>
          </a:p>
        </p:txBody>
      </p:sp>
      <p:sp>
        <p:nvSpPr>
          <p:cNvPr id="28675" name="Rectangle 3">
            <a:extLst>
              <a:ext uri="{FF2B5EF4-FFF2-40B4-BE49-F238E27FC236}">
                <a16:creationId xmlns:a16="http://schemas.microsoft.com/office/drawing/2014/main" id="{F8823D40-50F4-4203-B225-423B948F35BD}"/>
              </a:ext>
            </a:extLst>
          </p:cNvPr>
          <p:cNvSpPr>
            <a:spLocks noGrp="1" noChangeArrowheads="1"/>
          </p:cNvSpPr>
          <p:nvPr>
            <p:ph type="dt" sz="quarter" idx="1"/>
          </p:nvPr>
        </p:nvSpPr>
        <p:spPr bwMode="auto">
          <a:xfrm>
            <a:off x="4021138" y="0"/>
            <a:ext cx="3076575" cy="511175"/>
          </a:xfrm>
          <a:prstGeom prst="rect">
            <a:avLst/>
          </a:prstGeom>
          <a:noFill/>
          <a:ln>
            <a:noFill/>
          </a:ln>
          <a:effectLst/>
        </p:spPr>
        <p:txBody>
          <a:bodyPr vert="horz" wrap="square" lIns="99048" tIns="49524" rIns="99048" bIns="49524" numCol="1" anchor="t" anchorCtr="0" compatLnSpc="1">
            <a:prstTxWarp prst="textNoShape">
              <a:avLst/>
            </a:prstTxWarp>
          </a:bodyPr>
          <a:lstStyle>
            <a:lvl1pPr algn="r" eaLnBrk="1" hangingPunct="1">
              <a:defRPr sz="1300">
                <a:latin typeface="Arial" charset="0"/>
                <a:ea typeface="宋体" pitchFamily="2" charset="-122"/>
              </a:defRPr>
            </a:lvl1pPr>
          </a:lstStyle>
          <a:p>
            <a:pPr>
              <a:defRPr/>
            </a:pPr>
            <a:endParaRPr lang="en-US" altLang="zh-CN"/>
          </a:p>
        </p:txBody>
      </p:sp>
      <p:sp>
        <p:nvSpPr>
          <p:cNvPr id="28676" name="Rectangle 4">
            <a:extLst>
              <a:ext uri="{FF2B5EF4-FFF2-40B4-BE49-F238E27FC236}">
                <a16:creationId xmlns:a16="http://schemas.microsoft.com/office/drawing/2014/main" id="{DA6B86F3-BAD2-4843-9058-D4A47376990D}"/>
              </a:ext>
            </a:extLst>
          </p:cNvPr>
          <p:cNvSpPr>
            <a:spLocks noGrp="1" noChangeArrowheads="1"/>
          </p:cNvSpPr>
          <p:nvPr>
            <p:ph type="ftr" sz="quarter" idx="2"/>
          </p:nvPr>
        </p:nvSpPr>
        <p:spPr bwMode="auto">
          <a:xfrm>
            <a:off x="0" y="9721850"/>
            <a:ext cx="3076575" cy="511175"/>
          </a:xfrm>
          <a:prstGeom prst="rect">
            <a:avLst/>
          </a:prstGeom>
          <a:noFill/>
          <a:ln>
            <a:noFill/>
          </a:ln>
          <a:effectLst/>
        </p:spPr>
        <p:txBody>
          <a:bodyPr vert="horz" wrap="square" lIns="99048" tIns="49524" rIns="99048" bIns="49524" numCol="1" anchor="b" anchorCtr="0" compatLnSpc="1">
            <a:prstTxWarp prst="textNoShape">
              <a:avLst/>
            </a:prstTxWarp>
          </a:bodyPr>
          <a:lstStyle>
            <a:lvl1pPr eaLnBrk="1" hangingPunct="1">
              <a:defRPr sz="1300">
                <a:latin typeface="Arial" charset="0"/>
                <a:ea typeface="宋体" pitchFamily="2" charset="-122"/>
              </a:defRPr>
            </a:lvl1pPr>
          </a:lstStyle>
          <a:p>
            <a:pPr>
              <a:defRPr/>
            </a:pPr>
            <a:endParaRPr lang="en-US" altLang="zh-CN"/>
          </a:p>
        </p:txBody>
      </p:sp>
      <p:sp>
        <p:nvSpPr>
          <p:cNvPr id="28677" name="Rectangle 5">
            <a:extLst>
              <a:ext uri="{FF2B5EF4-FFF2-40B4-BE49-F238E27FC236}">
                <a16:creationId xmlns:a16="http://schemas.microsoft.com/office/drawing/2014/main" id="{EEE122FC-8C0E-435B-8E52-C01A804A9B37}"/>
              </a:ext>
            </a:extLst>
          </p:cNvPr>
          <p:cNvSpPr>
            <a:spLocks noGrp="1" noChangeArrowheads="1"/>
          </p:cNvSpPr>
          <p:nvPr>
            <p:ph type="sldNum" sz="quarter" idx="3"/>
          </p:nvPr>
        </p:nvSpPr>
        <p:spPr bwMode="auto">
          <a:xfrm>
            <a:off x="4021138" y="9721850"/>
            <a:ext cx="3076575" cy="511175"/>
          </a:xfrm>
          <a:prstGeom prst="rect">
            <a:avLst/>
          </a:prstGeom>
          <a:noFill/>
          <a:ln>
            <a:noFill/>
          </a:ln>
          <a:effectLst/>
        </p:spPr>
        <p:txBody>
          <a:bodyPr vert="horz" wrap="square" lIns="99048" tIns="49524" rIns="99048" bIns="49524" numCol="1" anchor="b" anchorCtr="0" compatLnSpc="1">
            <a:prstTxWarp prst="textNoShape">
              <a:avLst/>
            </a:prstTxWarp>
          </a:bodyPr>
          <a:lstStyle>
            <a:lvl1pPr algn="r" eaLnBrk="1" hangingPunct="1">
              <a:defRPr sz="1300" smtClean="0"/>
            </a:lvl1pPr>
          </a:lstStyle>
          <a:p>
            <a:pPr>
              <a:defRPr/>
            </a:pPr>
            <a:fld id="{43E1ABD5-734C-45E3-8E59-EA2CFC9A04A5}" type="slidenum">
              <a:rPr lang="en-US" altLang="zh-CN"/>
              <a:pPr>
                <a:defRPr/>
              </a:pPr>
              <a:t>‹#›</a:t>
            </a:fld>
            <a:endParaRPr lang="en-US" altLang="zh-CN"/>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770" name="Rectangle 2">
            <a:extLst>
              <a:ext uri="{FF2B5EF4-FFF2-40B4-BE49-F238E27FC236}">
                <a16:creationId xmlns:a16="http://schemas.microsoft.com/office/drawing/2014/main" id="{1E04FAA8-1251-4724-A213-F4314383DCCE}"/>
              </a:ext>
            </a:extLst>
          </p:cNvPr>
          <p:cNvSpPr>
            <a:spLocks noGrp="1" noChangeArrowheads="1"/>
          </p:cNvSpPr>
          <p:nvPr>
            <p:ph type="hdr" sz="quarter"/>
          </p:nvPr>
        </p:nvSpPr>
        <p:spPr bwMode="auto">
          <a:xfrm>
            <a:off x="0" y="0"/>
            <a:ext cx="3076575" cy="511175"/>
          </a:xfrm>
          <a:prstGeom prst="rect">
            <a:avLst/>
          </a:prstGeom>
          <a:noFill/>
          <a:ln>
            <a:noFill/>
          </a:ln>
          <a:effectLst/>
        </p:spPr>
        <p:txBody>
          <a:bodyPr vert="horz" wrap="square" lIns="99048" tIns="49524" rIns="99048" bIns="49524" numCol="1" anchor="t" anchorCtr="0" compatLnSpc="1">
            <a:prstTxWarp prst="textNoShape">
              <a:avLst/>
            </a:prstTxWarp>
          </a:bodyPr>
          <a:lstStyle>
            <a:lvl1pPr eaLnBrk="1" hangingPunct="1">
              <a:defRPr sz="1300">
                <a:latin typeface="Arial" charset="0"/>
                <a:ea typeface="宋体" pitchFamily="2" charset="-122"/>
              </a:defRPr>
            </a:lvl1pPr>
          </a:lstStyle>
          <a:p>
            <a:pPr>
              <a:defRPr/>
            </a:pPr>
            <a:endParaRPr lang="en-US" altLang="zh-CN"/>
          </a:p>
        </p:txBody>
      </p:sp>
      <p:sp>
        <p:nvSpPr>
          <p:cNvPr id="32771" name="Rectangle 3">
            <a:extLst>
              <a:ext uri="{FF2B5EF4-FFF2-40B4-BE49-F238E27FC236}">
                <a16:creationId xmlns:a16="http://schemas.microsoft.com/office/drawing/2014/main" id="{C7FE1E47-3890-4A19-BF22-ABD056D1609A}"/>
              </a:ext>
            </a:extLst>
          </p:cNvPr>
          <p:cNvSpPr>
            <a:spLocks noGrp="1" noChangeArrowheads="1"/>
          </p:cNvSpPr>
          <p:nvPr>
            <p:ph type="dt" idx="1"/>
          </p:nvPr>
        </p:nvSpPr>
        <p:spPr bwMode="auto">
          <a:xfrm>
            <a:off x="4021138" y="0"/>
            <a:ext cx="3076575" cy="511175"/>
          </a:xfrm>
          <a:prstGeom prst="rect">
            <a:avLst/>
          </a:prstGeom>
          <a:noFill/>
          <a:ln>
            <a:noFill/>
          </a:ln>
          <a:effectLst/>
        </p:spPr>
        <p:txBody>
          <a:bodyPr vert="horz" wrap="square" lIns="99048" tIns="49524" rIns="99048" bIns="49524" numCol="1" anchor="t" anchorCtr="0" compatLnSpc="1">
            <a:prstTxWarp prst="textNoShape">
              <a:avLst/>
            </a:prstTxWarp>
          </a:bodyPr>
          <a:lstStyle>
            <a:lvl1pPr algn="r" eaLnBrk="1" hangingPunct="1">
              <a:defRPr sz="1300">
                <a:latin typeface="Arial" charset="0"/>
                <a:ea typeface="宋体" pitchFamily="2" charset="-122"/>
              </a:defRPr>
            </a:lvl1pPr>
          </a:lstStyle>
          <a:p>
            <a:pPr>
              <a:defRPr/>
            </a:pPr>
            <a:endParaRPr lang="en-US" altLang="zh-CN"/>
          </a:p>
        </p:txBody>
      </p:sp>
      <p:sp>
        <p:nvSpPr>
          <p:cNvPr id="28676" name="Rectangle 4">
            <a:extLst>
              <a:ext uri="{FF2B5EF4-FFF2-40B4-BE49-F238E27FC236}">
                <a16:creationId xmlns:a16="http://schemas.microsoft.com/office/drawing/2014/main" id="{C360BA55-EA8A-4F4B-84B3-69CF6A8F7EA3}"/>
              </a:ext>
            </a:extLst>
          </p:cNvPr>
          <p:cNvSpPr>
            <a:spLocks noGrp="1" noRot="1" noChangeAspect="1" noChangeArrowheads="1" noTextEdit="1"/>
          </p:cNvSpPr>
          <p:nvPr>
            <p:ph type="sldImg" idx="2"/>
          </p:nvPr>
        </p:nvSpPr>
        <p:spPr bwMode="auto">
          <a:xfrm>
            <a:off x="992188" y="768350"/>
            <a:ext cx="5114925" cy="383698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2773" name="Rectangle 5">
            <a:extLst>
              <a:ext uri="{FF2B5EF4-FFF2-40B4-BE49-F238E27FC236}">
                <a16:creationId xmlns:a16="http://schemas.microsoft.com/office/drawing/2014/main" id="{CFB93E25-B75C-4792-AFE7-5CBE769FE4B0}"/>
              </a:ext>
            </a:extLst>
          </p:cNvPr>
          <p:cNvSpPr>
            <a:spLocks noGrp="1" noChangeArrowheads="1"/>
          </p:cNvSpPr>
          <p:nvPr>
            <p:ph type="body" sz="quarter" idx="3"/>
          </p:nvPr>
        </p:nvSpPr>
        <p:spPr bwMode="auto">
          <a:xfrm>
            <a:off x="709613" y="4860925"/>
            <a:ext cx="5680075" cy="4605338"/>
          </a:xfrm>
          <a:prstGeom prst="rect">
            <a:avLst/>
          </a:prstGeom>
          <a:noFill/>
          <a:ln>
            <a:noFill/>
          </a:ln>
          <a:effectLst/>
        </p:spPr>
        <p:txBody>
          <a:bodyPr vert="horz" wrap="square" lIns="99048" tIns="49524" rIns="99048" bIns="49524" numCol="1" anchor="t" anchorCtr="0" compatLnSpc="1">
            <a:prstTxWarp prst="textNoShape">
              <a:avLst/>
            </a:prstTxWarp>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32774" name="Rectangle 6">
            <a:extLst>
              <a:ext uri="{FF2B5EF4-FFF2-40B4-BE49-F238E27FC236}">
                <a16:creationId xmlns:a16="http://schemas.microsoft.com/office/drawing/2014/main" id="{D790EB04-C85D-4D5C-A1A5-0531589EE258}"/>
              </a:ext>
            </a:extLst>
          </p:cNvPr>
          <p:cNvSpPr>
            <a:spLocks noGrp="1" noChangeArrowheads="1"/>
          </p:cNvSpPr>
          <p:nvPr>
            <p:ph type="ftr" sz="quarter" idx="4"/>
          </p:nvPr>
        </p:nvSpPr>
        <p:spPr bwMode="auto">
          <a:xfrm>
            <a:off x="0" y="9721850"/>
            <a:ext cx="3076575" cy="511175"/>
          </a:xfrm>
          <a:prstGeom prst="rect">
            <a:avLst/>
          </a:prstGeom>
          <a:noFill/>
          <a:ln>
            <a:noFill/>
          </a:ln>
          <a:effectLst/>
        </p:spPr>
        <p:txBody>
          <a:bodyPr vert="horz" wrap="square" lIns="99048" tIns="49524" rIns="99048" bIns="49524" numCol="1" anchor="b" anchorCtr="0" compatLnSpc="1">
            <a:prstTxWarp prst="textNoShape">
              <a:avLst/>
            </a:prstTxWarp>
          </a:bodyPr>
          <a:lstStyle>
            <a:lvl1pPr eaLnBrk="1" hangingPunct="1">
              <a:defRPr sz="1300">
                <a:latin typeface="Arial" charset="0"/>
                <a:ea typeface="宋体" pitchFamily="2" charset="-122"/>
              </a:defRPr>
            </a:lvl1pPr>
          </a:lstStyle>
          <a:p>
            <a:pPr>
              <a:defRPr/>
            </a:pPr>
            <a:endParaRPr lang="en-US" altLang="zh-CN"/>
          </a:p>
        </p:txBody>
      </p:sp>
      <p:sp>
        <p:nvSpPr>
          <p:cNvPr id="32775" name="Rectangle 7">
            <a:extLst>
              <a:ext uri="{FF2B5EF4-FFF2-40B4-BE49-F238E27FC236}">
                <a16:creationId xmlns:a16="http://schemas.microsoft.com/office/drawing/2014/main" id="{3953FBA4-B32F-45E3-99B1-1CBCA21ED888}"/>
              </a:ext>
            </a:extLst>
          </p:cNvPr>
          <p:cNvSpPr>
            <a:spLocks noGrp="1" noChangeArrowheads="1"/>
          </p:cNvSpPr>
          <p:nvPr>
            <p:ph type="sldNum" sz="quarter" idx="5"/>
          </p:nvPr>
        </p:nvSpPr>
        <p:spPr bwMode="auto">
          <a:xfrm>
            <a:off x="4021138" y="9721850"/>
            <a:ext cx="3076575" cy="511175"/>
          </a:xfrm>
          <a:prstGeom prst="rect">
            <a:avLst/>
          </a:prstGeom>
          <a:noFill/>
          <a:ln>
            <a:noFill/>
          </a:ln>
          <a:effectLst/>
        </p:spPr>
        <p:txBody>
          <a:bodyPr vert="horz" wrap="square" lIns="99048" tIns="49524" rIns="99048" bIns="49524" numCol="1" anchor="b" anchorCtr="0" compatLnSpc="1">
            <a:prstTxWarp prst="textNoShape">
              <a:avLst/>
            </a:prstTxWarp>
          </a:bodyPr>
          <a:lstStyle>
            <a:lvl1pPr algn="r" eaLnBrk="1" hangingPunct="1">
              <a:defRPr sz="1300" smtClean="0"/>
            </a:lvl1pPr>
          </a:lstStyle>
          <a:p>
            <a:pPr>
              <a:defRPr/>
            </a:pPr>
            <a:fld id="{614EFBFF-6306-4FE3-969F-1673B60D7622}"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Arial"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Arial"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Arial"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Arial"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614EFBFF-6306-4FE3-969F-1673B60D7622}" type="slidenum">
              <a:rPr lang="en-US" altLang="zh-CN" smtClean="0"/>
              <a:pPr>
                <a:defRPr/>
              </a:pPr>
              <a:t>55</a:t>
            </a:fld>
            <a:endParaRPr lang="en-US" altLang="zh-CN"/>
          </a:p>
        </p:txBody>
      </p:sp>
    </p:spTree>
    <p:extLst>
      <p:ext uri="{BB962C8B-B14F-4D97-AF65-F5344CB8AC3E}">
        <p14:creationId xmlns:p14="http://schemas.microsoft.com/office/powerpoint/2010/main" val="159531195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cxnSp>
        <p:nvCxnSpPr>
          <p:cNvPr id="4" name="直接连接符 3">
            <a:extLst>
              <a:ext uri="{FF2B5EF4-FFF2-40B4-BE49-F238E27FC236}">
                <a16:creationId xmlns:a16="http://schemas.microsoft.com/office/drawing/2014/main" id="{199B7588-F61D-4FBF-BD50-AEEE32F421A6}"/>
              </a:ext>
            </a:extLst>
          </p:cNvPr>
          <p:cNvCxnSpPr/>
          <p:nvPr/>
        </p:nvCxnSpPr>
        <p:spPr>
          <a:xfrm>
            <a:off x="0" y="857250"/>
            <a:ext cx="9144000" cy="1588"/>
          </a:xfrm>
          <a:prstGeom prst="line">
            <a:avLst/>
          </a:prstGeom>
          <a:ln w="63500" cap="flat" cmpd="thickThin"/>
        </p:spPr>
        <p:style>
          <a:lnRef idx="1">
            <a:schemeClr val="accent1"/>
          </a:lnRef>
          <a:fillRef idx="0">
            <a:schemeClr val="accent1"/>
          </a:fillRef>
          <a:effectRef idx="0">
            <a:schemeClr val="accent1"/>
          </a:effectRef>
          <a:fontRef idx="minor">
            <a:schemeClr val="tx1"/>
          </a:fontRef>
        </p:style>
      </p:cxnSp>
      <p:cxnSp>
        <p:nvCxnSpPr>
          <p:cNvPr id="5" name="直接连接符 4">
            <a:extLst>
              <a:ext uri="{FF2B5EF4-FFF2-40B4-BE49-F238E27FC236}">
                <a16:creationId xmlns:a16="http://schemas.microsoft.com/office/drawing/2014/main" id="{9336F078-05E8-4905-BDCC-FC8A529469EC}"/>
              </a:ext>
            </a:extLst>
          </p:cNvPr>
          <p:cNvCxnSpPr/>
          <p:nvPr/>
        </p:nvCxnSpPr>
        <p:spPr>
          <a:xfrm>
            <a:off x="0" y="6286500"/>
            <a:ext cx="9144000" cy="1588"/>
          </a:xfrm>
          <a:prstGeom prst="line">
            <a:avLst/>
          </a:prstGeom>
          <a:ln w="63500" cmpd="thinThick"/>
        </p:spPr>
        <p:style>
          <a:lnRef idx="1">
            <a:schemeClr val="accent1"/>
          </a:lnRef>
          <a:fillRef idx="0">
            <a:schemeClr val="accent1"/>
          </a:fillRef>
          <a:effectRef idx="0">
            <a:schemeClr val="accent1"/>
          </a:effectRef>
          <a:fontRef idx="minor">
            <a:schemeClr val="tx1"/>
          </a:fontRef>
        </p:style>
      </p:cxnSp>
      <p:pic>
        <p:nvPicPr>
          <p:cNvPr id="6" name="图片 10" descr="0691001310289278.jpg">
            <a:extLst>
              <a:ext uri="{FF2B5EF4-FFF2-40B4-BE49-F238E27FC236}">
                <a16:creationId xmlns:a16="http://schemas.microsoft.com/office/drawing/2014/main" id="{87A677AA-60BD-4CEE-BDB4-F2111884B9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9688"/>
            <a:ext cx="4000500" cy="746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ctrTitle"/>
          </p:nvPr>
        </p:nvSpPr>
        <p:spPr>
          <a:xfrm>
            <a:off x="685801" y="2130441"/>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1" y="3886203"/>
            <a:ext cx="6400800" cy="1752600"/>
          </a:xfrm>
        </p:spPr>
        <p:txBody>
          <a:bodyPr/>
          <a:lstStyle>
            <a:lvl1pPr marL="0" indent="0" algn="ctr">
              <a:buNone/>
              <a:defRPr>
                <a:solidFill>
                  <a:schemeClr val="tx1">
                    <a:tint val="75000"/>
                  </a:schemeClr>
                </a:solidFill>
              </a:defRPr>
            </a:lvl1pPr>
            <a:lvl2pPr marL="257175" indent="0" algn="ctr">
              <a:buNone/>
              <a:defRPr>
                <a:solidFill>
                  <a:schemeClr val="tx1">
                    <a:tint val="75000"/>
                  </a:schemeClr>
                </a:solidFill>
              </a:defRPr>
            </a:lvl2pPr>
            <a:lvl3pPr marL="514350" indent="0" algn="ctr">
              <a:buNone/>
              <a:defRPr>
                <a:solidFill>
                  <a:schemeClr val="tx1">
                    <a:tint val="75000"/>
                  </a:schemeClr>
                </a:solidFill>
              </a:defRPr>
            </a:lvl3pPr>
            <a:lvl4pPr marL="771525" indent="0" algn="ctr">
              <a:buNone/>
              <a:defRPr>
                <a:solidFill>
                  <a:schemeClr val="tx1">
                    <a:tint val="75000"/>
                  </a:schemeClr>
                </a:solidFill>
              </a:defRPr>
            </a:lvl4pPr>
            <a:lvl5pPr marL="1028700" indent="0" algn="ctr">
              <a:buNone/>
              <a:defRPr>
                <a:solidFill>
                  <a:schemeClr val="tx1">
                    <a:tint val="75000"/>
                  </a:schemeClr>
                </a:solidFill>
              </a:defRPr>
            </a:lvl5pPr>
            <a:lvl6pPr marL="1285875" indent="0" algn="ctr">
              <a:buNone/>
              <a:defRPr>
                <a:solidFill>
                  <a:schemeClr val="tx1">
                    <a:tint val="75000"/>
                  </a:schemeClr>
                </a:solidFill>
              </a:defRPr>
            </a:lvl6pPr>
            <a:lvl7pPr marL="1543050" indent="0" algn="ctr">
              <a:buNone/>
              <a:defRPr>
                <a:solidFill>
                  <a:schemeClr val="tx1">
                    <a:tint val="75000"/>
                  </a:schemeClr>
                </a:solidFill>
              </a:defRPr>
            </a:lvl7pPr>
            <a:lvl8pPr marL="1800225" indent="0" algn="ctr">
              <a:buNone/>
              <a:defRPr>
                <a:solidFill>
                  <a:schemeClr val="tx1">
                    <a:tint val="75000"/>
                  </a:schemeClr>
                </a:solidFill>
              </a:defRPr>
            </a:lvl8pPr>
            <a:lvl9pPr marL="2057400" indent="0" algn="ctr">
              <a:buNone/>
              <a:defRPr>
                <a:solidFill>
                  <a:schemeClr val="tx1">
                    <a:tint val="75000"/>
                  </a:schemeClr>
                </a:solidFill>
              </a:defRPr>
            </a:lvl9pPr>
          </a:lstStyle>
          <a:p>
            <a:r>
              <a:rPr lang="zh-CN" altLang="en-US"/>
              <a:t>单击此处编辑母版副标题样式</a:t>
            </a:r>
          </a:p>
        </p:txBody>
      </p:sp>
      <p:sp>
        <p:nvSpPr>
          <p:cNvPr id="7" name="日期占位符 3">
            <a:extLst>
              <a:ext uri="{FF2B5EF4-FFF2-40B4-BE49-F238E27FC236}">
                <a16:creationId xmlns:a16="http://schemas.microsoft.com/office/drawing/2014/main" id="{C52C1BED-A9D5-487F-B245-D82DB0F65121}"/>
              </a:ext>
            </a:extLst>
          </p:cNvPr>
          <p:cNvSpPr>
            <a:spLocks noGrp="1"/>
          </p:cNvSpPr>
          <p:nvPr>
            <p:ph type="dt" sz="half" idx="10"/>
          </p:nvPr>
        </p:nvSpPr>
        <p:spPr/>
        <p:txBody>
          <a:bodyPr/>
          <a:lstStyle>
            <a:lvl1pPr algn="l" defTabSz="914400">
              <a:defRPr sz="675">
                <a:solidFill>
                  <a:prstClr val="black">
                    <a:tint val="75000"/>
                  </a:prstClr>
                </a:solidFill>
              </a:defRPr>
            </a:lvl1pPr>
          </a:lstStyle>
          <a:p>
            <a:pPr>
              <a:defRPr/>
            </a:pPr>
            <a:fld id="{91F8C692-78CC-4A5C-8E3A-3B26FFA232EB}" type="datetime3">
              <a:rPr lang="zh-CN" altLang="en-US"/>
              <a:pPr>
                <a:defRPr/>
              </a:pPr>
              <a:t>2024年12月5日星期四</a:t>
            </a:fld>
            <a:endParaRPr lang="zh-CN" altLang="en-US"/>
          </a:p>
        </p:txBody>
      </p:sp>
      <p:sp>
        <p:nvSpPr>
          <p:cNvPr id="8" name="页脚占位符 4">
            <a:extLst>
              <a:ext uri="{FF2B5EF4-FFF2-40B4-BE49-F238E27FC236}">
                <a16:creationId xmlns:a16="http://schemas.microsoft.com/office/drawing/2014/main" id="{ADFCEED8-F8D6-4C1A-9326-78157CD41178}"/>
              </a:ext>
            </a:extLst>
          </p:cNvPr>
          <p:cNvSpPr>
            <a:spLocks noGrp="1"/>
          </p:cNvSpPr>
          <p:nvPr>
            <p:ph type="ftr" sz="quarter" idx="11"/>
          </p:nvPr>
        </p:nvSpPr>
        <p:spPr/>
        <p:txBody>
          <a:bodyPr/>
          <a:lstStyle>
            <a:lvl1pPr marL="0" marR="0" indent="0" algn="ctr" defTabSz="513715" rtl="0" eaLnBrk="1" fontAlgn="auto" latinLnBrk="0" hangingPunct="1">
              <a:lnSpc>
                <a:spcPct val="100000"/>
              </a:lnSpc>
              <a:spcBef>
                <a:spcPts val="0"/>
              </a:spcBef>
              <a:spcAft>
                <a:spcPts val="0"/>
              </a:spcAft>
              <a:buClrTx/>
              <a:buSzTx/>
              <a:buFontTx/>
              <a:buNone/>
              <a:defRPr sz="675">
                <a:solidFill>
                  <a:prstClr val="black">
                    <a:tint val="75000"/>
                  </a:prstClr>
                </a:solidFill>
              </a:defRPr>
            </a:lvl1pPr>
          </a:lstStyle>
          <a:p>
            <a:pPr>
              <a:defRPr/>
            </a:pPr>
            <a:endParaRPr lang="zh-CN" altLang="en-US"/>
          </a:p>
        </p:txBody>
      </p:sp>
      <p:sp>
        <p:nvSpPr>
          <p:cNvPr id="9" name="灯片编号占位符 5">
            <a:extLst>
              <a:ext uri="{FF2B5EF4-FFF2-40B4-BE49-F238E27FC236}">
                <a16:creationId xmlns:a16="http://schemas.microsoft.com/office/drawing/2014/main" id="{E2DB5669-4509-450F-9BA5-7E020A67A3F2}"/>
              </a:ext>
            </a:extLst>
          </p:cNvPr>
          <p:cNvSpPr>
            <a:spLocks noGrp="1"/>
          </p:cNvSpPr>
          <p:nvPr>
            <p:ph type="sldNum" sz="quarter" idx="12"/>
          </p:nvPr>
        </p:nvSpPr>
        <p:spPr/>
        <p:txBody>
          <a:bodyPr/>
          <a:lstStyle>
            <a:lvl1pPr defTabSz="914400">
              <a:defRPr sz="600" smtClean="0"/>
            </a:lvl1pPr>
          </a:lstStyle>
          <a:p>
            <a:pPr>
              <a:defRPr/>
            </a:pPr>
            <a:fld id="{BBD64506-A720-4F77-BB14-E2358CD98F74}" type="slidenum">
              <a:rPr lang="zh-CN" altLang="en-US"/>
              <a:pPr>
                <a:defRPr/>
              </a:pPr>
              <a:t>‹#›</a:t>
            </a:fld>
            <a:endParaRPr lang="zh-CN" altLang="en-US"/>
          </a:p>
        </p:txBody>
      </p:sp>
    </p:spTree>
    <p:extLst>
      <p:ext uri="{BB962C8B-B14F-4D97-AF65-F5344CB8AC3E}">
        <p14:creationId xmlns:p14="http://schemas.microsoft.com/office/powerpoint/2010/main" val="37464299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sz="3600"/>
            </a:lvl1pPr>
          </a:lstStyle>
          <a:p>
            <a:r>
              <a:rPr lang="zh-CN" altLang="en-US" dirty="0"/>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51ED1C37-E44D-442F-A524-2B0CC91626CA}"/>
              </a:ext>
            </a:extLst>
          </p:cNvPr>
          <p:cNvSpPr>
            <a:spLocks noGrp="1"/>
          </p:cNvSpPr>
          <p:nvPr>
            <p:ph type="dt" sz="half" idx="10"/>
          </p:nvPr>
        </p:nvSpPr>
        <p:spPr/>
        <p:txBody>
          <a:bodyPr/>
          <a:lstStyle>
            <a:lvl1pPr defTabSz="914400">
              <a:defRPr/>
            </a:lvl1pPr>
          </a:lstStyle>
          <a:p>
            <a:pPr>
              <a:defRPr/>
            </a:pPr>
            <a:fld id="{2D9EDD0A-F19E-4B68-845E-06AD1900E8C7}" type="datetime3">
              <a:rPr lang="zh-CN" altLang="en-US"/>
              <a:pPr>
                <a:defRPr/>
              </a:pPr>
              <a:t>2024年12月5日星期四</a:t>
            </a:fld>
            <a:endParaRPr lang="zh-CN" altLang="en-US"/>
          </a:p>
        </p:txBody>
      </p:sp>
      <p:sp>
        <p:nvSpPr>
          <p:cNvPr id="5" name="页脚占位符 4">
            <a:extLst>
              <a:ext uri="{FF2B5EF4-FFF2-40B4-BE49-F238E27FC236}">
                <a16:creationId xmlns:a16="http://schemas.microsoft.com/office/drawing/2014/main" id="{DF180729-F4B8-40E4-B08B-7ACB3226009B}"/>
              </a:ext>
            </a:extLst>
          </p:cNvPr>
          <p:cNvSpPr>
            <a:spLocks noGrp="1"/>
          </p:cNvSpPr>
          <p:nvPr>
            <p:ph type="ftr" sz="quarter" idx="11"/>
          </p:nvPr>
        </p:nvSpPr>
        <p:spPr/>
        <p:txBody>
          <a:bodyPr/>
          <a:lstStyle>
            <a:lvl1pPr defTabSz="914400">
              <a:defRPr/>
            </a:lvl1pPr>
          </a:lstStyle>
          <a:p>
            <a:pPr>
              <a:defRPr/>
            </a:pPr>
            <a:endParaRPr lang="zh-CN" altLang="en-US"/>
          </a:p>
        </p:txBody>
      </p:sp>
      <p:sp>
        <p:nvSpPr>
          <p:cNvPr id="6" name="灯片编号占位符 5">
            <a:extLst>
              <a:ext uri="{FF2B5EF4-FFF2-40B4-BE49-F238E27FC236}">
                <a16:creationId xmlns:a16="http://schemas.microsoft.com/office/drawing/2014/main" id="{746DAB40-5DA0-4B06-93AA-9DD10C8D70E3}"/>
              </a:ext>
            </a:extLst>
          </p:cNvPr>
          <p:cNvSpPr>
            <a:spLocks noGrp="1"/>
          </p:cNvSpPr>
          <p:nvPr>
            <p:ph type="sldNum" sz="quarter" idx="12"/>
          </p:nvPr>
        </p:nvSpPr>
        <p:spPr/>
        <p:txBody>
          <a:bodyPr/>
          <a:lstStyle>
            <a:lvl1pPr defTabSz="914400">
              <a:defRPr smtClean="0"/>
            </a:lvl1pPr>
          </a:lstStyle>
          <a:p>
            <a:pPr>
              <a:defRPr/>
            </a:pPr>
            <a:fld id="{CC901749-B3AA-4CF1-8517-5C9AAF68D0BA}" type="slidenum">
              <a:rPr lang="zh-CN" altLang="en-US"/>
              <a:pPr>
                <a:defRPr/>
              </a:pPr>
              <a:t>‹#›</a:t>
            </a:fld>
            <a:endParaRPr lang="zh-CN" altLang="en-US"/>
          </a:p>
        </p:txBody>
      </p:sp>
    </p:spTree>
    <p:extLst>
      <p:ext uri="{BB962C8B-B14F-4D97-AF65-F5344CB8AC3E}">
        <p14:creationId xmlns:p14="http://schemas.microsoft.com/office/powerpoint/2010/main" val="35933734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53"/>
            <a:ext cx="2057400" cy="5851525"/>
          </a:xfrm>
        </p:spPr>
        <p:txBody>
          <a:bodyPr vert="eaVert"/>
          <a:lstStyle>
            <a:lvl1pPr>
              <a:defRPr sz="3600"/>
            </a:lvl1pPr>
          </a:lstStyle>
          <a:p>
            <a:r>
              <a:rPr lang="zh-CN" altLang="en-US" dirty="0"/>
              <a:t>单击此处编辑母版标题样式</a:t>
            </a:r>
          </a:p>
        </p:txBody>
      </p:sp>
      <p:sp>
        <p:nvSpPr>
          <p:cNvPr id="3" name="竖排文字占位符 2"/>
          <p:cNvSpPr>
            <a:spLocks noGrp="1"/>
          </p:cNvSpPr>
          <p:nvPr>
            <p:ph type="body" orient="vert" idx="1"/>
          </p:nvPr>
        </p:nvSpPr>
        <p:spPr>
          <a:xfrm>
            <a:off x="457202" y="274653"/>
            <a:ext cx="60198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307EAFEE-2AED-4036-B26B-3E98E7F8E0E2}"/>
              </a:ext>
            </a:extLst>
          </p:cNvPr>
          <p:cNvSpPr>
            <a:spLocks noGrp="1"/>
          </p:cNvSpPr>
          <p:nvPr>
            <p:ph type="dt" sz="half" idx="10"/>
          </p:nvPr>
        </p:nvSpPr>
        <p:spPr/>
        <p:txBody>
          <a:bodyPr/>
          <a:lstStyle>
            <a:lvl1pPr defTabSz="914400">
              <a:defRPr/>
            </a:lvl1pPr>
          </a:lstStyle>
          <a:p>
            <a:pPr>
              <a:defRPr/>
            </a:pPr>
            <a:fld id="{D2C9375E-6690-4556-ACFD-6BDFB3EA1D3F}" type="datetime3">
              <a:rPr lang="zh-CN" altLang="en-US"/>
              <a:pPr>
                <a:defRPr/>
              </a:pPr>
              <a:t>2024年12月5日星期四</a:t>
            </a:fld>
            <a:endParaRPr lang="zh-CN" altLang="en-US"/>
          </a:p>
        </p:txBody>
      </p:sp>
      <p:sp>
        <p:nvSpPr>
          <p:cNvPr id="5" name="页脚占位符 4">
            <a:extLst>
              <a:ext uri="{FF2B5EF4-FFF2-40B4-BE49-F238E27FC236}">
                <a16:creationId xmlns:a16="http://schemas.microsoft.com/office/drawing/2014/main" id="{91C2A883-DF10-4966-B647-50E3C652979F}"/>
              </a:ext>
            </a:extLst>
          </p:cNvPr>
          <p:cNvSpPr>
            <a:spLocks noGrp="1"/>
          </p:cNvSpPr>
          <p:nvPr>
            <p:ph type="ftr" sz="quarter" idx="11"/>
          </p:nvPr>
        </p:nvSpPr>
        <p:spPr/>
        <p:txBody>
          <a:bodyPr/>
          <a:lstStyle>
            <a:lvl1pPr defTabSz="914400">
              <a:defRPr/>
            </a:lvl1pPr>
          </a:lstStyle>
          <a:p>
            <a:pPr>
              <a:defRPr/>
            </a:pPr>
            <a:endParaRPr lang="zh-CN" altLang="en-US"/>
          </a:p>
        </p:txBody>
      </p:sp>
      <p:sp>
        <p:nvSpPr>
          <p:cNvPr id="6" name="灯片编号占位符 5">
            <a:extLst>
              <a:ext uri="{FF2B5EF4-FFF2-40B4-BE49-F238E27FC236}">
                <a16:creationId xmlns:a16="http://schemas.microsoft.com/office/drawing/2014/main" id="{E6E39B4D-11DB-4679-AAD6-935072A522CA}"/>
              </a:ext>
            </a:extLst>
          </p:cNvPr>
          <p:cNvSpPr>
            <a:spLocks noGrp="1"/>
          </p:cNvSpPr>
          <p:nvPr>
            <p:ph type="sldNum" sz="quarter" idx="12"/>
          </p:nvPr>
        </p:nvSpPr>
        <p:spPr/>
        <p:txBody>
          <a:bodyPr/>
          <a:lstStyle>
            <a:lvl1pPr defTabSz="914400">
              <a:defRPr smtClean="0"/>
            </a:lvl1pPr>
          </a:lstStyle>
          <a:p>
            <a:pPr>
              <a:defRPr/>
            </a:pPr>
            <a:fld id="{3ABE0CA0-36AA-41A8-B719-90D21FD379D3}" type="slidenum">
              <a:rPr lang="zh-CN" altLang="en-US"/>
              <a:pPr>
                <a:defRPr/>
              </a:pPr>
              <a:t>‹#›</a:t>
            </a:fld>
            <a:endParaRPr lang="zh-CN" altLang="en-US"/>
          </a:p>
        </p:txBody>
      </p:sp>
    </p:spTree>
    <p:extLst>
      <p:ext uri="{BB962C8B-B14F-4D97-AF65-F5344CB8AC3E}">
        <p14:creationId xmlns:p14="http://schemas.microsoft.com/office/powerpoint/2010/main" val="123849208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755650" y="260350"/>
            <a:ext cx="7924800" cy="1143000"/>
          </a:xfrm>
        </p:spPr>
        <p:txBody>
          <a:bodyPr/>
          <a:lstStyle/>
          <a:p>
            <a:r>
              <a:rPr lang="zh-CN" altLang="en-US"/>
              <a:t>单击此处编辑母版标题样式</a:t>
            </a:r>
          </a:p>
        </p:txBody>
      </p:sp>
      <p:sp>
        <p:nvSpPr>
          <p:cNvPr id="3" name="表格占位符 2"/>
          <p:cNvSpPr>
            <a:spLocks noGrp="1"/>
          </p:cNvSpPr>
          <p:nvPr>
            <p:ph type="tbl" idx="1"/>
          </p:nvPr>
        </p:nvSpPr>
        <p:spPr>
          <a:xfrm>
            <a:off x="744538" y="1943100"/>
            <a:ext cx="8013700" cy="4132263"/>
          </a:xfrm>
        </p:spPr>
        <p:txBody>
          <a:bodyPr rtlCol="0">
            <a:normAutofit/>
          </a:bodyPr>
          <a:lstStyle/>
          <a:p>
            <a:pPr lvl="0"/>
            <a:endParaRPr lang="zh-CN" altLang="en-US" noProof="0"/>
          </a:p>
        </p:txBody>
      </p:sp>
      <p:sp>
        <p:nvSpPr>
          <p:cNvPr id="4" name="Rectangle 10">
            <a:extLst>
              <a:ext uri="{FF2B5EF4-FFF2-40B4-BE49-F238E27FC236}">
                <a16:creationId xmlns:a16="http://schemas.microsoft.com/office/drawing/2014/main" id="{4AFE91BA-F00D-4AD4-B0BA-3DD924CF58E0}"/>
              </a:ext>
            </a:extLst>
          </p:cNvPr>
          <p:cNvSpPr>
            <a:spLocks noGrp="1" noChangeArrowheads="1"/>
          </p:cNvSpPr>
          <p:nvPr>
            <p:ph type="dt" sz="half" idx="10"/>
          </p:nvPr>
        </p:nvSpPr>
        <p:spPr/>
        <p:txBody>
          <a:bodyPr/>
          <a:lstStyle>
            <a:lvl1pPr defTabSz="914400">
              <a:defRPr/>
            </a:lvl1pPr>
          </a:lstStyle>
          <a:p>
            <a:pPr>
              <a:defRPr/>
            </a:pPr>
            <a:fld id="{1E2A2476-27F5-4020-B096-A51AF3BE902A}" type="datetime3">
              <a:rPr lang="zh-CN" altLang="en-US"/>
              <a:pPr>
                <a:defRPr/>
              </a:pPr>
              <a:t>2024年12月5日星期四</a:t>
            </a:fld>
            <a:endParaRPr lang="en-US" altLang="zh-CN"/>
          </a:p>
        </p:txBody>
      </p:sp>
      <p:sp>
        <p:nvSpPr>
          <p:cNvPr id="5" name="Rectangle 11">
            <a:extLst>
              <a:ext uri="{FF2B5EF4-FFF2-40B4-BE49-F238E27FC236}">
                <a16:creationId xmlns:a16="http://schemas.microsoft.com/office/drawing/2014/main" id="{A144ED91-250A-4121-A971-42F29F3CCA1A}"/>
              </a:ext>
            </a:extLst>
          </p:cNvPr>
          <p:cNvSpPr>
            <a:spLocks noGrp="1" noChangeArrowheads="1"/>
          </p:cNvSpPr>
          <p:nvPr>
            <p:ph type="ftr" sz="quarter" idx="11"/>
          </p:nvPr>
        </p:nvSpPr>
        <p:spPr/>
        <p:txBody>
          <a:bodyPr/>
          <a:lstStyle>
            <a:lvl1pPr defTabSz="914400">
              <a:defRPr/>
            </a:lvl1pPr>
          </a:lstStyle>
          <a:p>
            <a:pPr>
              <a:defRPr/>
            </a:pPr>
            <a:endParaRPr lang="en-US" altLang="zh-CN"/>
          </a:p>
        </p:txBody>
      </p:sp>
      <p:sp>
        <p:nvSpPr>
          <p:cNvPr id="6" name="Rectangle 12">
            <a:extLst>
              <a:ext uri="{FF2B5EF4-FFF2-40B4-BE49-F238E27FC236}">
                <a16:creationId xmlns:a16="http://schemas.microsoft.com/office/drawing/2014/main" id="{66F7EBAB-EC2E-4AD3-9972-DB20B0E0718C}"/>
              </a:ext>
            </a:extLst>
          </p:cNvPr>
          <p:cNvSpPr>
            <a:spLocks noGrp="1" noChangeArrowheads="1"/>
          </p:cNvSpPr>
          <p:nvPr>
            <p:ph type="sldNum" sz="quarter" idx="12"/>
          </p:nvPr>
        </p:nvSpPr>
        <p:spPr/>
        <p:txBody>
          <a:bodyPr/>
          <a:lstStyle>
            <a:lvl1pPr defTabSz="914400">
              <a:defRPr smtClean="0"/>
            </a:lvl1pPr>
          </a:lstStyle>
          <a:p>
            <a:pPr>
              <a:defRPr/>
            </a:pPr>
            <a:fld id="{7233D89C-9E50-400E-9713-24DCDF395A0D}" type="slidenum">
              <a:rPr lang="en-US" altLang="zh-CN"/>
              <a:pPr>
                <a:defRPr/>
              </a:pPr>
              <a:t>‹#›</a:t>
            </a:fld>
            <a:endParaRPr lang="en-US" altLang="zh-CN"/>
          </a:p>
        </p:txBody>
      </p:sp>
    </p:spTree>
    <p:extLst>
      <p:ext uri="{BB962C8B-B14F-4D97-AF65-F5344CB8AC3E}">
        <p14:creationId xmlns:p14="http://schemas.microsoft.com/office/powerpoint/2010/main" val="50193693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cSld name="1_空白">
    <p:spTree>
      <p:nvGrpSpPr>
        <p:cNvPr id="1" name=""/>
        <p:cNvGrpSpPr/>
        <p:nvPr/>
      </p:nvGrpSpPr>
      <p:grpSpPr>
        <a:xfrm>
          <a:off x="0" y="0"/>
          <a:ext cx="0" cy="0"/>
          <a:chOff x="0" y="0"/>
          <a:chExt cx="0" cy="0"/>
        </a:xfrm>
      </p:grpSpPr>
      <p:sp>
        <p:nvSpPr>
          <p:cNvPr id="2" name="Rectangle 47">
            <a:extLst>
              <a:ext uri="{FF2B5EF4-FFF2-40B4-BE49-F238E27FC236}">
                <a16:creationId xmlns:a16="http://schemas.microsoft.com/office/drawing/2014/main" id="{6A6CEE1C-B1E6-49A4-AC1B-9746BD606974}"/>
              </a:ext>
            </a:extLst>
          </p:cNvPr>
          <p:cNvSpPr>
            <a:spLocks noGrp="1" noChangeArrowheads="1"/>
          </p:cNvSpPr>
          <p:nvPr>
            <p:ph type="dt" sz="half" idx="10"/>
          </p:nvPr>
        </p:nvSpPr>
        <p:spPr/>
        <p:txBody>
          <a:bodyPr/>
          <a:lstStyle>
            <a:lvl1pPr>
              <a:defRPr/>
            </a:lvl1pPr>
          </a:lstStyle>
          <a:p>
            <a:pPr>
              <a:defRPr/>
            </a:pPr>
            <a:endParaRPr lang="en-US" altLang="zh-CN"/>
          </a:p>
        </p:txBody>
      </p:sp>
      <p:sp>
        <p:nvSpPr>
          <p:cNvPr id="3" name="Rectangle 48">
            <a:extLst>
              <a:ext uri="{FF2B5EF4-FFF2-40B4-BE49-F238E27FC236}">
                <a16:creationId xmlns:a16="http://schemas.microsoft.com/office/drawing/2014/main" id="{04AD1090-538A-42E2-8FC2-8DCBA1DFD92F}"/>
              </a:ext>
            </a:extLst>
          </p:cNvPr>
          <p:cNvSpPr>
            <a:spLocks noGrp="1" noChangeArrowheads="1"/>
          </p:cNvSpPr>
          <p:nvPr>
            <p:ph type="ftr" sz="quarter" idx="11"/>
          </p:nvPr>
        </p:nvSpPr>
        <p:spPr/>
        <p:txBody>
          <a:bodyPr/>
          <a:lstStyle>
            <a:lvl1pPr>
              <a:defRPr/>
            </a:lvl1pPr>
          </a:lstStyle>
          <a:p>
            <a:pPr>
              <a:defRPr/>
            </a:pPr>
            <a:endParaRPr lang="en-US" altLang="zh-CN"/>
          </a:p>
        </p:txBody>
      </p:sp>
      <p:sp>
        <p:nvSpPr>
          <p:cNvPr id="4" name="Rectangle 49">
            <a:extLst>
              <a:ext uri="{FF2B5EF4-FFF2-40B4-BE49-F238E27FC236}">
                <a16:creationId xmlns:a16="http://schemas.microsoft.com/office/drawing/2014/main" id="{E0EE0D81-301B-4484-91BA-B0B58E6F66B5}"/>
              </a:ext>
            </a:extLst>
          </p:cNvPr>
          <p:cNvSpPr>
            <a:spLocks noGrp="1" noChangeArrowheads="1"/>
          </p:cNvSpPr>
          <p:nvPr>
            <p:ph type="sldNum" sz="quarter" idx="12"/>
          </p:nvPr>
        </p:nvSpPr>
        <p:spPr/>
        <p:txBody>
          <a:bodyPr/>
          <a:lstStyle>
            <a:lvl1pPr>
              <a:defRPr smtClean="0"/>
            </a:lvl1pPr>
          </a:lstStyle>
          <a:p>
            <a:pPr>
              <a:defRPr/>
            </a:pPr>
            <a:fld id="{2E8A795D-5C57-46AB-9338-ADE1E384A567}" type="slidenum">
              <a:rPr lang="en-US" altLang="zh-CN"/>
              <a:pPr>
                <a:defRPr/>
              </a:pPr>
              <a:t>‹#›</a:t>
            </a:fld>
            <a:endParaRPr lang="en-US" altLang="zh-CN"/>
          </a:p>
        </p:txBody>
      </p:sp>
    </p:spTree>
    <p:extLst>
      <p:ext uri="{BB962C8B-B14F-4D97-AF65-F5344CB8AC3E}">
        <p14:creationId xmlns:p14="http://schemas.microsoft.com/office/powerpoint/2010/main" val="53532412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158B3CC-6795-4F44-AB2B-EF39075C6D5E}"/>
              </a:ext>
            </a:extLst>
          </p:cNvPr>
          <p:cNvSpPr>
            <a:spLocks noGrp="1"/>
          </p:cNvSpPr>
          <p:nvPr>
            <p:ph type="dt" sz="half" idx="10"/>
          </p:nvPr>
        </p:nvSpPr>
        <p:spPr/>
        <p:txBody>
          <a:bodyPr/>
          <a:lstStyle>
            <a:lvl1pPr>
              <a:defRPr/>
            </a:lvl1pPr>
          </a:lstStyle>
          <a:p>
            <a:pPr>
              <a:defRPr/>
            </a:pPr>
            <a:fld id="{569522F3-4E8F-46C6-809E-E2A66B821E09}" type="datetimeFigureOut">
              <a:rPr lang="zh-CN" altLang="en-US"/>
              <a:pPr>
                <a:defRPr/>
              </a:pPr>
              <a:t>2024/12/5</a:t>
            </a:fld>
            <a:endParaRPr lang="zh-CN" altLang="en-US"/>
          </a:p>
        </p:txBody>
      </p:sp>
      <p:sp>
        <p:nvSpPr>
          <p:cNvPr id="5" name="页脚占位符 4">
            <a:extLst>
              <a:ext uri="{FF2B5EF4-FFF2-40B4-BE49-F238E27FC236}">
                <a16:creationId xmlns:a16="http://schemas.microsoft.com/office/drawing/2014/main" id="{E6B3E752-8151-48B2-8C0B-00E64A6707D8}"/>
              </a:ext>
            </a:extLst>
          </p:cNvPr>
          <p:cNvSpPr>
            <a:spLocks noGrp="1"/>
          </p:cNvSpPr>
          <p:nvPr>
            <p:ph type="ftr" sz="quarter" idx="11"/>
          </p:nvPr>
        </p:nvSpPr>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E5B973A4-BE0F-4B75-8849-400ABD700CCE}"/>
              </a:ext>
            </a:extLst>
          </p:cNvPr>
          <p:cNvSpPr>
            <a:spLocks noGrp="1"/>
          </p:cNvSpPr>
          <p:nvPr>
            <p:ph type="sldNum" sz="quarter" idx="12"/>
          </p:nvPr>
        </p:nvSpPr>
        <p:spPr/>
        <p:txBody>
          <a:bodyPr/>
          <a:lstStyle>
            <a:lvl1pPr>
              <a:defRPr/>
            </a:lvl1pPr>
          </a:lstStyle>
          <a:p>
            <a:pPr>
              <a:defRPr/>
            </a:pPr>
            <a:fld id="{F57BE183-248B-4D9E-8942-24EA97F5B21D}" type="slidenum">
              <a:rPr lang="zh-CN" altLang="en-US"/>
              <a:pPr>
                <a:defRPr/>
              </a:pPr>
              <a:t>‹#›</a:t>
            </a:fld>
            <a:endParaRPr lang="zh-CN" altLang="en-US"/>
          </a:p>
        </p:txBody>
      </p:sp>
    </p:spTree>
    <p:extLst>
      <p:ext uri="{BB962C8B-B14F-4D97-AF65-F5344CB8AC3E}">
        <p14:creationId xmlns:p14="http://schemas.microsoft.com/office/powerpoint/2010/main" val="223009163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42AC035-2DB8-4CB7-BB2A-B0851A312F2F}"/>
              </a:ext>
            </a:extLst>
          </p:cNvPr>
          <p:cNvSpPr>
            <a:spLocks noGrp="1"/>
          </p:cNvSpPr>
          <p:nvPr>
            <p:ph type="dt" sz="half" idx="10"/>
          </p:nvPr>
        </p:nvSpPr>
        <p:spPr/>
        <p:txBody>
          <a:bodyPr/>
          <a:lstStyle>
            <a:lvl1pPr>
              <a:defRPr/>
            </a:lvl1pPr>
          </a:lstStyle>
          <a:p>
            <a:pPr>
              <a:defRPr/>
            </a:pPr>
            <a:fld id="{569522F3-4E8F-46C6-809E-E2A66B821E09}" type="datetimeFigureOut">
              <a:rPr lang="zh-CN" altLang="en-US"/>
              <a:pPr>
                <a:defRPr/>
              </a:pPr>
              <a:t>2024/12/5</a:t>
            </a:fld>
            <a:endParaRPr lang="zh-CN" altLang="en-US"/>
          </a:p>
        </p:txBody>
      </p:sp>
      <p:sp>
        <p:nvSpPr>
          <p:cNvPr id="5" name="页脚占位符 4">
            <a:extLst>
              <a:ext uri="{FF2B5EF4-FFF2-40B4-BE49-F238E27FC236}">
                <a16:creationId xmlns:a16="http://schemas.microsoft.com/office/drawing/2014/main" id="{09AD3E43-E6DF-4C11-8258-B6A8B17612F0}"/>
              </a:ext>
            </a:extLst>
          </p:cNvPr>
          <p:cNvSpPr>
            <a:spLocks noGrp="1"/>
          </p:cNvSpPr>
          <p:nvPr>
            <p:ph type="ftr" sz="quarter" idx="11"/>
          </p:nvPr>
        </p:nvSpPr>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19AE69F1-9B60-42D2-9C03-FA85C8681E81}"/>
              </a:ext>
            </a:extLst>
          </p:cNvPr>
          <p:cNvSpPr>
            <a:spLocks noGrp="1"/>
          </p:cNvSpPr>
          <p:nvPr>
            <p:ph type="sldNum" sz="quarter" idx="12"/>
          </p:nvPr>
        </p:nvSpPr>
        <p:spPr/>
        <p:txBody>
          <a:bodyPr/>
          <a:lstStyle>
            <a:lvl1pPr>
              <a:defRPr/>
            </a:lvl1pPr>
          </a:lstStyle>
          <a:p>
            <a:pPr>
              <a:defRPr/>
            </a:pPr>
            <a:fld id="{50ECFE8E-F2CA-46AB-BA39-C7BD0A8C1E25}" type="slidenum">
              <a:rPr lang="zh-CN" altLang="en-US"/>
              <a:pPr>
                <a:defRPr/>
              </a:pPr>
              <a:t>‹#›</a:t>
            </a:fld>
            <a:endParaRPr lang="zh-CN" altLang="en-US"/>
          </a:p>
        </p:txBody>
      </p:sp>
    </p:spTree>
    <p:extLst>
      <p:ext uri="{BB962C8B-B14F-4D97-AF65-F5344CB8AC3E}">
        <p14:creationId xmlns:p14="http://schemas.microsoft.com/office/powerpoint/2010/main" val="356613403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623888" y="4589463"/>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377DCC0-2397-46C3-81CC-4C83BDE520BF}"/>
              </a:ext>
            </a:extLst>
          </p:cNvPr>
          <p:cNvSpPr>
            <a:spLocks noGrp="1"/>
          </p:cNvSpPr>
          <p:nvPr>
            <p:ph type="dt" sz="half" idx="10"/>
          </p:nvPr>
        </p:nvSpPr>
        <p:spPr/>
        <p:txBody>
          <a:bodyPr/>
          <a:lstStyle>
            <a:lvl1pPr>
              <a:defRPr/>
            </a:lvl1pPr>
          </a:lstStyle>
          <a:p>
            <a:pPr>
              <a:defRPr/>
            </a:pPr>
            <a:fld id="{569522F3-4E8F-46C6-809E-E2A66B821E09}" type="datetimeFigureOut">
              <a:rPr lang="zh-CN" altLang="en-US"/>
              <a:pPr>
                <a:defRPr/>
              </a:pPr>
              <a:t>2024/12/5</a:t>
            </a:fld>
            <a:endParaRPr lang="zh-CN" altLang="en-US"/>
          </a:p>
        </p:txBody>
      </p:sp>
      <p:sp>
        <p:nvSpPr>
          <p:cNvPr id="5" name="页脚占位符 4">
            <a:extLst>
              <a:ext uri="{FF2B5EF4-FFF2-40B4-BE49-F238E27FC236}">
                <a16:creationId xmlns:a16="http://schemas.microsoft.com/office/drawing/2014/main" id="{85115C91-F4BE-46A0-8D29-9165C0C40C70}"/>
              </a:ext>
            </a:extLst>
          </p:cNvPr>
          <p:cNvSpPr>
            <a:spLocks noGrp="1"/>
          </p:cNvSpPr>
          <p:nvPr>
            <p:ph type="ftr" sz="quarter" idx="11"/>
          </p:nvPr>
        </p:nvSpPr>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628ADCED-787C-41B1-9819-99349E5413AD}"/>
              </a:ext>
            </a:extLst>
          </p:cNvPr>
          <p:cNvSpPr>
            <a:spLocks noGrp="1"/>
          </p:cNvSpPr>
          <p:nvPr>
            <p:ph type="sldNum" sz="quarter" idx="12"/>
          </p:nvPr>
        </p:nvSpPr>
        <p:spPr/>
        <p:txBody>
          <a:bodyPr/>
          <a:lstStyle>
            <a:lvl1pPr>
              <a:defRPr/>
            </a:lvl1pPr>
          </a:lstStyle>
          <a:p>
            <a:pPr>
              <a:defRPr/>
            </a:pPr>
            <a:fld id="{AE36448D-9006-43B5-A3D0-A5356A070ECE}" type="slidenum">
              <a:rPr lang="zh-CN" altLang="en-US"/>
              <a:pPr>
                <a:defRPr/>
              </a:pPr>
              <a:t>‹#›</a:t>
            </a:fld>
            <a:endParaRPr lang="zh-CN" altLang="en-US"/>
          </a:p>
        </p:txBody>
      </p:sp>
    </p:spTree>
    <p:extLst>
      <p:ext uri="{BB962C8B-B14F-4D97-AF65-F5344CB8AC3E}">
        <p14:creationId xmlns:p14="http://schemas.microsoft.com/office/powerpoint/2010/main" val="160074984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28650" y="1825625"/>
            <a:ext cx="386715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4648200" y="1825625"/>
            <a:ext cx="386715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3">
            <a:extLst>
              <a:ext uri="{FF2B5EF4-FFF2-40B4-BE49-F238E27FC236}">
                <a16:creationId xmlns:a16="http://schemas.microsoft.com/office/drawing/2014/main" id="{CA7C9172-E754-46B3-9862-027CD6CBAF52}"/>
              </a:ext>
            </a:extLst>
          </p:cNvPr>
          <p:cNvSpPr>
            <a:spLocks noGrp="1"/>
          </p:cNvSpPr>
          <p:nvPr>
            <p:ph type="dt" sz="half" idx="10"/>
          </p:nvPr>
        </p:nvSpPr>
        <p:spPr/>
        <p:txBody>
          <a:bodyPr/>
          <a:lstStyle>
            <a:lvl1pPr>
              <a:defRPr/>
            </a:lvl1pPr>
          </a:lstStyle>
          <a:p>
            <a:pPr>
              <a:defRPr/>
            </a:pPr>
            <a:fld id="{569522F3-4E8F-46C6-809E-E2A66B821E09}" type="datetimeFigureOut">
              <a:rPr lang="zh-CN" altLang="en-US"/>
              <a:pPr>
                <a:defRPr/>
              </a:pPr>
              <a:t>2024/12/5</a:t>
            </a:fld>
            <a:endParaRPr lang="zh-CN" altLang="en-US"/>
          </a:p>
        </p:txBody>
      </p:sp>
      <p:sp>
        <p:nvSpPr>
          <p:cNvPr id="6" name="页脚占位符 4">
            <a:extLst>
              <a:ext uri="{FF2B5EF4-FFF2-40B4-BE49-F238E27FC236}">
                <a16:creationId xmlns:a16="http://schemas.microsoft.com/office/drawing/2014/main" id="{6CF5896A-7A40-4D87-A83C-172336D22044}"/>
              </a:ext>
            </a:extLst>
          </p:cNvPr>
          <p:cNvSpPr>
            <a:spLocks noGrp="1"/>
          </p:cNvSpPr>
          <p:nvPr>
            <p:ph type="ftr" sz="quarter" idx="11"/>
          </p:nvPr>
        </p:nvSpPr>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74E7C822-A520-4673-86FC-4FF954DFE46C}"/>
              </a:ext>
            </a:extLst>
          </p:cNvPr>
          <p:cNvSpPr>
            <a:spLocks noGrp="1"/>
          </p:cNvSpPr>
          <p:nvPr>
            <p:ph type="sldNum" sz="quarter" idx="12"/>
          </p:nvPr>
        </p:nvSpPr>
        <p:spPr/>
        <p:txBody>
          <a:bodyPr/>
          <a:lstStyle>
            <a:lvl1pPr>
              <a:defRPr/>
            </a:lvl1pPr>
          </a:lstStyle>
          <a:p>
            <a:pPr>
              <a:defRPr/>
            </a:pPr>
            <a:fld id="{53BA27EC-D108-4FB0-82DA-68AC0A38782F}" type="slidenum">
              <a:rPr lang="zh-CN" altLang="en-US"/>
              <a:pPr>
                <a:defRPr/>
              </a:pPr>
              <a:t>‹#›</a:t>
            </a:fld>
            <a:endParaRPr lang="zh-CN" altLang="en-US"/>
          </a:p>
        </p:txBody>
      </p:sp>
    </p:spTree>
    <p:extLst>
      <p:ext uri="{BB962C8B-B14F-4D97-AF65-F5344CB8AC3E}">
        <p14:creationId xmlns:p14="http://schemas.microsoft.com/office/powerpoint/2010/main" val="183423131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3">
            <a:extLst>
              <a:ext uri="{FF2B5EF4-FFF2-40B4-BE49-F238E27FC236}">
                <a16:creationId xmlns:a16="http://schemas.microsoft.com/office/drawing/2014/main" id="{76DAB10C-6B6B-41DC-87B8-E0EC684B48EF}"/>
              </a:ext>
            </a:extLst>
          </p:cNvPr>
          <p:cNvSpPr>
            <a:spLocks noGrp="1"/>
          </p:cNvSpPr>
          <p:nvPr>
            <p:ph type="dt" sz="half" idx="10"/>
          </p:nvPr>
        </p:nvSpPr>
        <p:spPr/>
        <p:txBody>
          <a:bodyPr/>
          <a:lstStyle>
            <a:lvl1pPr>
              <a:defRPr/>
            </a:lvl1pPr>
          </a:lstStyle>
          <a:p>
            <a:pPr>
              <a:defRPr/>
            </a:pPr>
            <a:fld id="{569522F3-4E8F-46C6-809E-E2A66B821E09}" type="datetimeFigureOut">
              <a:rPr lang="zh-CN" altLang="en-US"/>
              <a:pPr>
                <a:defRPr/>
              </a:pPr>
              <a:t>2024/12/5</a:t>
            </a:fld>
            <a:endParaRPr lang="zh-CN" altLang="en-US"/>
          </a:p>
        </p:txBody>
      </p:sp>
      <p:sp>
        <p:nvSpPr>
          <p:cNvPr id="8" name="页脚占位符 4">
            <a:extLst>
              <a:ext uri="{FF2B5EF4-FFF2-40B4-BE49-F238E27FC236}">
                <a16:creationId xmlns:a16="http://schemas.microsoft.com/office/drawing/2014/main" id="{4ACDF288-E0D7-449D-BE80-342AAD48DEC5}"/>
              </a:ext>
            </a:extLst>
          </p:cNvPr>
          <p:cNvSpPr>
            <a:spLocks noGrp="1"/>
          </p:cNvSpPr>
          <p:nvPr>
            <p:ph type="ftr" sz="quarter" idx="11"/>
          </p:nvPr>
        </p:nvSpPr>
        <p:spPr/>
        <p:txBody>
          <a:bodyPr/>
          <a:lstStyle>
            <a:lvl1pPr>
              <a:defRPr/>
            </a:lvl1pPr>
          </a:lstStyle>
          <a:p>
            <a:pPr>
              <a:defRPr/>
            </a:pPr>
            <a:endParaRPr lang="zh-CN" altLang="en-US"/>
          </a:p>
        </p:txBody>
      </p:sp>
      <p:sp>
        <p:nvSpPr>
          <p:cNvPr id="9" name="灯片编号占位符 5">
            <a:extLst>
              <a:ext uri="{FF2B5EF4-FFF2-40B4-BE49-F238E27FC236}">
                <a16:creationId xmlns:a16="http://schemas.microsoft.com/office/drawing/2014/main" id="{209A8A68-13BC-4A82-96AD-3F8A86B59BF2}"/>
              </a:ext>
            </a:extLst>
          </p:cNvPr>
          <p:cNvSpPr>
            <a:spLocks noGrp="1"/>
          </p:cNvSpPr>
          <p:nvPr>
            <p:ph type="sldNum" sz="quarter" idx="12"/>
          </p:nvPr>
        </p:nvSpPr>
        <p:spPr/>
        <p:txBody>
          <a:bodyPr/>
          <a:lstStyle>
            <a:lvl1pPr>
              <a:defRPr/>
            </a:lvl1pPr>
          </a:lstStyle>
          <a:p>
            <a:pPr>
              <a:defRPr/>
            </a:pPr>
            <a:fld id="{10856861-FF12-48EA-A19C-676DD159F9D2}" type="slidenum">
              <a:rPr lang="zh-CN" altLang="en-US"/>
              <a:pPr>
                <a:defRPr/>
              </a:pPr>
              <a:t>‹#›</a:t>
            </a:fld>
            <a:endParaRPr lang="zh-CN" altLang="en-US"/>
          </a:p>
        </p:txBody>
      </p:sp>
    </p:spTree>
    <p:extLst>
      <p:ext uri="{BB962C8B-B14F-4D97-AF65-F5344CB8AC3E}">
        <p14:creationId xmlns:p14="http://schemas.microsoft.com/office/powerpoint/2010/main" val="37655091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a:extLst>
              <a:ext uri="{FF2B5EF4-FFF2-40B4-BE49-F238E27FC236}">
                <a16:creationId xmlns:a16="http://schemas.microsoft.com/office/drawing/2014/main" id="{00389697-5FB3-496E-AA61-6C01BA5B1B60}"/>
              </a:ext>
            </a:extLst>
          </p:cNvPr>
          <p:cNvSpPr>
            <a:spLocks noGrp="1"/>
          </p:cNvSpPr>
          <p:nvPr>
            <p:ph type="dt" sz="half" idx="10"/>
          </p:nvPr>
        </p:nvSpPr>
        <p:spPr/>
        <p:txBody>
          <a:bodyPr/>
          <a:lstStyle>
            <a:lvl1pPr>
              <a:defRPr/>
            </a:lvl1pPr>
          </a:lstStyle>
          <a:p>
            <a:pPr>
              <a:defRPr/>
            </a:pPr>
            <a:fld id="{569522F3-4E8F-46C6-809E-E2A66B821E09}" type="datetimeFigureOut">
              <a:rPr lang="zh-CN" altLang="en-US"/>
              <a:pPr>
                <a:defRPr/>
              </a:pPr>
              <a:t>2024/12/5</a:t>
            </a:fld>
            <a:endParaRPr lang="zh-CN" altLang="en-US"/>
          </a:p>
        </p:txBody>
      </p:sp>
      <p:sp>
        <p:nvSpPr>
          <p:cNvPr id="4" name="页脚占位符 4">
            <a:extLst>
              <a:ext uri="{FF2B5EF4-FFF2-40B4-BE49-F238E27FC236}">
                <a16:creationId xmlns:a16="http://schemas.microsoft.com/office/drawing/2014/main" id="{0605EFCB-3CD5-4190-BB78-0F90DE36844D}"/>
              </a:ext>
            </a:extLst>
          </p:cNvPr>
          <p:cNvSpPr>
            <a:spLocks noGrp="1"/>
          </p:cNvSpPr>
          <p:nvPr>
            <p:ph type="ftr" sz="quarter" idx="11"/>
          </p:nvPr>
        </p:nvSpPr>
        <p:spPr/>
        <p:txBody>
          <a:bodyPr/>
          <a:lstStyle>
            <a:lvl1pPr>
              <a:defRPr/>
            </a:lvl1pPr>
          </a:lstStyle>
          <a:p>
            <a:pPr>
              <a:defRPr/>
            </a:pPr>
            <a:endParaRPr lang="zh-CN" altLang="en-US"/>
          </a:p>
        </p:txBody>
      </p:sp>
      <p:sp>
        <p:nvSpPr>
          <p:cNvPr id="5" name="灯片编号占位符 5">
            <a:extLst>
              <a:ext uri="{FF2B5EF4-FFF2-40B4-BE49-F238E27FC236}">
                <a16:creationId xmlns:a16="http://schemas.microsoft.com/office/drawing/2014/main" id="{D0437A9D-921D-4043-B26E-BAF99C6D6FD3}"/>
              </a:ext>
            </a:extLst>
          </p:cNvPr>
          <p:cNvSpPr>
            <a:spLocks noGrp="1"/>
          </p:cNvSpPr>
          <p:nvPr>
            <p:ph type="sldNum" sz="quarter" idx="12"/>
          </p:nvPr>
        </p:nvSpPr>
        <p:spPr/>
        <p:txBody>
          <a:bodyPr/>
          <a:lstStyle>
            <a:lvl1pPr>
              <a:defRPr/>
            </a:lvl1pPr>
          </a:lstStyle>
          <a:p>
            <a:pPr>
              <a:defRPr/>
            </a:pPr>
            <a:fld id="{844F80E0-400C-499B-A427-98DB4A7BA1C7}" type="slidenum">
              <a:rPr lang="zh-CN" altLang="en-US"/>
              <a:pPr>
                <a:defRPr/>
              </a:pPr>
              <a:t>‹#›</a:t>
            </a:fld>
            <a:endParaRPr lang="zh-CN" altLang="en-US"/>
          </a:p>
        </p:txBody>
      </p:sp>
    </p:spTree>
    <p:extLst>
      <p:ext uri="{BB962C8B-B14F-4D97-AF65-F5344CB8AC3E}">
        <p14:creationId xmlns:p14="http://schemas.microsoft.com/office/powerpoint/2010/main" val="8339473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marL="0" marR="0" indent="0" algn="ctr" defTabSz="513715" rtl="0" eaLnBrk="1" fontAlgn="auto" latinLnBrk="0" hangingPunct="1">
              <a:lnSpc>
                <a:spcPct val="100000"/>
              </a:lnSpc>
              <a:spcBef>
                <a:spcPct val="0"/>
              </a:spcBef>
              <a:spcAft>
                <a:spcPts val="0"/>
              </a:spcAft>
              <a:buClrTx/>
              <a:buSzTx/>
              <a:buFontTx/>
              <a:buNone/>
              <a:defRPr sz="3600"/>
            </a:lvl1pPr>
          </a:lstStyle>
          <a:p>
            <a:r>
              <a:rPr lang="zh-CN" altLang="en-US" dirty="0"/>
              <a:t>单击此处编辑母版标题样式</a:t>
            </a:r>
          </a:p>
        </p:txBody>
      </p:sp>
      <p:sp>
        <p:nvSpPr>
          <p:cNvPr id="3" name="内容占位符 2"/>
          <p:cNvSpPr>
            <a:spLocks noGrp="1"/>
          </p:cNvSpPr>
          <p:nvPr>
            <p:ph idx="1"/>
          </p:nvPr>
        </p:nvSpPr>
        <p:spPr/>
        <p:txBody>
          <a:bodyPr>
            <a:normAutofit/>
          </a:bodyPr>
          <a:lstStyle>
            <a:lvl1pPr>
              <a:defRPr sz="28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a:extLst>
              <a:ext uri="{FF2B5EF4-FFF2-40B4-BE49-F238E27FC236}">
                <a16:creationId xmlns:a16="http://schemas.microsoft.com/office/drawing/2014/main" id="{889EA28C-2B03-44EC-A5A1-E0F94F3899A1}"/>
              </a:ext>
            </a:extLst>
          </p:cNvPr>
          <p:cNvSpPr>
            <a:spLocks noGrp="1"/>
          </p:cNvSpPr>
          <p:nvPr>
            <p:ph type="dt" sz="half" idx="10"/>
          </p:nvPr>
        </p:nvSpPr>
        <p:spPr/>
        <p:txBody>
          <a:bodyPr/>
          <a:lstStyle>
            <a:lvl1pPr defTabSz="914400">
              <a:defRPr/>
            </a:lvl1pPr>
          </a:lstStyle>
          <a:p>
            <a:pPr>
              <a:defRPr/>
            </a:pPr>
            <a:fld id="{190714F0-0A52-4543-921E-29D684DC90F9}" type="datetime3">
              <a:rPr lang="zh-CN" altLang="en-US"/>
              <a:pPr>
                <a:defRPr/>
              </a:pPr>
              <a:t>2024年12月5日星期四</a:t>
            </a:fld>
            <a:endParaRPr lang="zh-CN" altLang="en-US"/>
          </a:p>
        </p:txBody>
      </p:sp>
      <p:sp>
        <p:nvSpPr>
          <p:cNvPr id="5" name="页脚占位符 4">
            <a:extLst>
              <a:ext uri="{FF2B5EF4-FFF2-40B4-BE49-F238E27FC236}">
                <a16:creationId xmlns:a16="http://schemas.microsoft.com/office/drawing/2014/main" id="{6E8C1009-EE1C-4451-B851-10BDB25F7A9D}"/>
              </a:ext>
            </a:extLst>
          </p:cNvPr>
          <p:cNvSpPr>
            <a:spLocks noGrp="1"/>
          </p:cNvSpPr>
          <p:nvPr>
            <p:ph type="ftr" sz="quarter" idx="11"/>
          </p:nvPr>
        </p:nvSpPr>
        <p:spPr/>
        <p:txBody>
          <a:bodyPr/>
          <a:lstStyle>
            <a:lvl1pPr defTabSz="914400">
              <a:defRPr/>
            </a:lvl1pPr>
          </a:lstStyle>
          <a:p>
            <a:pPr>
              <a:defRPr/>
            </a:pPr>
            <a:endParaRPr lang="zh-CN" altLang="en-US"/>
          </a:p>
        </p:txBody>
      </p:sp>
      <p:sp>
        <p:nvSpPr>
          <p:cNvPr id="6" name="灯片编号占位符 5">
            <a:extLst>
              <a:ext uri="{FF2B5EF4-FFF2-40B4-BE49-F238E27FC236}">
                <a16:creationId xmlns:a16="http://schemas.microsoft.com/office/drawing/2014/main" id="{431C439A-DE39-41CC-A007-2783D0C1D080}"/>
              </a:ext>
            </a:extLst>
          </p:cNvPr>
          <p:cNvSpPr>
            <a:spLocks noGrp="1"/>
          </p:cNvSpPr>
          <p:nvPr>
            <p:ph type="sldNum" sz="quarter" idx="12"/>
          </p:nvPr>
        </p:nvSpPr>
        <p:spPr/>
        <p:txBody>
          <a:bodyPr/>
          <a:lstStyle>
            <a:lvl1pPr defTabSz="914400">
              <a:defRPr smtClean="0"/>
            </a:lvl1pPr>
          </a:lstStyle>
          <a:p>
            <a:pPr>
              <a:defRPr/>
            </a:pPr>
            <a:fld id="{F2B8B70F-C0AF-4288-9A78-E3AF0CF2610D}" type="slidenum">
              <a:rPr lang="zh-CN" altLang="en-US"/>
              <a:pPr>
                <a:defRPr/>
              </a:pPr>
              <a:t>‹#›</a:t>
            </a:fld>
            <a:endParaRPr lang="zh-CN" altLang="en-US"/>
          </a:p>
        </p:txBody>
      </p:sp>
    </p:spTree>
    <p:extLst>
      <p:ext uri="{BB962C8B-B14F-4D97-AF65-F5344CB8AC3E}">
        <p14:creationId xmlns:p14="http://schemas.microsoft.com/office/powerpoint/2010/main" val="138325146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id="{85D7DCE3-2289-433C-BD8E-8FE5967736F3}"/>
              </a:ext>
            </a:extLst>
          </p:cNvPr>
          <p:cNvSpPr>
            <a:spLocks noGrp="1"/>
          </p:cNvSpPr>
          <p:nvPr>
            <p:ph type="dt" sz="half" idx="10"/>
          </p:nvPr>
        </p:nvSpPr>
        <p:spPr/>
        <p:txBody>
          <a:bodyPr/>
          <a:lstStyle>
            <a:lvl1pPr>
              <a:defRPr/>
            </a:lvl1pPr>
          </a:lstStyle>
          <a:p>
            <a:pPr>
              <a:defRPr/>
            </a:pPr>
            <a:fld id="{569522F3-4E8F-46C6-809E-E2A66B821E09}" type="datetimeFigureOut">
              <a:rPr lang="zh-CN" altLang="en-US"/>
              <a:pPr>
                <a:defRPr/>
              </a:pPr>
              <a:t>2024/12/5</a:t>
            </a:fld>
            <a:endParaRPr lang="zh-CN" altLang="en-US"/>
          </a:p>
        </p:txBody>
      </p:sp>
      <p:sp>
        <p:nvSpPr>
          <p:cNvPr id="3" name="页脚占位符 4">
            <a:extLst>
              <a:ext uri="{FF2B5EF4-FFF2-40B4-BE49-F238E27FC236}">
                <a16:creationId xmlns:a16="http://schemas.microsoft.com/office/drawing/2014/main" id="{199B300C-79F4-46F2-992F-200EDC7A71F7}"/>
              </a:ext>
            </a:extLst>
          </p:cNvPr>
          <p:cNvSpPr>
            <a:spLocks noGrp="1"/>
          </p:cNvSpPr>
          <p:nvPr>
            <p:ph type="ftr" sz="quarter" idx="11"/>
          </p:nvPr>
        </p:nvSpPr>
        <p:spPr/>
        <p:txBody>
          <a:bodyPr/>
          <a:lstStyle>
            <a:lvl1pPr>
              <a:defRPr/>
            </a:lvl1pPr>
          </a:lstStyle>
          <a:p>
            <a:pPr>
              <a:defRPr/>
            </a:pPr>
            <a:endParaRPr lang="zh-CN" altLang="en-US"/>
          </a:p>
        </p:txBody>
      </p:sp>
      <p:sp>
        <p:nvSpPr>
          <p:cNvPr id="4" name="灯片编号占位符 5">
            <a:extLst>
              <a:ext uri="{FF2B5EF4-FFF2-40B4-BE49-F238E27FC236}">
                <a16:creationId xmlns:a16="http://schemas.microsoft.com/office/drawing/2014/main" id="{C3F90469-0D83-4E9F-912E-7196E7EA13D1}"/>
              </a:ext>
            </a:extLst>
          </p:cNvPr>
          <p:cNvSpPr>
            <a:spLocks noGrp="1"/>
          </p:cNvSpPr>
          <p:nvPr>
            <p:ph type="sldNum" sz="quarter" idx="12"/>
          </p:nvPr>
        </p:nvSpPr>
        <p:spPr/>
        <p:txBody>
          <a:bodyPr/>
          <a:lstStyle>
            <a:lvl1pPr>
              <a:defRPr/>
            </a:lvl1pPr>
          </a:lstStyle>
          <a:p>
            <a:pPr>
              <a:defRPr/>
            </a:pPr>
            <a:fld id="{98A9AD10-3D4B-4D13-B801-58E3E5240C74}" type="slidenum">
              <a:rPr lang="zh-CN" altLang="en-US"/>
              <a:pPr>
                <a:defRPr/>
              </a:pPr>
              <a:t>‹#›</a:t>
            </a:fld>
            <a:endParaRPr lang="zh-CN" altLang="en-US"/>
          </a:p>
        </p:txBody>
      </p:sp>
    </p:spTree>
    <p:extLst>
      <p:ext uri="{BB962C8B-B14F-4D97-AF65-F5344CB8AC3E}">
        <p14:creationId xmlns:p14="http://schemas.microsoft.com/office/powerpoint/2010/main" val="412135738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45D111E9-B7E2-49A0-AE3F-E675B023EC17}"/>
              </a:ext>
            </a:extLst>
          </p:cNvPr>
          <p:cNvSpPr>
            <a:spLocks noGrp="1"/>
          </p:cNvSpPr>
          <p:nvPr>
            <p:ph type="dt" sz="half" idx="10"/>
          </p:nvPr>
        </p:nvSpPr>
        <p:spPr/>
        <p:txBody>
          <a:bodyPr/>
          <a:lstStyle>
            <a:lvl1pPr>
              <a:defRPr/>
            </a:lvl1pPr>
          </a:lstStyle>
          <a:p>
            <a:pPr>
              <a:defRPr/>
            </a:pPr>
            <a:fld id="{569522F3-4E8F-46C6-809E-E2A66B821E09}" type="datetimeFigureOut">
              <a:rPr lang="zh-CN" altLang="en-US"/>
              <a:pPr>
                <a:defRPr/>
              </a:pPr>
              <a:t>2024/12/5</a:t>
            </a:fld>
            <a:endParaRPr lang="zh-CN" altLang="en-US"/>
          </a:p>
        </p:txBody>
      </p:sp>
      <p:sp>
        <p:nvSpPr>
          <p:cNvPr id="6" name="页脚占位符 4">
            <a:extLst>
              <a:ext uri="{FF2B5EF4-FFF2-40B4-BE49-F238E27FC236}">
                <a16:creationId xmlns:a16="http://schemas.microsoft.com/office/drawing/2014/main" id="{4CA9B249-3677-4487-8A03-60E048D38C0A}"/>
              </a:ext>
            </a:extLst>
          </p:cNvPr>
          <p:cNvSpPr>
            <a:spLocks noGrp="1"/>
          </p:cNvSpPr>
          <p:nvPr>
            <p:ph type="ftr" sz="quarter" idx="11"/>
          </p:nvPr>
        </p:nvSpPr>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D133748C-044C-4671-A451-818B6526AAD2}"/>
              </a:ext>
            </a:extLst>
          </p:cNvPr>
          <p:cNvSpPr>
            <a:spLocks noGrp="1"/>
          </p:cNvSpPr>
          <p:nvPr>
            <p:ph type="sldNum" sz="quarter" idx="12"/>
          </p:nvPr>
        </p:nvSpPr>
        <p:spPr/>
        <p:txBody>
          <a:bodyPr/>
          <a:lstStyle>
            <a:lvl1pPr>
              <a:defRPr/>
            </a:lvl1pPr>
          </a:lstStyle>
          <a:p>
            <a:pPr>
              <a:defRPr/>
            </a:pPr>
            <a:fld id="{B6C3BF1C-49AD-465B-B394-F465E1932659}" type="slidenum">
              <a:rPr lang="zh-CN" altLang="en-US"/>
              <a:pPr>
                <a:defRPr/>
              </a:pPr>
              <a:t>‹#›</a:t>
            </a:fld>
            <a:endParaRPr lang="zh-CN" altLang="en-US"/>
          </a:p>
        </p:txBody>
      </p:sp>
    </p:spTree>
    <p:extLst>
      <p:ext uri="{BB962C8B-B14F-4D97-AF65-F5344CB8AC3E}">
        <p14:creationId xmlns:p14="http://schemas.microsoft.com/office/powerpoint/2010/main" val="417578190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3887788" y="987425"/>
            <a:ext cx="4629150" cy="4873625"/>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5FF20DEE-CF98-4A87-94F5-F9D2693EC7BF}"/>
              </a:ext>
            </a:extLst>
          </p:cNvPr>
          <p:cNvSpPr>
            <a:spLocks noGrp="1"/>
          </p:cNvSpPr>
          <p:nvPr>
            <p:ph type="dt" sz="half" idx="10"/>
          </p:nvPr>
        </p:nvSpPr>
        <p:spPr/>
        <p:txBody>
          <a:bodyPr/>
          <a:lstStyle>
            <a:lvl1pPr>
              <a:defRPr/>
            </a:lvl1pPr>
          </a:lstStyle>
          <a:p>
            <a:pPr>
              <a:defRPr/>
            </a:pPr>
            <a:fld id="{569522F3-4E8F-46C6-809E-E2A66B821E09}" type="datetimeFigureOut">
              <a:rPr lang="zh-CN" altLang="en-US"/>
              <a:pPr>
                <a:defRPr/>
              </a:pPr>
              <a:t>2024/12/5</a:t>
            </a:fld>
            <a:endParaRPr lang="zh-CN" altLang="en-US"/>
          </a:p>
        </p:txBody>
      </p:sp>
      <p:sp>
        <p:nvSpPr>
          <p:cNvPr id="6" name="页脚占位符 4">
            <a:extLst>
              <a:ext uri="{FF2B5EF4-FFF2-40B4-BE49-F238E27FC236}">
                <a16:creationId xmlns:a16="http://schemas.microsoft.com/office/drawing/2014/main" id="{87899822-5070-4369-AA3C-BEE42237BF24}"/>
              </a:ext>
            </a:extLst>
          </p:cNvPr>
          <p:cNvSpPr>
            <a:spLocks noGrp="1"/>
          </p:cNvSpPr>
          <p:nvPr>
            <p:ph type="ftr" sz="quarter" idx="11"/>
          </p:nvPr>
        </p:nvSpPr>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4EA37F12-F519-4F34-9C62-1D0BA1C4BC09}"/>
              </a:ext>
            </a:extLst>
          </p:cNvPr>
          <p:cNvSpPr>
            <a:spLocks noGrp="1"/>
          </p:cNvSpPr>
          <p:nvPr>
            <p:ph type="sldNum" sz="quarter" idx="12"/>
          </p:nvPr>
        </p:nvSpPr>
        <p:spPr/>
        <p:txBody>
          <a:bodyPr/>
          <a:lstStyle>
            <a:lvl1pPr>
              <a:defRPr/>
            </a:lvl1pPr>
          </a:lstStyle>
          <a:p>
            <a:pPr>
              <a:defRPr/>
            </a:pPr>
            <a:fld id="{4ACF7598-3DFE-45FD-A427-1CB8AA817E3D}" type="slidenum">
              <a:rPr lang="zh-CN" altLang="en-US"/>
              <a:pPr>
                <a:defRPr/>
              </a:pPr>
              <a:t>‹#›</a:t>
            </a:fld>
            <a:endParaRPr lang="zh-CN" altLang="en-US"/>
          </a:p>
        </p:txBody>
      </p:sp>
    </p:spTree>
    <p:extLst>
      <p:ext uri="{BB962C8B-B14F-4D97-AF65-F5344CB8AC3E}">
        <p14:creationId xmlns:p14="http://schemas.microsoft.com/office/powerpoint/2010/main" val="142740793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B8E2355-638B-4FF3-94E1-962889102FEF}"/>
              </a:ext>
            </a:extLst>
          </p:cNvPr>
          <p:cNvSpPr>
            <a:spLocks noGrp="1"/>
          </p:cNvSpPr>
          <p:nvPr>
            <p:ph type="dt" sz="half" idx="10"/>
          </p:nvPr>
        </p:nvSpPr>
        <p:spPr/>
        <p:txBody>
          <a:bodyPr/>
          <a:lstStyle>
            <a:lvl1pPr>
              <a:defRPr/>
            </a:lvl1pPr>
          </a:lstStyle>
          <a:p>
            <a:pPr>
              <a:defRPr/>
            </a:pPr>
            <a:fld id="{569522F3-4E8F-46C6-809E-E2A66B821E09}" type="datetimeFigureOut">
              <a:rPr lang="zh-CN" altLang="en-US"/>
              <a:pPr>
                <a:defRPr/>
              </a:pPr>
              <a:t>2024/12/5</a:t>
            </a:fld>
            <a:endParaRPr lang="zh-CN" altLang="en-US"/>
          </a:p>
        </p:txBody>
      </p:sp>
      <p:sp>
        <p:nvSpPr>
          <p:cNvPr id="5" name="页脚占位符 4">
            <a:extLst>
              <a:ext uri="{FF2B5EF4-FFF2-40B4-BE49-F238E27FC236}">
                <a16:creationId xmlns:a16="http://schemas.microsoft.com/office/drawing/2014/main" id="{B850D44C-D1E2-400D-B7FF-DBAF130A43F0}"/>
              </a:ext>
            </a:extLst>
          </p:cNvPr>
          <p:cNvSpPr>
            <a:spLocks noGrp="1"/>
          </p:cNvSpPr>
          <p:nvPr>
            <p:ph type="ftr" sz="quarter" idx="11"/>
          </p:nvPr>
        </p:nvSpPr>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F3921039-F1A5-474F-8774-C13F5626C470}"/>
              </a:ext>
            </a:extLst>
          </p:cNvPr>
          <p:cNvSpPr>
            <a:spLocks noGrp="1"/>
          </p:cNvSpPr>
          <p:nvPr>
            <p:ph type="sldNum" sz="quarter" idx="12"/>
          </p:nvPr>
        </p:nvSpPr>
        <p:spPr/>
        <p:txBody>
          <a:bodyPr/>
          <a:lstStyle>
            <a:lvl1pPr>
              <a:defRPr/>
            </a:lvl1pPr>
          </a:lstStyle>
          <a:p>
            <a:pPr>
              <a:defRPr/>
            </a:pPr>
            <a:fld id="{D7B7429E-E955-441D-991C-C9295A2D7225}" type="slidenum">
              <a:rPr lang="zh-CN" altLang="en-US"/>
              <a:pPr>
                <a:defRPr/>
              </a:pPr>
              <a:t>‹#›</a:t>
            </a:fld>
            <a:endParaRPr lang="zh-CN" altLang="en-US"/>
          </a:p>
        </p:txBody>
      </p:sp>
    </p:spTree>
    <p:extLst>
      <p:ext uri="{BB962C8B-B14F-4D97-AF65-F5344CB8AC3E}">
        <p14:creationId xmlns:p14="http://schemas.microsoft.com/office/powerpoint/2010/main" val="240109238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5" y="365125"/>
            <a:ext cx="1971675"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28650" y="365125"/>
            <a:ext cx="5762625"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A2D3E4C-4F3F-435F-9CAA-3562E5166A99}"/>
              </a:ext>
            </a:extLst>
          </p:cNvPr>
          <p:cNvSpPr>
            <a:spLocks noGrp="1"/>
          </p:cNvSpPr>
          <p:nvPr>
            <p:ph type="dt" sz="half" idx="10"/>
          </p:nvPr>
        </p:nvSpPr>
        <p:spPr/>
        <p:txBody>
          <a:bodyPr/>
          <a:lstStyle>
            <a:lvl1pPr>
              <a:defRPr/>
            </a:lvl1pPr>
          </a:lstStyle>
          <a:p>
            <a:pPr>
              <a:defRPr/>
            </a:pPr>
            <a:fld id="{569522F3-4E8F-46C6-809E-E2A66B821E09}" type="datetimeFigureOut">
              <a:rPr lang="zh-CN" altLang="en-US"/>
              <a:pPr>
                <a:defRPr/>
              </a:pPr>
              <a:t>2024/12/5</a:t>
            </a:fld>
            <a:endParaRPr lang="zh-CN" altLang="en-US"/>
          </a:p>
        </p:txBody>
      </p:sp>
      <p:sp>
        <p:nvSpPr>
          <p:cNvPr id="5" name="页脚占位符 4">
            <a:extLst>
              <a:ext uri="{FF2B5EF4-FFF2-40B4-BE49-F238E27FC236}">
                <a16:creationId xmlns:a16="http://schemas.microsoft.com/office/drawing/2014/main" id="{B0A12F98-D6B9-4892-8E78-EECC2397476F}"/>
              </a:ext>
            </a:extLst>
          </p:cNvPr>
          <p:cNvSpPr>
            <a:spLocks noGrp="1"/>
          </p:cNvSpPr>
          <p:nvPr>
            <p:ph type="ftr" sz="quarter" idx="11"/>
          </p:nvPr>
        </p:nvSpPr>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2FF1D329-21A2-4267-9563-79DC215A231C}"/>
              </a:ext>
            </a:extLst>
          </p:cNvPr>
          <p:cNvSpPr>
            <a:spLocks noGrp="1"/>
          </p:cNvSpPr>
          <p:nvPr>
            <p:ph type="sldNum" sz="quarter" idx="12"/>
          </p:nvPr>
        </p:nvSpPr>
        <p:spPr/>
        <p:txBody>
          <a:bodyPr/>
          <a:lstStyle>
            <a:lvl1pPr>
              <a:defRPr/>
            </a:lvl1pPr>
          </a:lstStyle>
          <a:p>
            <a:pPr>
              <a:defRPr/>
            </a:pPr>
            <a:fld id="{3FD70E83-0C45-46DD-B498-CD49EC40E2F2}" type="slidenum">
              <a:rPr lang="zh-CN" altLang="en-US"/>
              <a:pPr>
                <a:defRPr/>
              </a:pPr>
              <a:t>‹#›</a:t>
            </a:fld>
            <a:endParaRPr lang="zh-CN" altLang="en-US"/>
          </a:p>
        </p:txBody>
      </p:sp>
    </p:spTree>
    <p:extLst>
      <p:ext uri="{BB962C8B-B14F-4D97-AF65-F5344CB8AC3E}">
        <p14:creationId xmlns:p14="http://schemas.microsoft.com/office/powerpoint/2010/main" val="77762096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BDE278F-03BE-4D8C-9D85-5D41242C6FD5}"/>
              </a:ext>
            </a:extLst>
          </p:cNvPr>
          <p:cNvSpPr>
            <a:spLocks noGrp="1"/>
          </p:cNvSpPr>
          <p:nvPr>
            <p:ph type="dt" sz="half" idx="10"/>
          </p:nvPr>
        </p:nvSpPr>
        <p:spPr/>
        <p:txBody>
          <a:bodyPr/>
          <a:lstStyle>
            <a:lvl1pPr>
              <a:defRPr/>
            </a:lvl1pPr>
          </a:lstStyle>
          <a:p>
            <a:pPr>
              <a:defRPr/>
            </a:pPr>
            <a:fld id="{AA1BA76D-D034-4490-A9E2-343D9DF6B426}" type="datetimeFigureOut">
              <a:rPr lang="zh-CN" altLang="en-US"/>
              <a:pPr>
                <a:defRPr/>
              </a:pPr>
              <a:t>2024/12/5</a:t>
            </a:fld>
            <a:endParaRPr lang="zh-CN" altLang="en-US"/>
          </a:p>
        </p:txBody>
      </p:sp>
      <p:sp>
        <p:nvSpPr>
          <p:cNvPr id="5" name="页脚占位符 4">
            <a:extLst>
              <a:ext uri="{FF2B5EF4-FFF2-40B4-BE49-F238E27FC236}">
                <a16:creationId xmlns:a16="http://schemas.microsoft.com/office/drawing/2014/main" id="{36487FF3-C6F4-458D-9601-147C00ABA722}"/>
              </a:ext>
            </a:extLst>
          </p:cNvPr>
          <p:cNvSpPr>
            <a:spLocks noGrp="1"/>
          </p:cNvSpPr>
          <p:nvPr>
            <p:ph type="ftr" sz="quarter" idx="11"/>
          </p:nvPr>
        </p:nvSpPr>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009E32A5-6DE6-42AB-85DC-44220855887B}"/>
              </a:ext>
            </a:extLst>
          </p:cNvPr>
          <p:cNvSpPr>
            <a:spLocks noGrp="1"/>
          </p:cNvSpPr>
          <p:nvPr>
            <p:ph type="sldNum" sz="quarter" idx="12"/>
          </p:nvPr>
        </p:nvSpPr>
        <p:spPr/>
        <p:txBody>
          <a:bodyPr/>
          <a:lstStyle>
            <a:lvl1pPr>
              <a:defRPr/>
            </a:lvl1pPr>
          </a:lstStyle>
          <a:p>
            <a:pPr>
              <a:defRPr/>
            </a:pPr>
            <a:fld id="{26A132D5-C2AE-468B-B1E4-0B2C01F61FE9}" type="slidenum">
              <a:rPr lang="zh-CN" altLang="en-US"/>
              <a:pPr>
                <a:defRPr/>
              </a:pPr>
              <a:t>‹#›</a:t>
            </a:fld>
            <a:endParaRPr lang="zh-CN" altLang="en-US"/>
          </a:p>
        </p:txBody>
      </p:sp>
    </p:spTree>
    <p:extLst>
      <p:ext uri="{BB962C8B-B14F-4D97-AF65-F5344CB8AC3E}">
        <p14:creationId xmlns:p14="http://schemas.microsoft.com/office/powerpoint/2010/main" val="174253050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366D8E8-7188-465F-98B5-7DC202401696}"/>
              </a:ext>
            </a:extLst>
          </p:cNvPr>
          <p:cNvSpPr>
            <a:spLocks noGrp="1"/>
          </p:cNvSpPr>
          <p:nvPr>
            <p:ph type="dt" sz="half" idx="10"/>
          </p:nvPr>
        </p:nvSpPr>
        <p:spPr/>
        <p:txBody>
          <a:bodyPr/>
          <a:lstStyle>
            <a:lvl1pPr>
              <a:defRPr/>
            </a:lvl1pPr>
          </a:lstStyle>
          <a:p>
            <a:pPr>
              <a:defRPr/>
            </a:pPr>
            <a:fld id="{AA1BA76D-D034-4490-A9E2-343D9DF6B426}" type="datetimeFigureOut">
              <a:rPr lang="zh-CN" altLang="en-US"/>
              <a:pPr>
                <a:defRPr/>
              </a:pPr>
              <a:t>2024/12/5</a:t>
            </a:fld>
            <a:endParaRPr lang="zh-CN" altLang="en-US"/>
          </a:p>
        </p:txBody>
      </p:sp>
      <p:sp>
        <p:nvSpPr>
          <p:cNvPr id="5" name="页脚占位符 4">
            <a:extLst>
              <a:ext uri="{FF2B5EF4-FFF2-40B4-BE49-F238E27FC236}">
                <a16:creationId xmlns:a16="http://schemas.microsoft.com/office/drawing/2014/main" id="{08110A72-8C69-47F1-A644-59242129545E}"/>
              </a:ext>
            </a:extLst>
          </p:cNvPr>
          <p:cNvSpPr>
            <a:spLocks noGrp="1"/>
          </p:cNvSpPr>
          <p:nvPr>
            <p:ph type="ftr" sz="quarter" idx="11"/>
          </p:nvPr>
        </p:nvSpPr>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51CAF5CA-ECAF-4904-ABEE-6BE6863FBA7B}"/>
              </a:ext>
            </a:extLst>
          </p:cNvPr>
          <p:cNvSpPr>
            <a:spLocks noGrp="1"/>
          </p:cNvSpPr>
          <p:nvPr>
            <p:ph type="sldNum" sz="quarter" idx="12"/>
          </p:nvPr>
        </p:nvSpPr>
        <p:spPr/>
        <p:txBody>
          <a:bodyPr/>
          <a:lstStyle>
            <a:lvl1pPr>
              <a:defRPr/>
            </a:lvl1pPr>
          </a:lstStyle>
          <a:p>
            <a:pPr>
              <a:defRPr/>
            </a:pPr>
            <a:fld id="{9CDD9E8D-F988-4B62-8448-EB7931818387}" type="slidenum">
              <a:rPr lang="zh-CN" altLang="en-US"/>
              <a:pPr>
                <a:defRPr/>
              </a:pPr>
              <a:t>‹#›</a:t>
            </a:fld>
            <a:endParaRPr lang="zh-CN" altLang="en-US"/>
          </a:p>
        </p:txBody>
      </p:sp>
    </p:spTree>
    <p:extLst>
      <p:ext uri="{BB962C8B-B14F-4D97-AF65-F5344CB8AC3E}">
        <p14:creationId xmlns:p14="http://schemas.microsoft.com/office/powerpoint/2010/main" val="397399794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623888" y="4589463"/>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2B15ADC-3184-4730-893D-EEA9C209D3C4}"/>
              </a:ext>
            </a:extLst>
          </p:cNvPr>
          <p:cNvSpPr>
            <a:spLocks noGrp="1"/>
          </p:cNvSpPr>
          <p:nvPr>
            <p:ph type="dt" sz="half" idx="10"/>
          </p:nvPr>
        </p:nvSpPr>
        <p:spPr/>
        <p:txBody>
          <a:bodyPr/>
          <a:lstStyle>
            <a:lvl1pPr>
              <a:defRPr/>
            </a:lvl1pPr>
          </a:lstStyle>
          <a:p>
            <a:pPr>
              <a:defRPr/>
            </a:pPr>
            <a:fld id="{AA1BA76D-D034-4490-A9E2-343D9DF6B426}" type="datetimeFigureOut">
              <a:rPr lang="zh-CN" altLang="en-US"/>
              <a:pPr>
                <a:defRPr/>
              </a:pPr>
              <a:t>2024/12/5</a:t>
            </a:fld>
            <a:endParaRPr lang="zh-CN" altLang="en-US"/>
          </a:p>
        </p:txBody>
      </p:sp>
      <p:sp>
        <p:nvSpPr>
          <p:cNvPr id="5" name="页脚占位符 4">
            <a:extLst>
              <a:ext uri="{FF2B5EF4-FFF2-40B4-BE49-F238E27FC236}">
                <a16:creationId xmlns:a16="http://schemas.microsoft.com/office/drawing/2014/main" id="{0BAFE647-3285-45AF-882A-2840F7F9198C}"/>
              </a:ext>
            </a:extLst>
          </p:cNvPr>
          <p:cNvSpPr>
            <a:spLocks noGrp="1"/>
          </p:cNvSpPr>
          <p:nvPr>
            <p:ph type="ftr" sz="quarter" idx="11"/>
          </p:nvPr>
        </p:nvSpPr>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9B9878C9-36E3-4003-8229-50D5DD9AF594}"/>
              </a:ext>
            </a:extLst>
          </p:cNvPr>
          <p:cNvSpPr>
            <a:spLocks noGrp="1"/>
          </p:cNvSpPr>
          <p:nvPr>
            <p:ph type="sldNum" sz="quarter" idx="12"/>
          </p:nvPr>
        </p:nvSpPr>
        <p:spPr/>
        <p:txBody>
          <a:bodyPr/>
          <a:lstStyle>
            <a:lvl1pPr>
              <a:defRPr/>
            </a:lvl1pPr>
          </a:lstStyle>
          <a:p>
            <a:pPr>
              <a:defRPr/>
            </a:pPr>
            <a:fld id="{66115898-3A35-473F-9976-A28C4DA5048E}" type="slidenum">
              <a:rPr lang="zh-CN" altLang="en-US"/>
              <a:pPr>
                <a:defRPr/>
              </a:pPr>
              <a:t>‹#›</a:t>
            </a:fld>
            <a:endParaRPr lang="zh-CN" altLang="en-US"/>
          </a:p>
        </p:txBody>
      </p:sp>
    </p:spTree>
    <p:extLst>
      <p:ext uri="{BB962C8B-B14F-4D97-AF65-F5344CB8AC3E}">
        <p14:creationId xmlns:p14="http://schemas.microsoft.com/office/powerpoint/2010/main" val="276557223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28650" y="1825625"/>
            <a:ext cx="386715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4648200" y="1825625"/>
            <a:ext cx="386715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3">
            <a:extLst>
              <a:ext uri="{FF2B5EF4-FFF2-40B4-BE49-F238E27FC236}">
                <a16:creationId xmlns:a16="http://schemas.microsoft.com/office/drawing/2014/main" id="{FB1ACDF3-216C-498F-B8F8-6E4FAB993345}"/>
              </a:ext>
            </a:extLst>
          </p:cNvPr>
          <p:cNvSpPr>
            <a:spLocks noGrp="1"/>
          </p:cNvSpPr>
          <p:nvPr>
            <p:ph type="dt" sz="half" idx="10"/>
          </p:nvPr>
        </p:nvSpPr>
        <p:spPr/>
        <p:txBody>
          <a:bodyPr/>
          <a:lstStyle>
            <a:lvl1pPr>
              <a:defRPr/>
            </a:lvl1pPr>
          </a:lstStyle>
          <a:p>
            <a:pPr>
              <a:defRPr/>
            </a:pPr>
            <a:fld id="{AA1BA76D-D034-4490-A9E2-343D9DF6B426}" type="datetimeFigureOut">
              <a:rPr lang="zh-CN" altLang="en-US"/>
              <a:pPr>
                <a:defRPr/>
              </a:pPr>
              <a:t>2024/12/5</a:t>
            </a:fld>
            <a:endParaRPr lang="zh-CN" altLang="en-US"/>
          </a:p>
        </p:txBody>
      </p:sp>
      <p:sp>
        <p:nvSpPr>
          <p:cNvPr id="6" name="页脚占位符 4">
            <a:extLst>
              <a:ext uri="{FF2B5EF4-FFF2-40B4-BE49-F238E27FC236}">
                <a16:creationId xmlns:a16="http://schemas.microsoft.com/office/drawing/2014/main" id="{D06C142E-A280-4DB3-9C09-A10AC29B7464}"/>
              </a:ext>
            </a:extLst>
          </p:cNvPr>
          <p:cNvSpPr>
            <a:spLocks noGrp="1"/>
          </p:cNvSpPr>
          <p:nvPr>
            <p:ph type="ftr" sz="quarter" idx="11"/>
          </p:nvPr>
        </p:nvSpPr>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9F3B19F1-5045-470A-8BFA-3E0C1EB498A4}"/>
              </a:ext>
            </a:extLst>
          </p:cNvPr>
          <p:cNvSpPr>
            <a:spLocks noGrp="1"/>
          </p:cNvSpPr>
          <p:nvPr>
            <p:ph type="sldNum" sz="quarter" idx="12"/>
          </p:nvPr>
        </p:nvSpPr>
        <p:spPr/>
        <p:txBody>
          <a:bodyPr/>
          <a:lstStyle>
            <a:lvl1pPr>
              <a:defRPr/>
            </a:lvl1pPr>
          </a:lstStyle>
          <a:p>
            <a:pPr>
              <a:defRPr/>
            </a:pPr>
            <a:fld id="{304CE68C-4CB1-4902-8189-16DC8FCA6ED2}" type="slidenum">
              <a:rPr lang="zh-CN" altLang="en-US"/>
              <a:pPr>
                <a:defRPr/>
              </a:pPr>
              <a:t>‹#›</a:t>
            </a:fld>
            <a:endParaRPr lang="zh-CN" altLang="en-US"/>
          </a:p>
        </p:txBody>
      </p:sp>
    </p:spTree>
    <p:extLst>
      <p:ext uri="{BB962C8B-B14F-4D97-AF65-F5344CB8AC3E}">
        <p14:creationId xmlns:p14="http://schemas.microsoft.com/office/powerpoint/2010/main" val="360703106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3">
            <a:extLst>
              <a:ext uri="{FF2B5EF4-FFF2-40B4-BE49-F238E27FC236}">
                <a16:creationId xmlns:a16="http://schemas.microsoft.com/office/drawing/2014/main" id="{82BA98D4-892C-4B76-8F5D-DF0ED95A8258}"/>
              </a:ext>
            </a:extLst>
          </p:cNvPr>
          <p:cNvSpPr>
            <a:spLocks noGrp="1"/>
          </p:cNvSpPr>
          <p:nvPr>
            <p:ph type="dt" sz="half" idx="10"/>
          </p:nvPr>
        </p:nvSpPr>
        <p:spPr/>
        <p:txBody>
          <a:bodyPr/>
          <a:lstStyle>
            <a:lvl1pPr>
              <a:defRPr/>
            </a:lvl1pPr>
          </a:lstStyle>
          <a:p>
            <a:pPr>
              <a:defRPr/>
            </a:pPr>
            <a:fld id="{AA1BA76D-D034-4490-A9E2-343D9DF6B426}" type="datetimeFigureOut">
              <a:rPr lang="zh-CN" altLang="en-US"/>
              <a:pPr>
                <a:defRPr/>
              </a:pPr>
              <a:t>2024/12/5</a:t>
            </a:fld>
            <a:endParaRPr lang="zh-CN" altLang="en-US"/>
          </a:p>
        </p:txBody>
      </p:sp>
      <p:sp>
        <p:nvSpPr>
          <p:cNvPr id="8" name="页脚占位符 4">
            <a:extLst>
              <a:ext uri="{FF2B5EF4-FFF2-40B4-BE49-F238E27FC236}">
                <a16:creationId xmlns:a16="http://schemas.microsoft.com/office/drawing/2014/main" id="{AEEE9D08-55C3-471D-9BD2-F7F52885531F}"/>
              </a:ext>
            </a:extLst>
          </p:cNvPr>
          <p:cNvSpPr>
            <a:spLocks noGrp="1"/>
          </p:cNvSpPr>
          <p:nvPr>
            <p:ph type="ftr" sz="quarter" idx="11"/>
          </p:nvPr>
        </p:nvSpPr>
        <p:spPr/>
        <p:txBody>
          <a:bodyPr/>
          <a:lstStyle>
            <a:lvl1pPr>
              <a:defRPr/>
            </a:lvl1pPr>
          </a:lstStyle>
          <a:p>
            <a:pPr>
              <a:defRPr/>
            </a:pPr>
            <a:endParaRPr lang="zh-CN" altLang="en-US"/>
          </a:p>
        </p:txBody>
      </p:sp>
      <p:sp>
        <p:nvSpPr>
          <p:cNvPr id="9" name="灯片编号占位符 5">
            <a:extLst>
              <a:ext uri="{FF2B5EF4-FFF2-40B4-BE49-F238E27FC236}">
                <a16:creationId xmlns:a16="http://schemas.microsoft.com/office/drawing/2014/main" id="{63C928D7-CAA7-40D1-815B-E31C62DCE36F}"/>
              </a:ext>
            </a:extLst>
          </p:cNvPr>
          <p:cNvSpPr>
            <a:spLocks noGrp="1"/>
          </p:cNvSpPr>
          <p:nvPr>
            <p:ph type="sldNum" sz="quarter" idx="12"/>
          </p:nvPr>
        </p:nvSpPr>
        <p:spPr/>
        <p:txBody>
          <a:bodyPr/>
          <a:lstStyle>
            <a:lvl1pPr>
              <a:defRPr/>
            </a:lvl1pPr>
          </a:lstStyle>
          <a:p>
            <a:pPr>
              <a:defRPr/>
            </a:pPr>
            <a:fld id="{9DBCCEF3-0AFE-46E2-AB7C-5F4E51D265FB}" type="slidenum">
              <a:rPr lang="zh-CN" altLang="en-US"/>
              <a:pPr>
                <a:defRPr/>
              </a:pPr>
              <a:t>‹#›</a:t>
            </a:fld>
            <a:endParaRPr lang="zh-CN" altLang="en-US"/>
          </a:p>
        </p:txBody>
      </p:sp>
    </p:spTree>
    <p:extLst>
      <p:ext uri="{BB962C8B-B14F-4D97-AF65-F5344CB8AC3E}">
        <p14:creationId xmlns:p14="http://schemas.microsoft.com/office/powerpoint/2010/main" val="39221059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BAFB8D77-F557-44E2-AF66-400251FA7100}"/>
              </a:ext>
            </a:extLst>
          </p:cNvPr>
          <p:cNvSpPr txBox="1">
            <a:spLocks noChangeArrowheads="1"/>
          </p:cNvSpPr>
          <p:nvPr userDrawn="1"/>
        </p:nvSpPr>
        <p:spPr bwMode="auto">
          <a:xfrm>
            <a:off x="0" y="549275"/>
            <a:ext cx="9144000" cy="765175"/>
          </a:xfrm>
          <a:prstGeom prst="rect">
            <a:avLst/>
          </a:prstGeom>
          <a:solidFill>
            <a:schemeClr val="bg1"/>
          </a:solidFill>
          <a:ln>
            <a:noFill/>
          </a:ln>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defRPr/>
            </a:pPr>
            <a:endParaRPr lang="zh-CN" altLang="en-US"/>
          </a:p>
        </p:txBody>
      </p:sp>
      <p:sp>
        <p:nvSpPr>
          <p:cNvPr id="5" name="文本框 4">
            <a:extLst>
              <a:ext uri="{FF2B5EF4-FFF2-40B4-BE49-F238E27FC236}">
                <a16:creationId xmlns:a16="http://schemas.microsoft.com/office/drawing/2014/main" id="{87D39AC3-A9D3-4C8F-A909-778BEB73A75D}"/>
              </a:ext>
            </a:extLst>
          </p:cNvPr>
          <p:cNvSpPr txBox="1">
            <a:spLocks noChangeArrowheads="1"/>
          </p:cNvSpPr>
          <p:nvPr userDrawn="1"/>
        </p:nvSpPr>
        <p:spPr bwMode="auto">
          <a:xfrm>
            <a:off x="0" y="5768975"/>
            <a:ext cx="9144000" cy="765175"/>
          </a:xfrm>
          <a:prstGeom prst="rect">
            <a:avLst/>
          </a:prstGeom>
          <a:solidFill>
            <a:schemeClr val="bg1"/>
          </a:solidFill>
          <a:ln>
            <a:noFill/>
          </a:ln>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defRPr/>
            </a:pPr>
            <a:endParaRPr lang="zh-CN" altLang="en-US"/>
          </a:p>
        </p:txBody>
      </p:sp>
      <p:cxnSp>
        <p:nvCxnSpPr>
          <p:cNvPr id="6" name="直接连接符 5">
            <a:extLst>
              <a:ext uri="{FF2B5EF4-FFF2-40B4-BE49-F238E27FC236}">
                <a16:creationId xmlns:a16="http://schemas.microsoft.com/office/drawing/2014/main" id="{23BCCB5E-52A0-44D9-9A29-B48BB2EA53BD}"/>
              </a:ext>
            </a:extLst>
          </p:cNvPr>
          <p:cNvCxnSpPr/>
          <p:nvPr userDrawn="1"/>
        </p:nvCxnSpPr>
        <p:spPr>
          <a:xfrm>
            <a:off x="0" y="3294063"/>
            <a:ext cx="9144000" cy="0"/>
          </a:xfrm>
          <a:prstGeom prst="line">
            <a:avLst/>
          </a:prstGeom>
          <a:ln w="63500" cmpd="thickThin">
            <a:tailEnd type="none"/>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nvPr>
        </p:nvSpPr>
        <p:spPr>
          <a:xfrm>
            <a:off x="791580" y="3963097"/>
            <a:ext cx="7772400" cy="1362076"/>
          </a:xfrm>
        </p:spPr>
        <p:txBody>
          <a:bodyPr anchor="t"/>
          <a:lstStyle>
            <a:lvl1pPr algn="l">
              <a:defRPr sz="2250" b="1" cap="all"/>
            </a:lvl1pPr>
          </a:lstStyle>
          <a:p>
            <a:r>
              <a:rPr lang="zh-CN" altLang="en-US"/>
              <a:t>单击此处编辑母版标题样式</a:t>
            </a:r>
          </a:p>
        </p:txBody>
      </p:sp>
      <p:sp>
        <p:nvSpPr>
          <p:cNvPr id="3" name="文本占位符 2"/>
          <p:cNvSpPr>
            <a:spLocks noGrp="1"/>
          </p:cNvSpPr>
          <p:nvPr>
            <p:ph type="body" idx="1"/>
          </p:nvPr>
        </p:nvSpPr>
        <p:spPr>
          <a:xfrm>
            <a:off x="721519" y="1553781"/>
            <a:ext cx="7772400" cy="1500187"/>
          </a:xfrm>
        </p:spPr>
        <p:txBody>
          <a:bodyPr anchor="b"/>
          <a:lstStyle>
            <a:lvl1pPr marL="0" indent="0">
              <a:buNone/>
              <a:defRPr sz="1125">
                <a:solidFill>
                  <a:schemeClr val="tx1">
                    <a:tint val="75000"/>
                  </a:schemeClr>
                </a:solidFill>
              </a:defRPr>
            </a:lvl1pPr>
            <a:lvl2pPr marL="257175" indent="0">
              <a:buNone/>
              <a:defRPr sz="1015">
                <a:solidFill>
                  <a:schemeClr val="tx1">
                    <a:tint val="75000"/>
                  </a:schemeClr>
                </a:solidFill>
              </a:defRPr>
            </a:lvl2pPr>
            <a:lvl3pPr marL="514350" indent="0">
              <a:buNone/>
              <a:defRPr sz="900">
                <a:solidFill>
                  <a:schemeClr val="tx1">
                    <a:tint val="75000"/>
                  </a:schemeClr>
                </a:solidFill>
              </a:defRPr>
            </a:lvl3pPr>
            <a:lvl4pPr marL="771525" indent="0">
              <a:buNone/>
              <a:defRPr sz="790">
                <a:solidFill>
                  <a:schemeClr val="tx1">
                    <a:tint val="75000"/>
                  </a:schemeClr>
                </a:solidFill>
              </a:defRPr>
            </a:lvl4pPr>
            <a:lvl5pPr marL="1028700" indent="0">
              <a:buNone/>
              <a:defRPr sz="790">
                <a:solidFill>
                  <a:schemeClr val="tx1">
                    <a:tint val="75000"/>
                  </a:schemeClr>
                </a:solidFill>
              </a:defRPr>
            </a:lvl5pPr>
            <a:lvl6pPr marL="1285875" indent="0">
              <a:buNone/>
              <a:defRPr sz="790">
                <a:solidFill>
                  <a:schemeClr val="tx1">
                    <a:tint val="75000"/>
                  </a:schemeClr>
                </a:solidFill>
              </a:defRPr>
            </a:lvl6pPr>
            <a:lvl7pPr marL="1543050" indent="0">
              <a:buNone/>
              <a:defRPr sz="790">
                <a:solidFill>
                  <a:schemeClr val="tx1">
                    <a:tint val="75000"/>
                  </a:schemeClr>
                </a:solidFill>
              </a:defRPr>
            </a:lvl7pPr>
            <a:lvl8pPr marL="1800225" indent="0">
              <a:buNone/>
              <a:defRPr sz="790">
                <a:solidFill>
                  <a:schemeClr val="tx1">
                    <a:tint val="75000"/>
                  </a:schemeClr>
                </a:solidFill>
              </a:defRPr>
            </a:lvl8pPr>
            <a:lvl9pPr marL="2057400" indent="0">
              <a:buNone/>
              <a:defRPr sz="790">
                <a:solidFill>
                  <a:schemeClr val="tx1">
                    <a:tint val="75000"/>
                  </a:schemeClr>
                </a:solidFill>
              </a:defRPr>
            </a:lvl9pPr>
          </a:lstStyle>
          <a:p>
            <a:pPr lvl="0"/>
            <a:r>
              <a:rPr lang="zh-CN" altLang="en-US"/>
              <a:t>单击此处编辑母版文本样式</a:t>
            </a:r>
          </a:p>
        </p:txBody>
      </p:sp>
      <p:sp>
        <p:nvSpPr>
          <p:cNvPr id="7" name="日期占位符 3">
            <a:extLst>
              <a:ext uri="{FF2B5EF4-FFF2-40B4-BE49-F238E27FC236}">
                <a16:creationId xmlns:a16="http://schemas.microsoft.com/office/drawing/2014/main" id="{B222140A-53D5-4AEA-A851-215B07C8BF96}"/>
              </a:ext>
            </a:extLst>
          </p:cNvPr>
          <p:cNvSpPr>
            <a:spLocks noGrp="1"/>
          </p:cNvSpPr>
          <p:nvPr>
            <p:ph type="dt" sz="half" idx="10"/>
          </p:nvPr>
        </p:nvSpPr>
        <p:spPr/>
        <p:txBody>
          <a:bodyPr/>
          <a:lstStyle>
            <a:lvl1pPr defTabSz="914400">
              <a:defRPr/>
            </a:lvl1pPr>
          </a:lstStyle>
          <a:p>
            <a:pPr>
              <a:defRPr/>
            </a:pPr>
            <a:fld id="{B3A1E49F-3F5C-4EB8-B440-B70F45292FCD}" type="datetime3">
              <a:rPr lang="zh-CN" altLang="en-US"/>
              <a:pPr>
                <a:defRPr/>
              </a:pPr>
              <a:t>2024年12月5日星期四</a:t>
            </a:fld>
            <a:endParaRPr lang="zh-CN" altLang="en-US" dirty="0"/>
          </a:p>
        </p:txBody>
      </p:sp>
      <p:sp>
        <p:nvSpPr>
          <p:cNvPr id="8" name="页脚占位符 4">
            <a:extLst>
              <a:ext uri="{FF2B5EF4-FFF2-40B4-BE49-F238E27FC236}">
                <a16:creationId xmlns:a16="http://schemas.microsoft.com/office/drawing/2014/main" id="{6BBBF34C-B3BA-497F-A823-C0996FD443D5}"/>
              </a:ext>
            </a:extLst>
          </p:cNvPr>
          <p:cNvSpPr>
            <a:spLocks noGrp="1"/>
          </p:cNvSpPr>
          <p:nvPr>
            <p:ph type="ftr" sz="quarter" idx="11"/>
          </p:nvPr>
        </p:nvSpPr>
        <p:spPr/>
        <p:txBody>
          <a:bodyPr/>
          <a:lstStyle>
            <a:lvl1pPr defTabSz="914400">
              <a:defRPr/>
            </a:lvl1pPr>
          </a:lstStyle>
          <a:p>
            <a:pPr>
              <a:defRPr/>
            </a:pPr>
            <a:endParaRPr lang="zh-CN" altLang="en-US"/>
          </a:p>
        </p:txBody>
      </p:sp>
      <p:sp>
        <p:nvSpPr>
          <p:cNvPr id="9" name="灯片编号占位符 5">
            <a:extLst>
              <a:ext uri="{FF2B5EF4-FFF2-40B4-BE49-F238E27FC236}">
                <a16:creationId xmlns:a16="http://schemas.microsoft.com/office/drawing/2014/main" id="{9C951869-CCF7-4012-B19F-989FAC63EAF0}"/>
              </a:ext>
            </a:extLst>
          </p:cNvPr>
          <p:cNvSpPr>
            <a:spLocks noGrp="1"/>
          </p:cNvSpPr>
          <p:nvPr>
            <p:ph type="sldNum" sz="quarter" idx="12"/>
          </p:nvPr>
        </p:nvSpPr>
        <p:spPr/>
        <p:txBody>
          <a:bodyPr/>
          <a:lstStyle>
            <a:lvl1pPr defTabSz="914400">
              <a:defRPr smtClean="0"/>
            </a:lvl1pPr>
          </a:lstStyle>
          <a:p>
            <a:pPr>
              <a:defRPr/>
            </a:pPr>
            <a:fld id="{08D58DA5-E232-42F2-88E3-F4284D350D37}" type="slidenum">
              <a:rPr lang="zh-CN" altLang="en-US"/>
              <a:pPr>
                <a:defRPr/>
              </a:pPr>
              <a:t>‹#›</a:t>
            </a:fld>
            <a:endParaRPr lang="zh-CN" altLang="en-US"/>
          </a:p>
        </p:txBody>
      </p:sp>
    </p:spTree>
    <p:extLst>
      <p:ext uri="{BB962C8B-B14F-4D97-AF65-F5344CB8AC3E}">
        <p14:creationId xmlns:p14="http://schemas.microsoft.com/office/powerpoint/2010/main" val="358754488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a:extLst>
              <a:ext uri="{FF2B5EF4-FFF2-40B4-BE49-F238E27FC236}">
                <a16:creationId xmlns:a16="http://schemas.microsoft.com/office/drawing/2014/main" id="{E6E57879-B456-4042-AB68-88F24B2E8FC6}"/>
              </a:ext>
            </a:extLst>
          </p:cNvPr>
          <p:cNvSpPr>
            <a:spLocks noGrp="1"/>
          </p:cNvSpPr>
          <p:nvPr>
            <p:ph type="dt" sz="half" idx="10"/>
          </p:nvPr>
        </p:nvSpPr>
        <p:spPr/>
        <p:txBody>
          <a:bodyPr/>
          <a:lstStyle>
            <a:lvl1pPr>
              <a:defRPr/>
            </a:lvl1pPr>
          </a:lstStyle>
          <a:p>
            <a:pPr>
              <a:defRPr/>
            </a:pPr>
            <a:fld id="{AA1BA76D-D034-4490-A9E2-343D9DF6B426}" type="datetimeFigureOut">
              <a:rPr lang="zh-CN" altLang="en-US"/>
              <a:pPr>
                <a:defRPr/>
              </a:pPr>
              <a:t>2024/12/5</a:t>
            </a:fld>
            <a:endParaRPr lang="zh-CN" altLang="en-US"/>
          </a:p>
        </p:txBody>
      </p:sp>
      <p:sp>
        <p:nvSpPr>
          <p:cNvPr id="4" name="页脚占位符 4">
            <a:extLst>
              <a:ext uri="{FF2B5EF4-FFF2-40B4-BE49-F238E27FC236}">
                <a16:creationId xmlns:a16="http://schemas.microsoft.com/office/drawing/2014/main" id="{6330E91E-5B48-4F52-BDC6-71262DE83C33}"/>
              </a:ext>
            </a:extLst>
          </p:cNvPr>
          <p:cNvSpPr>
            <a:spLocks noGrp="1"/>
          </p:cNvSpPr>
          <p:nvPr>
            <p:ph type="ftr" sz="quarter" idx="11"/>
          </p:nvPr>
        </p:nvSpPr>
        <p:spPr/>
        <p:txBody>
          <a:bodyPr/>
          <a:lstStyle>
            <a:lvl1pPr>
              <a:defRPr/>
            </a:lvl1pPr>
          </a:lstStyle>
          <a:p>
            <a:pPr>
              <a:defRPr/>
            </a:pPr>
            <a:endParaRPr lang="zh-CN" altLang="en-US"/>
          </a:p>
        </p:txBody>
      </p:sp>
      <p:sp>
        <p:nvSpPr>
          <p:cNvPr id="5" name="灯片编号占位符 5">
            <a:extLst>
              <a:ext uri="{FF2B5EF4-FFF2-40B4-BE49-F238E27FC236}">
                <a16:creationId xmlns:a16="http://schemas.microsoft.com/office/drawing/2014/main" id="{00C72200-3A16-4807-B56B-32B464BB1B88}"/>
              </a:ext>
            </a:extLst>
          </p:cNvPr>
          <p:cNvSpPr>
            <a:spLocks noGrp="1"/>
          </p:cNvSpPr>
          <p:nvPr>
            <p:ph type="sldNum" sz="quarter" idx="12"/>
          </p:nvPr>
        </p:nvSpPr>
        <p:spPr/>
        <p:txBody>
          <a:bodyPr/>
          <a:lstStyle>
            <a:lvl1pPr>
              <a:defRPr/>
            </a:lvl1pPr>
          </a:lstStyle>
          <a:p>
            <a:pPr>
              <a:defRPr/>
            </a:pPr>
            <a:fld id="{0BE448F3-4B52-483B-8C5D-0B7E860C5A86}" type="slidenum">
              <a:rPr lang="zh-CN" altLang="en-US"/>
              <a:pPr>
                <a:defRPr/>
              </a:pPr>
              <a:t>‹#›</a:t>
            </a:fld>
            <a:endParaRPr lang="zh-CN" altLang="en-US"/>
          </a:p>
        </p:txBody>
      </p:sp>
    </p:spTree>
    <p:extLst>
      <p:ext uri="{BB962C8B-B14F-4D97-AF65-F5344CB8AC3E}">
        <p14:creationId xmlns:p14="http://schemas.microsoft.com/office/powerpoint/2010/main" val="189115954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id="{B0B1BBC0-ED9E-4564-A4D3-5BD425A8EF45}"/>
              </a:ext>
            </a:extLst>
          </p:cNvPr>
          <p:cNvSpPr>
            <a:spLocks noGrp="1"/>
          </p:cNvSpPr>
          <p:nvPr>
            <p:ph type="dt" sz="half" idx="10"/>
          </p:nvPr>
        </p:nvSpPr>
        <p:spPr/>
        <p:txBody>
          <a:bodyPr/>
          <a:lstStyle>
            <a:lvl1pPr>
              <a:defRPr/>
            </a:lvl1pPr>
          </a:lstStyle>
          <a:p>
            <a:pPr>
              <a:defRPr/>
            </a:pPr>
            <a:fld id="{AA1BA76D-D034-4490-A9E2-343D9DF6B426}" type="datetimeFigureOut">
              <a:rPr lang="zh-CN" altLang="en-US"/>
              <a:pPr>
                <a:defRPr/>
              </a:pPr>
              <a:t>2024/12/5</a:t>
            </a:fld>
            <a:endParaRPr lang="zh-CN" altLang="en-US"/>
          </a:p>
        </p:txBody>
      </p:sp>
      <p:sp>
        <p:nvSpPr>
          <p:cNvPr id="3" name="页脚占位符 4">
            <a:extLst>
              <a:ext uri="{FF2B5EF4-FFF2-40B4-BE49-F238E27FC236}">
                <a16:creationId xmlns:a16="http://schemas.microsoft.com/office/drawing/2014/main" id="{C71891AB-3972-45E4-A97B-EF961F3D4EFC}"/>
              </a:ext>
            </a:extLst>
          </p:cNvPr>
          <p:cNvSpPr>
            <a:spLocks noGrp="1"/>
          </p:cNvSpPr>
          <p:nvPr>
            <p:ph type="ftr" sz="quarter" idx="11"/>
          </p:nvPr>
        </p:nvSpPr>
        <p:spPr/>
        <p:txBody>
          <a:bodyPr/>
          <a:lstStyle>
            <a:lvl1pPr>
              <a:defRPr/>
            </a:lvl1pPr>
          </a:lstStyle>
          <a:p>
            <a:pPr>
              <a:defRPr/>
            </a:pPr>
            <a:endParaRPr lang="zh-CN" altLang="en-US"/>
          </a:p>
        </p:txBody>
      </p:sp>
      <p:sp>
        <p:nvSpPr>
          <p:cNvPr id="4" name="灯片编号占位符 5">
            <a:extLst>
              <a:ext uri="{FF2B5EF4-FFF2-40B4-BE49-F238E27FC236}">
                <a16:creationId xmlns:a16="http://schemas.microsoft.com/office/drawing/2014/main" id="{E8C58131-0FF9-4816-93B7-EF588F64F29F}"/>
              </a:ext>
            </a:extLst>
          </p:cNvPr>
          <p:cNvSpPr>
            <a:spLocks noGrp="1"/>
          </p:cNvSpPr>
          <p:nvPr>
            <p:ph type="sldNum" sz="quarter" idx="12"/>
          </p:nvPr>
        </p:nvSpPr>
        <p:spPr/>
        <p:txBody>
          <a:bodyPr/>
          <a:lstStyle>
            <a:lvl1pPr>
              <a:defRPr/>
            </a:lvl1pPr>
          </a:lstStyle>
          <a:p>
            <a:pPr>
              <a:defRPr/>
            </a:pPr>
            <a:fld id="{D78E5027-E3A6-444E-86B4-D5FF5718D52D}" type="slidenum">
              <a:rPr lang="zh-CN" altLang="en-US"/>
              <a:pPr>
                <a:defRPr/>
              </a:pPr>
              <a:t>‹#›</a:t>
            </a:fld>
            <a:endParaRPr lang="zh-CN" altLang="en-US"/>
          </a:p>
        </p:txBody>
      </p:sp>
    </p:spTree>
    <p:extLst>
      <p:ext uri="{BB962C8B-B14F-4D97-AF65-F5344CB8AC3E}">
        <p14:creationId xmlns:p14="http://schemas.microsoft.com/office/powerpoint/2010/main" val="386449462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D00D7530-F098-4066-A62F-B3A755662673}"/>
              </a:ext>
            </a:extLst>
          </p:cNvPr>
          <p:cNvSpPr>
            <a:spLocks noGrp="1"/>
          </p:cNvSpPr>
          <p:nvPr>
            <p:ph type="dt" sz="half" idx="10"/>
          </p:nvPr>
        </p:nvSpPr>
        <p:spPr/>
        <p:txBody>
          <a:bodyPr/>
          <a:lstStyle>
            <a:lvl1pPr>
              <a:defRPr/>
            </a:lvl1pPr>
          </a:lstStyle>
          <a:p>
            <a:pPr>
              <a:defRPr/>
            </a:pPr>
            <a:fld id="{AA1BA76D-D034-4490-A9E2-343D9DF6B426}" type="datetimeFigureOut">
              <a:rPr lang="zh-CN" altLang="en-US"/>
              <a:pPr>
                <a:defRPr/>
              </a:pPr>
              <a:t>2024/12/5</a:t>
            </a:fld>
            <a:endParaRPr lang="zh-CN" altLang="en-US"/>
          </a:p>
        </p:txBody>
      </p:sp>
      <p:sp>
        <p:nvSpPr>
          <p:cNvPr id="6" name="页脚占位符 4">
            <a:extLst>
              <a:ext uri="{FF2B5EF4-FFF2-40B4-BE49-F238E27FC236}">
                <a16:creationId xmlns:a16="http://schemas.microsoft.com/office/drawing/2014/main" id="{A6479886-B568-4B9A-ABE6-B87E8703060A}"/>
              </a:ext>
            </a:extLst>
          </p:cNvPr>
          <p:cNvSpPr>
            <a:spLocks noGrp="1"/>
          </p:cNvSpPr>
          <p:nvPr>
            <p:ph type="ftr" sz="quarter" idx="11"/>
          </p:nvPr>
        </p:nvSpPr>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2F8A0DE3-7EAA-45D7-92A3-3AF97DF375CC}"/>
              </a:ext>
            </a:extLst>
          </p:cNvPr>
          <p:cNvSpPr>
            <a:spLocks noGrp="1"/>
          </p:cNvSpPr>
          <p:nvPr>
            <p:ph type="sldNum" sz="quarter" idx="12"/>
          </p:nvPr>
        </p:nvSpPr>
        <p:spPr/>
        <p:txBody>
          <a:bodyPr/>
          <a:lstStyle>
            <a:lvl1pPr>
              <a:defRPr/>
            </a:lvl1pPr>
          </a:lstStyle>
          <a:p>
            <a:pPr>
              <a:defRPr/>
            </a:pPr>
            <a:fld id="{559946A7-9CB0-4FC9-BF96-450377A79923}" type="slidenum">
              <a:rPr lang="zh-CN" altLang="en-US"/>
              <a:pPr>
                <a:defRPr/>
              </a:pPr>
              <a:t>‹#›</a:t>
            </a:fld>
            <a:endParaRPr lang="zh-CN" altLang="en-US"/>
          </a:p>
        </p:txBody>
      </p:sp>
    </p:spTree>
    <p:extLst>
      <p:ext uri="{BB962C8B-B14F-4D97-AF65-F5344CB8AC3E}">
        <p14:creationId xmlns:p14="http://schemas.microsoft.com/office/powerpoint/2010/main" val="311678810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3887788" y="987425"/>
            <a:ext cx="4629150" cy="4873625"/>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9D032F32-0BE6-4AB3-ACD2-144B28DB6EB8}"/>
              </a:ext>
            </a:extLst>
          </p:cNvPr>
          <p:cNvSpPr>
            <a:spLocks noGrp="1"/>
          </p:cNvSpPr>
          <p:nvPr>
            <p:ph type="dt" sz="half" idx="10"/>
          </p:nvPr>
        </p:nvSpPr>
        <p:spPr/>
        <p:txBody>
          <a:bodyPr/>
          <a:lstStyle>
            <a:lvl1pPr>
              <a:defRPr/>
            </a:lvl1pPr>
          </a:lstStyle>
          <a:p>
            <a:pPr>
              <a:defRPr/>
            </a:pPr>
            <a:fld id="{AA1BA76D-D034-4490-A9E2-343D9DF6B426}" type="datetimeFigureOut">
              <a:rPr lang="zh-CN" altLang="en-US"/>
              <a:pPr>
                <a:defRPr/>
              </a:pPr>
              <a:t>2024/12/5</a:t>
            </a:fld>
            <a:endParaRPr lang="zh-CN" altLang="en-US"/>
          </a:p>
        </p:txBody>
      </p:sp>
      <p:sp>
        <p:nvSpPr>
          <p:cNvPr id="6" name="页脚占位符 4">
            <a:extLst>
              <a:ext uri="{FF2B5EF4-FFF2-40B4-BE49-F238E27FC236}">
                <a16:creationId xmlns:a16="http://schemas.microsoft.com/office/drawing/2014/main" id="{DD35E2EF-B16B-4C86-973E-10B1F1FBE0E2}"/>
              </a:ext>
            </a:extLst>
          </p:cNvPr>
          <p:cNvSpPr>
            <a:spLocks noGrp="1"/>
          </p:cNvSpPr>
          <p:nvPr>
            <p:ph type="ftr" sz="quarter" idx="11"/>
          </p:nvPr>
        </p:nvSpPr>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CF855144-64AB-4D9B-A01B-A9BFDCCA0A67}"/>
              </a:ext>
            </a:extLst>
          </p:cNvPr>
          <p:cNvSpPr>
            <a:spLocks noGrp="1"/>
          </p:cNvSpPr>
          <p:nvPr>
            <p:ph type="sldNum" sz="quarter" idx="12"/>
          </p:nvPr>
        </p:nvSpPr>
        <p:spPr/>
        <p:txBody>
          <a:bodyPr/>
          <a:lstStyle>
            <a:lvl1pPr>
              <a:defRPr/>
            </a:lvl1pPr>
          </a:lstStyle>
          <a:p>
            <a:pPr>
              <a:defRPr/>
            </a:pPr>
            <a:fld id="{4F8D564F-0369-4BAC-8435-22D292AEDE58}" type="slidenum">
              <a:rPr lang="zh-CN" altLang="en-US"/>
              <a:pPr>
                <a:defRPr/>
              </a:pPr>
              <a:t>‹#›</a:t>
            </a:fld>
            <a:endParaRPr lang="zh-CN" altLang="en-US"/>
          </a:p>
        </p:txBody>
      </p:sp>
    </p:spTree>
    <p:extLst>
      <p:ext uri="{BB962C8B-B14F-4D97-AF65-F5344CB8AC3E}">
        <p14:creationId xmlns:p14="http://schemas.microsoft.com/office/powerpoint/2010/main" val="263844528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5CAC827-B3E6-4371-8156-0D37982E6D62}"/>
              </a:ext>
            </a:extLst>
          </p:cNvPr>
          <p:cNvSpPr>
            <a:spLocks noGrp="1"/>
          </p:cNvSpPr>
          <p:nvPr>
            <p:ph type="dt" sz="half" idx="10"/>
          </p:nvPr>
        </p:nvSpPr>
        <p:spPr/>
        <p:txBody>
          <a:bodyPr/>
          <a:lstStyle>
            <a:lvl1pPr>
              <a:defRPr/>
            </a:lvl1pPr>
          </a:lstStyle>
          <a:p>
            <a:pPr>
              <a:defRPr/>
            </a:pPr>
            <a:fld id="{AA1BA76D-D034-4490-A9E2-343D9DF6B426}" type="datetimeFigureOut">
              <a:rPr lang="zh-CN" altLang="en-US"/>
              <a:pPr>
                <a:defRPr/>
              </a:pPr>
              <a:t>2024/12/5</a:t>
            </a:fld>
            <a:endParaRPr lang="zh-CN" altLang="en-US"/>
          </a:p>
        </p:txBody>
      </p:sp>
      <p:sp>
        <p:nvSpPr>
          <p:cNvPr id="5" name="页脚占位符 4">
            <a:extLst>
              <a:ext uri="{FF2B5EF4-FFF2-40B4-BE49-F238E27FC236}">
                <a16:creationId xmlns:a16="http://schemas.microsoft.com/office/drawing/2014/main" id="{1CF80222-F63E-48FF-AC3A-ACD693F42EB4}"/>
              </a:ext>
            </a:extLst>
          </p:cNvPr>
          <p:cNvSpPr>
            <a:spLocks noGrp="1"/>
          </p:cNvSpPr>
          <p:nvPr>
            <p:ph type="ftr" sz="quarter" idx="11"/>
          </p:nvPr>
        </p:nvSpPr>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6003096C-9215-4B25-8ACB-3AD73834CCA7}"/>
              </a:ext>
            </a:extLst>
          </p:cNvPr>
          <p:cNvSpPr>
            <a:spLocks noGrp="1"/>
          </p:cNvSpPr>
          <p:nvPr>
            <p:ph type="sldNum" sz="quarter" idx="12"/>
          </p:nvPr>
        </p:nvSpPr>
        <p:spPr/>
        <p:txBody>
          <a:bodyPr/>
          <a:lstStyle>
            <a:lvl1pPr>
              <a:defRPr/>
            </a:lvl1pPr>
          </a:lstStyle>
          <a:p>
            <a:pPr>
              <a:defRPr/>
            </a:pPr>
            <a:fld id="{94B21B8E-9565-42FC-8610-4FE100101868}" type="slidenum">
              <a:rPr lang="zh-CN" altLang="en-US"/>
              <a:pPr>
                <a:defRPr/>
              </a:pPr>
              <a:t>‹#›</a:t>
            </a:fld>
            <a:endParaRPr lang="zh-CN" altLang="en-US"/>
          </a:p>
        </p:txBody>
      </p:sp>
    </p:spTree>
    <p:extLst>
      <p:ext uri="{BB962C8B-B14F-4D97-AF65-F5344CB8AC3E}">
        <p14:creationId xmlns:p14="http://schemas.microsoft.com/office/powerpoint/2010/main" val="122928677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5" y="365125"/>
            <a:ext cx="1971675"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28650" y="365125"/>
            <a:ext cx="5762625"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62CB637-797A-4E67-A8EE-E8B2629D718F}"/>
              </a:ext>
            </a:extLst>
          </p:cNvPr>
          <p:cNvSpPr>
            <a:spLocks noGrp="1"/>
          </p:cNvSpPr>
          <p:nvPr>
            <p:ph type="dt" sz="half" idx="10"/>
          </p:nvPr>
        </p:nvSpPr>
        <p:spPr/>
        <p:txBody>
          <a:bodyPr/>
          <a:lstStyle>
            <a:lvl1pPr>
              <a:defRPr/>
            </a:lvl1pPr>
          </a:lstStyle>
          <a:p>
            <a:pPr>
              <a:defRPr/>
            </a:pPr>
            <a:fld id="{AA1BA76D-D034-4490-A9E2-343D9DF6B426}" type="datetimeFigureOut">
              <a:rPr lang="zh-CN" altLang="en-US"/>
              <a:pPr>
                <a:defRPr/>
              </a:pPr>
              <a:t>2024/12/5</a:t>
            </a:fld>
            <a:endParaRPr lang="zh-CN" altLang="en-US"/>
          </a:p>
        </p:txBody>
      </p:sp>
      <p:sp>
        <p:nvSpPr>
          <p:cNvPr id="5" name="页脚占位符 4">
            <a:extLst>
              <a:ext uri="{FF2B5EF4-FFF2-40B4-BE49-F238E27FC236}">
                <a16:creationId xmlns:a16="http://schemas.microsoft.com/office/drawing/2014/main" id="{58F11FDC-FED6-4C8F-85AE-1AA82EB790A0}"/>
              </a:ext>
            </a:extLst>
          </p:cNvPr>
          <p:cNvSpPr>
            <a:spLocks noGrp="1"/>
          </p:cNvSpPr>
          <p:nvPr>
            <p:ph type="ftr" sz="quarter" idx="11"/>
          </p:nvPr>
        </p:nvSpPr>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3CB3265A-93FB-49B3-B392-6F76A17EEAD2}"/>
              </a:ext>
            </a:extLst>
          </p:cNvPr>
          <p:cNvSpPr>
            <a:spLocks noGrp="1"/>
          </p:cNvSpPr>
          <p:nvPr>
            <p:ph type="sldNum" sz="quarter" idx="12"/>
          </p:nvPr>
        </p:nvSpPr>
        <p:spPr/>
        <p:txBody>
          <a:bodyPr/>
          <a:lstStyle>
            <a:lvl1pPr>
              <a:defRPr/>
            </a:lvl1pPr>
          </a:lstStyle>
          <a:p>
            <a:pPr>
              <a:defRPr/>
            </a:pPr>
            <a:fld id="{2CD5DF0E-4B27-4C19-B9A0-01CBAF73C4C4}" type="slidenum">
              <a:rPr lang="zh-CN" altLang="en-US"/>
              <a:pPr>
                <a:defRPr/>
              </a:pPr>
              <a:t>‹#›</a:t>
            </a:fld>
            <a:endParaRPr lang="zh-CN" altLang="en-US"/>
          </a:p>
        </p:txBody>
      </p:sp>
    </p:spTree>
    <p:extLst>
      <p:ext uri="{BB962C8B-B14F-4D97-AF65-F5344CB8AC3E}">
        <p14:creationId xmlns:p14="http://schemas.microsoft.com/office/powerpoint/2010/main" val="371395181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4530"/>
            <a:ext cx="6858000" cy="2387600"/>
          </a:xfrm>
        </p:spPr>
        <p:txBody>
          <a:bodyPr anchor="b">
            <a:normAutofit/>
          </a:bodyPr>
          <a:lstStyle>
            <a:lvl1pPr algn="ctr">
              <a:defRPr sz="4500"/>
            </a:lvl1pPr>
          </a:lstStyle>
          <a:p>
            <a:r>
              <a:rPr lang="zh-CN" altLang="en-US"/>
              <a:t>单击此处编辑母版标题样式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solidFill>
                  <a:schemeClr val="tx1">
                    <a:lumMod val="75000"/>
                    <a:lumOff val="25000"/>
                  </a:schemeClr>
                </a:solidFill>
              </a:defRPr>
            </a:lvl1pPr>
            <a:lvl2pPr marL="342900" indent="0" algn="ctr">
              <a:buNone/>
              <a:defRPr sz="2100"/>
            </a:lvl2pPr>
            <a:lvl3pPr marL="685800" indent="0" algn="ctr">
              <a:buNone/>
              <a:defRPr sz="1800"/>
            </a:lvl3pPr>
            <a:lvl4pPr marL="1028700" indent="0" algn="ctr">
              <a:buNone/>
              <a:defRPr sz="1500"/>
            </a:lvl4pPr>
            <a:lvl5pPr marL="1371600" indent="0" algn="ctr">
              <a:buNone/>
              <a:defRPr sz="1500"/>
            </a:lvl5pPr>
            <a:lvl6pPr marL="1714500" indent="0" algn="ctr">
              <a:buNone/>
              <a:defRPr sz="1500"/>
            </a:lvl6pPr>
            <a:lvl7pPr marL="2057400" indent="0" algn="ctr">
              <a:buNone/>
              <a:defRPr sz="1500"/>
            </a:lvl7pPr>
            <a:lvl8pPr marL="2400300" indent="0" algn="ctr">
              <a:buNone/>
              <a:defRPr sz="1500"/>
            </a:lvl8pPr>
            <a:lvl9pPr marL="2743200" indent="0" algn="ctr">
              <a:buNone/>
              <a:defRPr sz="1500"/>
            </a:lvl9pPr>
          </a:lstStyle>
          <a:p>
            <a:r>
              <a:rPr lang="zh-CN" altLang="en-US"/>
              <a:t>单击此处编辑母版副标题样式</a:t>
            </a:r>
            <a:endParaRPr lang="en-US" dirty="0"/>
          </a:p>
        </p:txBody>
      </p:sp>
      <p:sp>
        <p:nvSpPr>
          <p:cNvPr id="4" name="Date Placeholder 3">
            <a:extLst>
              <a:ext uri="{FF2B5EF4-FFF2-40B4-BE49-F238E27FC236}">
                <a16:creationId xmlns:a16="http://schemas.microsoft.com/office/drawing/2014/main" id="{5699E5CB-995B-4D77-891F-212E447DA9C3}"/>
              </a:ext>
            </a:extLst>
          </p:cNvPr>
          <p:cNvSpPr>
            <a:spLocks noGrp="1"/>
          </p:cNvSpPr>
          <p:nvPr>
            <p:ph type="dt" sz="half" idx="10"/>
          </p:nvPr>
        </p:nvSpPr>
        <p:spPr/>
        <p:txBody>
          <a:bodyPr/>
          <a:lstStyle>
            <a:lvl1pPr>
              <a:defRPr/>
            </a:lvl1pPr>
          </a:lstStyle>
          <a:p>
            <a:pPr>
              <a:defRPr/>
            </a:pPr>
            <a:fld id="{1977BACB-2D23-4B73-AF87-3642E0E97D6D}" type="datetimeFigureOut">
              <a:rPr lang="en-US"/>
              <a:pPr>
                <a:defRPr/>
              </a:pPr>
              <a:t>12/5/2024</a:t>
            </a:fld>
            <a:endParaRPr lang="en-US"/>
          </a:p>
        </p:txBody>
      </p:sp>
      <p:sp>
        <p:nvSpPr>
          <p:cNvPr id="5" name="Footer Placeholder 4">
            <a:extLst>
              <a:ext uri="{FF2B5EF4-FFF2-40B4-BE49-F238E27FC236}">
                <a16:creationId xmlns:a16="http://schemas.microsoft.com/office/drawing/2014/main" id="{ABC9EADA-9033-4B0F-8A2F-6B9740789E61}"/>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34DCA340-B27F-4D13-8D31-07B36190590C}"/>
              </a:ext>
            </a:extLst>
          </p:cNvPr>
          <p:cNvSpPr>
            <a:spLocks noGrp="1"/>
          </p:cNvSpPr>
          <p:nvPr>
            <p:ph type="sldNum" sz="quarter" idx="12"/>
          </p:nvPr>
        </p:nvSpPr>
        <p:spPr/>
        <p:txBody>
          <a:bodyPr/>
          <a:lstStyle>
            <a:lvl1pPr>
              <a:defRPr smtClean="0"/>
            </a:lvl1pPr>
          </a:lstStyle>
          <a:p>
            <a:pPr>
              <a:defRPr/>
            </a:pPr>
            <a:fld id="{27322659-8111-4AAB-B1F5-FF14D496601D}" type="slidenum">
              <a:rPr lang="en-US" altLang="zh-CN"/>
              <a:pPr>
                <a:defRPr/>
              </a:pPr>
              <a:t>‹#›</a:t>
            </a:fld>
            <a:endParaRPr lang="en-US" altLang="zh-CN"/>
          </a:p>
        </p:txBody>
      </p:sp>
    </p:spTree>
    <p:extLst>
      <p:ext uri="{BB962C8B-B14F-4D97-AF65-F5344CB8AC3E}">
        <p14:creationId xmlns:p14="http://schemas.microsoft.com/office/powerpoint/2010/main" val="55560828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a:extLst>
              <a:ext uri="{FF2B5EF4-FFF2-40B4-BE49-F238E27FC236}">
                <a16:creationId xmlns:a16="http://schemas.microsoft.com/office/drawing/2014/main" id="{B02D746C-EC3A-4A11-B191-DF23299C8DD8}"/>
              </a:ext>
            </a:extLst>
          </p:cNvPr>
          <p:cNvSpPr>
            <a:spLocks noGrp="1"/>
          </p:cNvSpPr>
          <p:nvPr>
            <p:ph type="dt" sz="half" idx="10"/>
          </p:nvPr>
        </p:nvSpPr>
        <p:spPr/>
        <p:txBody>
          <a:bodyPr/>
          <a:lstStyle>
            <a:lvl1pPr>
              <a:defRPr/>
            </a:lvl1pPr>
          </a:lstStyle>
          <a:p>
            <a:pPr>
              <a:defRPr/>
            </a:pPr>
            <a:endParaRPr lang="en-US" altLang="zh-CN"/>
          </a:p>
        </p:txBody>
      </p:sp>
      <p:sp>
        <p:nvSpPr>
          <p:cNvPr id="5" name="Footer Placeholder 4">
            <a:extLst>
              <a:ext uri="{FF2B5EF4-FFF2-40B4-BE49-F238E27FC236}">
                <a16:creationId xmlns:a16="http://schemas.microsoft.com/office/drawing/2014/main" id="{624DBFFE-F4A3-49A0-980E-4B4273E86AB9}"/>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25324EF4-FC77-4C8A-A372-998E09C1AE66}"/>
              </a:ext>
            </a:extLst>
          </p:cNvPr>
          <p:cNvSpPr>
            <a:spLocks noGrp="1"/>
          </p:cNvSpPr>
          <p:nvPr>
            <p:ph type="sldNum" sz="quarter" idx="12"/>
          </p:nvPr>
        </p:nvSpPr>
        <p:spPr/>
        <p:txBody>
          <a:bodyPr/>
          <a:lstStyle>
            <a:lvl1pPr>
              <a:defRPr smtClean="0"/>
            </a:lvl1pPr>
          </a:lstStyle>
          <a:p>
            <a:pPr>
              <a:defRPr/>
            </a:pPr>
            <a:fld id="{72962A2B-38DE-4A0F-928B-4B8CC60D56E3}" type="slidenum">
              <a:rPr lang="en-US" altLang="zh-CN"/>
              <a:pPr>
                <a:defRPr/>
              </a:pPr>
              <a:t>‹#›</a:t>
            </a:fld>
            <a:endParaRPr lang="en-US" altLang="zh-CN"/>
          </a:p>
        </p:txBody>
      </p:sp>
    </p:spTree>
    <p:extLst>
      <p:ext uri="{BB962C8B-B14F-4D97-AF65-F5344CB8AC3E}">
        <p14:creationId xmlns:p14="http://schemas.microsoft.com/office/powerpoint/2010/main" val="126348721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12423"/>
            <a:ext cx="7886700" cy="2851208"/>
          </a:xfrm>
        </p:spPr>
        <p:txBody>
          <a:bodyPr anchor="b">
            <a:normAutofit/>
          </a:bodyPr>
          <a:lstStyle>
            <a:lvl1pPr>
              <a:defRPr sz="4500" b="0"/>
            </a:lvl1pPr>
          </a:lstStyle>
          <a:p>
            <a:r>
              <a:rPr lang="zh-CN" altLang="en-US"/>
              <a:t>单击此处编辑母版标题样式</a:t>
            </a:r>
            <a:endParaRPr lang="en-US" dirty="0"/>
          </a:p>
        </p:txBody>
      </p:sp>
      <p:sp>
        <p:nvSpPr>
          <p:cNvPr id="3" name="Text Placeholder 2"/>
          <p:cNvSpPr>
            <a:spLocks noGrp="1"/>
          </p:cNvSpPr>
          <p:nvPr>
            <p:ph type="body" idx="1"/>
          </p:nvPr>
        </p:nvSpPr>
        <p:spPr>
          <a:xfrm>
            <a:off x="623888" y="4552634"/>
            <a:ext cx="7886700" cy="1500187"/>
          </a:xfrm>
        </p:spPr>
        <p:txBody>
          <a:bodyPr/>
          <a:lstStyle>
            <a:lvl1pPr marL="0" indent="0">
              <a:buNone/>
              <a:defRPr sz="1800">
                <a:solidFill>
                  <a:schemeClr val="tx1">
                    <a:lumMod val="75000"/>
                    <a:lumOff val="2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zh-CN" altLang="en-US"/>
              <a:t>单击此处编辑母版文本样式</a:t>
            </a:r>
          </a:p>
        </p:txBody>
      </p:sp>
      <p:sp>
        <p:nvSpPr>
          <p:cNvPr id="4" name="Date Placeholder 3">
            <a:extLst>
              <a:ext uri="{FF2B5EF4-FFF2-40B4-BE49-F238E27FC236}">
                <a16:creationId xmlns:a16="http://schemas.microsoft.com/office/drawing/2014/main" id="{9EEB28FA-0C40-4D8B-B6A5-01C45B83C154}"/>
              </a:ext>
            </a:extLst>
          </p:cNvPr>
          <p:cNvSpPr>
            <a:spLocks noGrp="1"/>
          </p:cNvSpPr>
          <p:nvPr>
            <p:ph type="dt" sz="half" idx="10"/>
          </p:nvPr>
        </p:nvSpPr>
        <p:spPr/>
        <p:txBody>
          <a:bodyPr/>
          <a:lstStyle>
            <a:lvl1pPr>
              <a:defRPr/>
            </a:lvl1pPr>
          </a:lstStyle>
          <a:p>
            <a:pPr>
              <a:defRPr/>
            </a:pPr>
            <a:endParaRPr lang="en-US" altLang="zh-CN"/>
          </a:p>
        </p:txBody>
      </p:sp>
      <p:sp>
        <p:nvSpPr>
          <p:cNvPr id="5" name="Footer Placeholder 4">
            <a:extLst>
              <a:ext uri="{FF2B5EF4-FFF2-40B4-BE49-F238E27FC236}">
                <a16:creationId xmlns:a16="http://schemas.microsoft.com/office/drawing/2014/main" id="{7CD05B9B-346F-4EE8-9E9D-0EEBEB7CBE6A}"/>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B87339AA-499E-421B-9AF3-08653456ADED}"/>
              </a:ext>
            </a:extLst>
          </p:cNvPr>
          <p:cNvSpPr>
            <a:spLocks noGrp="1"/>
          </p:cNvSpPr>
          <p:nvPr>
            <p:ph type="sldNum" sz="quarter" idx="12"/>
          </p:nvPr>
        </p:nvSpPr>
        <p:spPr/>
        <p:txBody>
          <a:bodyPr/>
          <a:lstStyle>
            <a:lvl1pPr>
              <a:defRPr smtClean="0"/>
            </a:lvl1pPr>
          </a:lstStyle>
          <a:p>
            <a:pPr>
              <a:defRPr/>
            </a:pPr>
            <a:fld id="{B9DA0385-217C-427B-A260-208E556E7765}" type="slidenum">
              <a:rPr lang="en-US" altLang="zh-CN"/>
              <a:pPr>
                <a:defRPr/>
              </a:pPr>
              <a:t>‹#›</a:t>
            </a:fld>
            <a:endParaRPr lang="en-US" altLang="zh-CN"/>
          </a:p>
        </p:txBody>
      </p:sp>
    </p:spTree>
    <p:extLst>
      <p:ext uri="{BB962C8B-B14F-4D97-AF65-F5344CB8AC3E}">
        <p14:creationId xmlns:p14="http://schemas.microsoft.com/office/powerpoint/2010/main" val="274234438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33845" y="1828801"/>
            <a:ext cx="3886200" cy="435133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4629150" y="1828801"/>
            <a:ext cx="3886200" cy="435133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a:extLst>
              <a:ext uri="{FF2B5EF4-FFF2-40B4-BE49-F238E27FC236}">
                <a16:creationId xmlns:a16="http://schemas.microsoft.com/office/drawing/2014/main" id="{0502A75A-5183-4CD7-B473-CB1B5F042FBF}"/>
              </a:ext>
            </a:extLst>
          </p:cNvPr>
          <p:cNvSpPr>
            <a:spLocks noGrp="1"/>
          </p:cNvSpPr>
          <p:nvPr>
            <p:ph type="dt" sz="half" idx="10"/>
          </p:nvPr>
        </p:nvSpPr>
        <p:spPr/>
        <p:txBody>
          <a:bodyPr/>
          <a:lstStyle>
            <a:lvl1pPr>
              <a:defRPr/>
            </a:lvl1pPr>
          </a:lstStyle>
          <a:p>
            <a:pPr>
              <a:defRPr/>
            </a:pPr>
            <a:endParaRPr lang="en-US" altLang="zh-CN"/>
          </a:p>
        </p:txBody>
      </p:sp>
      <p:sp>
        <p:nvSpPr>
          <p:cNvPr id="6" name="Footer Placeholder 5">
            <a:extLst>
              <a:ext uri="{FF2B5EF4-FFF2-40B4-BE49-F238E27FC236}">
                <a16:creationId xmlns:a16="http://schemas.microsoft.com/office/drawing/2014/main" id="{13E39325-2020-4B68-9903-E81D9FA6694D}"/>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6">
            <a:extLst>
              <a:ext uri="{FF2B5EF4-FFF2-40B4-BE49-F238E27FC236}">
                <a16:creationId xmlns:a16="http://schemas.microsoft.com/office/drawing/2014/main" id="{5C928518-271C-48E1-8054-EFD63D3CAE78}"/>
              </a:ext>
            </a:extLst>
          </p:cNvPr>
          <p:cNvSpPr>
            <a:spLocks noGrp="1"/>
          </p:cNvSpPr>
          <p:nvPr>
            <p:ph type="sldNum" sz="quarter" idx="12"/>
          </p:nvPr>
        </p:nvSpPr>
        <p:spPr/>
        <p:txBody>
          <a:bodyPr/>
          <a:lstStyle>
            <a:lvl1pPr>
              <a:defRPr smtClean="0"/>
            </a:lvl1pPr>
          </a:lstStyle>
          <a:p>
            <a:pPr>
              <a:defRPr/>
            </a:pPr>
            <a:fld id="{4F0E2534-3CC9-4FA6-B58C-CCC38E170BBB}" type="slidenum">
              <a:rPr lang="en-US" altLang="zh-CN"/>
              <a:pPr>
                <a:defRPr/>
              </a:pPr>
              <a:t>‹#›</a:t>
            </a:fld>
            <a:endParaRPr lang="en-US" altLang="zh-CN"/>
          </a:p>
        </p:txBody>
      </p:sp>
    </p:spTree>
    <p:extLst>
      <p:ext uri="{BB962C8B-B14F-4D97-AF65-F5344CB8AC3E}">
        <p14:creationId xmlns:p14="http://schemas.microsoft.com/office/powerpoint/2010/main" val="27723043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sz="3600"/>
            </a:lvl1pPr>
          </a:lstStyle>
          <a:p>
            <a:r>
              <a:rPr lang="zh-CN" altLang="en-US" dirty="0"/>
              <a:t>单击此处编辑母版标题样式</a:t>
            </a:r>
          </a:p>
        </p:txBody>
      </p:sp>
      <p:sp>
        <p:nvSpPr>
          <p:cNvPr id="3" name="内容占位符 2"/>
          <p:cNvSpPr>
            <a:spLocks noGrp="1"/>
          </p:cNvSpPr>
          <p:nvPr>
            <p:ph sz="half" idx="1"/>
          </p:nvPr>
        </p:nvSpPr>
        <p:spPr>
          <a:xfrm>
            <a:off x="457201" y="973667"/>
            <a:ext cx="4038600" cy="5152503"/>
          </a:xfrm>
        </p:spPr>
        <p:txBody>
          <a:bodyPr>
            <a:normAutofit/>
          </a:bodyPr>
          <a:lstStyle>
            <a:lvl1pPr>
              <a:defRPr sz="2000"/>
            </a:lvl1pPr>
            <a:lvl2pPr>
              <a:defRPr sz="1800"/>
            </a:lvl2pPr>
            <a:lvl3pPr>
              <a:defRPr sz="1600"/>
            </a:lvl3pPr>
            <a:lvl4pPr>
              <a:defRPr sz="1200"/>
            </a:lvl4pPr>
            <a:lvl5pPr>
              <a:defRPr sz="1200"/>
            </a:lvl5pPr>
            <a:lvl6pPr>
              <a:defRPr sz="1015"/>
            </a:lvl6pPr>
            <a:lvl7pPr>
              <a:defRPr sz="1015"/>
            </a:lvl7pPr>
            <a:lvl8pPr>
              <a:defRPr sz="1015"/>
            </a:lvl8pPr>
            <a:lvl9pPr>
              <a:defRPr sz="1015"/>
            </a:lvl9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内容占位符 3"/>
          <p:cNvSpPr>
            <a:spLocks noGrp="1"/>
          </p:cNvSpPr>
          <p:nvPr>
            <p:ph sz="half" idx="2"/>
          </p:nvPr>
        </p:nvSpPr>
        <p:spPr>
          <a:xfrm>
            <a:off x="4648201" y="973667"/>
            <a:ext cx="4038600" cy="5152503"/>
          </a:xfrm>
        </p:spPr>
        <p:txBody>
          <a:bodyPr>
            <a:normAutofit/>
          </a:bodyPr>
          <a:lstStyle>
            <a:lvl1pPr>
              <a:defRPr sz="2000"/>
            </a:lvl1pPr>
            <a:lvl2pPr>
              <a:defRPr sz="1800"/>
            </a:lvl2pPr>
            <a:lvl3pPr>
              <a:defRPr sz="1600"/>
            </a:lvl3pPr>
            <a:lvl4pPr>
              <a:defRPr sz="1200"/>
            </a:lvl4pPr>
            <a:lvl5pPr>
              <a:defRPr sz="1200"/>
            </a:lvl5pPr>
            <a:lvl6pPr>
              <a:defRPr sz="1015"/>
            </a:lvl6pPr>
            <a:lvl7pPr>
              <a:defRPr sz="1015"/>
            </a:lvl7pPr>
            <a:lvl8pPr>
              <a:defRPr sz="1015"/>
            </a:lvl8pPr>
            <a:lvl9pPr>
              <a:defRPr sz="1015"/>
            </a:lvl9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a:extLst>
              <a:ext uri="{FF2B5EF4-FFF2-40B4-BE49-F238E27FC236}">
                <a16:creationId xmlns:a16="http://schemas.microsoft.com/office/drawing/2014/main" id="{D802E7AE-C1E8-4C47-9179-DDFAC68263B1}"/>
              </a:ext>
            </a:extLst>
          </p:cNvPr>
          <p:cNvSpPr>
            <a:spLocks noGrp="1"/>
          </p:cNvSpPr>
          <p:nvPr>
            <p:ph type="dt" sz="half" idx="10"/>
          </p:nvPr>
        </p:nvSpPr>
        <p:spPr/>
        <p:txBody>
          <a:bodyPr/>
          <a:lstStyle>
            <a:lvl1pPr defTabSz="914400">
              <a:defRPr/>
            </a:lvl1pPr>
          </a:lstStyle>
          <a:p>
            <a:pPr>
              <a:defRPr/>
            </a:pPr>
            <a:fld id="{20627A07-DE92-4294-8CED-C8D0C812451B}" type="datetime3">
              <a:rPr lang="zh-CN" altLang="en-US"/>
              <a:pPr>
                <a:defRPr/>
              </a:pPr>
              <a:t>2024年12月5日星期四</a:t>
            </a:fld>
            <a:endParaRPr lang="zh-CN" altLang="en-US"/>
          </a:p>
        </p:txBody>
      </p:sp>
      <p:sp>
        <p:nvSpPr>
          <p:cNvPr id="6" name="页脚占位符 5">
            <a:extLst>
              <a:ext uri="{FF2B5EF4-FFF2-40B4-BE49-F238E27FC236}">
                <a16:creationId xmlns:a16="http://schemas.microsoft.com/office/drawing/2014/main" id="{2FD07632-9899-4FAD-B326-82D52BE36604}"/>
              </a:ext>
            </a:extLst>
          </p:cNvPr>
          <p:cNvSpPr>
            <a:spLocks noGrp="1"/>
          </p:cNvSpPr>
          <p:nvPr>
            <p:ph type="ftr" sz="quarter" idx="11"/>
          </p:nvPr>
        </p:nvSpPr>
        <p:spPr/>
        <p:txBody>
          <a:bodyPr/>
          <a:lstStyle>
            <a:lvl1pPr defTabSz="914400">
              <a:defRPr/>
            </a:lvl1pPr>
          </a:lstStyle>
          <a:p>
            <a:pPr>
              <a:defRPr/>
            </a:pPr>
            <a:endParaRPr lang="zh-CN" altLang="en-US"/>
          </a:p>
        </p:txBody>
      </p:sp>
      <p:sp>
        <p:nvSpPr>
          <p:cNvPr id="7" name="灯片编号占位符 6">
            <a:extLst>
              <a:ext uri="{FF2B5EF4-FFF2-40B4-BE49-F238E27FC236}">
                <a16:creationId xmlns:a16="http://schemas.microsoft.com/office/drawing/2014/main" id="{98F49870-1F38-4C81-BA09-B9F343680306}"/>
              </a:ext>
            </a:extLst>
          </p:cNvPr>
          <p:cNvSpPr>
            <a:spLocks noGrp="1"/>
          </p:cNvSpPr>
          <p:nvPr>
            <p:ph type="sldNum" sz="quarter" idx="12"/>
          </p:nvPr>
        </p:nvSpPr>
        <p:spPr/>
        <p:txBody>
          <a:bodyPr/>
          <a:lstStyle>
            <a:lvl1pPr defTabSz="914400">
              <a:defRPr smtClean="0"/>
            </a:lvl1pPr>
          </a:lstStyle>
          <a:p>
            <a:pPr>
              <a:defRPr/>
            </a:pPr>
            <a:fld id="{AE760AA2-1141-4C1B-A925-C1EBF4CEDFD2}" type="slidenum">
              <a:rPr lang="zh-CN" altLang="en-US"/>
              <a:pPr>
                <a:defRPr/>
              </a:pPr>
              <a:t>‹#›</a:t>
            </a:fld>
            <a:endParaRPr lang="zh-CN" altLang="en-US"/>
          </a:p>
        </p:txBody>
      </p:sp>
    </p:spTree>
    <p:extLst>
      <p:ext uri="{BB962C8B-B14F-4D97-AF65-F5344CB8AC3E}">
        <p14:creationId xmlns:p14="http://schemas.microsoft.com/office/powerpoint/2010/main" val="3525587627"/>
      </p:ext>
    </p:extLst>
  </p:cSld>
  <p:clrMapOvr>
    <a:overrideClrMapping bg1="lt1" tx1="dk1" bg2="lt2" tx2="dk2" accent1="accent1" accent2="accent2" accent3="accent3" accent4="accent4" accent5="accent5" accent6="accent6" hlink="hlink" folHlink="folHlink"/>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比较">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33845" y="1681851"/>
            <a:ext cx="3867150" cy="825699"/>
          </a:xfrm>
        </p:spPr>
        <p:txBody>
          <a:bodyPr anchor="b"/>
          <a:lstStyle>
            <a:lvl1pPr marL="0" indent="0">
              <a:spcBef>
                <a:spcPts val="0"/>
              </a:spcBef>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4" name="Content Placeholder 3"/>
          <p:cNvSpPr>
            <a:spLocks noGrp="1"/>
          </p:cNvSpPr>
          <p:nvPr>
            <p:ph sz="half" idx="2"/>
          </p:nvPr>
        </p:nvSpPr>
        <p:spPr>
          <a:xfrm>
            <a:off x="633845" y="2507551"/>
            <a:ext cx="3867150" cy="3680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4629150" y="1681851"/>
            <a:ext cx="3886201" cy="825698"/>
          </a:xfrm>
        </p:spPr>
        <p:txBody>
          <a:bodyPr anchor="b"/>
          <a:lstStyle>
            <a:lvl1pPr marL="0" indent="0">
              <a:spcBef>
                <a:spcPts val="0"/>
              </a:spcBef>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6" name="Content Placeholder 5"/>
          <p:cNvSpPr>
            <a:spLocks noGrp="1"/>
          </p:cNvSpPr>
          <p:nvPr>
            <p:ph sz="quarter" idx="4"/>
          </p:nvPr>
        </p:nvSpPr>
        <p:spPr>
          <a:xfrm>
            <a:off x="4629150" y="2507551"/>
            <a:ext cx="3886201" cy="3680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10" name="Title 9"/>
          <p:cNvSpPr>
            <a:spLocks noGrp="1"/>
          </p:cNvSpPr>
          <p:nvPr>
            <p:ph type="title"/>
          </p:nvPr>
        </p:nvSpPr>
        <p:spPr/>
        <p:txBody>
          <a:bodyPr/>
          <a:lstStyle/>
          <a:p>
            <a:r>
              <a:rPr lang="zh-CN" altLang="en-US"/>
              <a:t>单击此处编辑母版标题样式</a:t>
            </a:r>
            <a:endParaRPr lang="en-US" dirty="0"/>
          </a:p>
        </p:txBody>
      </p:sp>
      <p:sp>
        <p:nvSpPr>
          <p:cNvPr id="7" name="Date Placeholder 6">
            <a:extLst>
              <a:ext uri="{FF2B5EF4-FFF2-40B4-BE49-F238E27FC236}">
                <a16:creationId xmlns:a16="http://schemas.microsoft.com/office/drawing/2014/main" id="{65CE221F-09A0-4A0A-960A-F02096F257C6}"/>
              </a:ext>
            </a:extLst>
          </p:cNvPr>
          <p:cNvSpPr>
            <a:spLocks noGrp="1"/>
          </p:cNvSpPr>
          <p:nvPr>
            <p:ph type="dt" sz="half" idx="10"/>
          </p:nvPr>
        </p:nvSpPr>
        <p:spPr/>
        <p:txBody>
          <a:bodyPr/>
          <a:lstStyle>
            <a:lvl1pPr>
              <a:defRPr/>
            </a:lvl1pPr>
          </a:lstStyle>
          <a:p>
            <a:pPr>
              <a:defRPr/>
            </a:pPr>
            <a:endParaRPr lang="en-US" altLang="zh-CN"/>
          </a:p>
        </p:txBody>
      </p:sp>
      <p:sp>
        <p:nvSpPr>
          <p:cNvPr id="8" name="Footer Placeholder 7">
            <a:extLst>
              <a:ext uri="{FF2B5EF4-FFF2-40B4-BE49-F238E27FC236}">
                <a16:creationId xmlns:a16="http://schemas.microsoft.com/office/drawing/2014/main" id="{A75F6C4F-F484-4887-8B47-6410A014DE93}"/>
              </a:ext>
            </a:extLst>
          </p:cNvPr>
          <p:cNvSpPr>
            <a:spLocks noGrp="1"/>
          </p:cNvSpPr>
          <p:nvPr>
            <p:ph type="ftr" sz="quarter" idx="11"/>
          </p:nvPr>
        </p:nvSpPr>
        <p:spPr/>
        <p:txBody>
          <a:bodyPr/>
          <a:lstStyle>
            <a:lvl1pPr>
              <a:defRPr/>
            </a:lvl1pPr>
          </a:lstStyle>
          <a:p>
            <a:pPr>
              <a:defRPr/>
            </a:pPr>
            <a:endParaRPr lang="en-US"/>
          </a:p>
        </p:txBody>
      </p:sp>
      <p:sp>
        <p:nvSpPr>
          <p:cNvPr id="9" name="Slide Number Placeholder 8">
            <a:extLst>
              <a:ext uri="{FF2B5EF4-FFF2-40B4-BE49-F238E27FC236}">
                <a16:creationId xmlns:a16="http://schemas.microsoft.com/office/drawing/2014/main" id="{6ADBA3BE-A306-4801-9498-4A0FC089AED9}"/>
              </a:ext>
            </a:extLst>
          </p:cNvPr>
          <p:cNvSpPr>
            <a:spLocks noGrp="1"/>
          </p:cNvSpPr>
          <p:nvPr>
            <p:ph type="sldNum" sz="quarter" idx="12"/>
          </p:nvPr>
        </p:nvSpPr>
        <p:spPr/>
        <p:txBody>
          <a:bodyPr/>
          <a:lstStyle>
            <a:lvl1pPr>
              <a:defRPr smtClean="0"/>
            </a:lvl1pPr>
          </a:lstStyle>
          <a:p>
            <a:pPr>
              <a:defRPr/>
            </a:pPr>
            <a:fld id="{BC00BC91-16DF-45F1-805D-0FDA0E902C7E}" type="slidenum">
              <a:rPr lang="en-US" altLang="zh-CN"/>
              <a:pPr>
                <a:defRPr/>
              </a:pPr>
              <a:t>‹#›</a:t>
            </a:fld>
            <a:endParaRPr lang="en-US" altLang="zh-CN"/>
          </a:p>
        </p:txBody>
      </p:sp>
    </p:spTree>
    <p:extLst>
      <p:ext uri="{BB962C8B-B14F-4D97-AF65-F5344CB8AC3E}">
        <p14:creationId xmlns:p14="http://schemas.microsoft.com/office/powerpoint/2010/main" val="416395712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仅标题">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zh-CN" altLang="en-US"/>
              <a:t>单击此处编辑母版标题样式</a:t>
            </a:r>
            <a:endParaRPr lang="en-US"/>
          </a:p>
        </p:txBody>
      </p:sp>
      <p:sp>
        <p:nvSpPr>
          <p:cNvPr id="3" name="Date Placeholder 2">
            <a:extLst>
              <a:ext uri="{FF2B5EF4-FFF2-40B4-BE49-F238E27FC236}">
                <a16:creationId xmlns:a16="http://schemas.microsoft.com/office/drawing/2014/main" id="{B8D8D5D6-8048-4E15-B676-2E8515CAA070}"/>
              </a:ext>
            </a:extLst>
          </p:cNvPr>
          <p:cNvSpPr>
            <a:spLocks noGrp="1"/>
          </p:cNvSpPr>
          <p:nvPr>
            <p:ph type="dt" sz="half" idx="10"/>
          </p:nvPr>
        </p:nvSpPr>
        <p:spPr/>
        <p:txBody>
          <a:bodyPr/>
          <a:lstStyle>
            <a:lvl1pPr>
              <a:defRPr/>
            </a:lvl1pPr>
          </a:lstStyle>
          <a:p>
            <a:pPr>
              <a:defRPr/>
            </a:pPr>
            <a:endParaRPr lang="en-US" altLang="zh-CN"/>
          </a:p>
        </p:txBody>
      </p:sp>
      <p:sp>
        <p:nvSpPr>
          <p:cNvPr id="4" name="Footer Placeholder 3">
            <a:extLst>
              <a:ext uri="{FF2B5EF4-FFF2-40B4-BE49-F238E27FC236}">
                <a16:creationId xmlns:a16="http://schemas.microsoft.com/office/drawing/2014/main" id="{5D811439-C18F-4A42-AE40-3CE20AF44F36}"/>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4">
            <a:extLst>
              <a:ext uri="{FF2B5EF4-FFF2-40B4-BE49-F238E27FC236}">
                <a16:creationId xmlns:a16="http://schemas.microsoft.com/office/drawing/2014/main" id="{83900575-C2AA-420D-AEE0-4F101EFB7037}"/>
              </a:ext>
            </a:extLst>
          </p:cNvPr>
          <p:cNvSpPr>
            <a:spLocks noGrp="1"/>
          </p:cNvSpPr>
          <p:nvPr>
            <p:ph type="sldNum" sz="quarter" idx="12"/>
          </p:nvPr>
        </p:nvSpPr>
        <p:spPr/>
        <p:txBody>
          <a:bodyPr/>
          <a:lstStyle>
            <a:lvl1pPr>
              <a:defRPr smtClean="0"/>
            </a:lvl1pPr>
          </a:lstStyle>
          <a:p>
            <a:pPr>
              <a:defRPr/>
            </a:pPr>
            <a:fld id="{37C4C301-68E4-4B47-AE96-A2BDB53892B5}" type="slidenum">
              <a:rPr lang="en-US" altLang="zh-CN"/>
              <a:pPr>
                <a:defRPr/>
              </a:pPr>
              <a:t>‹#›</a:t>
            </a:fld>
            <a:endParaRPr lang="en-US" altLang="zh-CN"/>
          </a:p>
        </p:txBody>
      </p:sp>
    </p:spTree>
    <p:extLst>
      <p:ext uri="{BB962C8B-B14F-4D97-AF65-F5344CB8AC3E}">
        <p14:creationId xmlns:p14="http://schemas.microsoft.com/office/powerpoint/2010/main" val="166081975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AC932AC-AD48-4B89-80D4-4E7BF13C33C5}"/>
              </a:ext>
            </a:extLst>
          </p:cNvPr>
          <p:cNvSpPr>
            <a:spLocks noGrp="1"/>
          </p:cNvSpPr>
          <p:nvPr>
            <p:ph type="dt" sz="half" idx="10"/>
          </p:nvPr>
        </p:nvSpPr>
        <p:spPr/>
        <p:txBody>
          <a:bodyPr/>
          <a:lstStyle>
            <a:lvl1pPr>
              <a:defRPr/>
            </a:lvl1pPr>
          </a:lstStyle>
          <a:p>
            <a:pPr>
              <a:defRPr/>
            </a:pPr>
            <a:endParaRPr lang="en-US" altLang="zh-CN"/>
          </a:p>
        </p:txBody>
      </p:sp>
      <p:sp>
        <p:nvSpPr>
          <p:cNvPr id="3" name="Footer Placeholder 2">
            <a:extLst>
              <a:ext uri="{FF2B5EF4-FFF2-40B4-BE49-F238E27FC236}">
                <a16:creationId xmlns:a16="http://schemas.microsoft.com/office/drawing/2014/main" id="{087BD01A-6944-424F-A2FD-7E76BC3D4CB8}"/>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3">
            <a:extLst>
              <a:ext uri="{FF2B5EF4-FFF2-40B4-BE49-F238E27FC236}">
                <a16:creationId xmlns:a16="http://schemas.microsoft.com/office/drawing/2014/main" id="{251727D5-0AD0-4864-9E16-C8931B7D3BC5}"/>
              </a:ext>
            </a:extLst>
          </p:cNvPr>
          <p:cNvSpPr>
            <a:spLocks noGrp="1"/>
          </p:cNvSpPr>
          <p:nvPr>
            <p:ph type="sldNum" sz="quarter" idx="12"/>
          </p:nvPr>
        </p:nvSpPr>
        <p:spPr/>
        <p:txBody>
          <a:bodyPr/>
          <a:lstStyle>
            <a:lvl1pPr>
              <a:defRPr smtClean="0"/>
            </a:lvl1pPr>
          </a:lstStyle>
          <a:p>
            <a:pPr>
              <a:defRPr/>
            </a:pPr>
            <a:fld id="{FF2ACD71-9DE8-4767-A023-64C61BA85513}" type="slidenum">
              <a:rPr lang="en-US" altLang="zh-CN"/>
              <a:pPr>
                <a:defRPr/>
              </a:pPr>
              <a:t>‹#›</a:t>
            </a:fld>
            <a:endParaRPr lang="en-US" altLang="zh-CN"/>
          </a:p>
        </p:txBody>
      </p:sp>
    </p:spTree>
    <p:extLst>
      <p:ext uri="{BB962C8B-B14F-4D97-AF65-F5344CB8AC3E}">
        <p14:creationId xmlns:p14="http://schemas.microsoft.com/office/powerpoint/2010/main" val="228137983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30936" y="457201"/>
            <a:ext cx="2948940" cy="1600197"/>
          </a:xfrm>
        </p:spPr>
        <p:txBody>
          <a:bodyPr anchor="b">
            <a:normAutofit/>
          </a:bodyPr>
          <a:lstStyle>
            <a:lvl1pPr>
              <a:defRPr sz="2400" b="0"/>
            </a:lvl1pPr>
          </a:lstStyle>
          <a:p>
            <a:r>
              <a:rPr lang="zh-CN" altLang="en-US"/>
              <a:t>单击此处编辑母版标题样式</a:t>
            </a:r>
            <a:endParaRPr lang="en-US" dirty="0"/>
          </a:p>
        </p:txBody>
      </p:sp>
      <p:sp>
        <p:nvSpPr>
          <p:cNvPr id="3" name="Content Placeholder 2"/>
          <p:cNvSpPr>
            <a:spLocks noGrp="1"/>
          </p:cNvSpPr>
          <p:nvPr>
            <p:ph idx="1"/>
          </p:nvPr>
        </p:nvSpPr>
        <p:spPr>
          <a:xfrm>
            <a:off x="3886200" y="990600"/>
            <a:ext cx="4629150" cy="4876800"/>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630936" y="2057399"/>
            <a:ext cx="2948940" cy="3810001"/>
          </a:xfrm>
        </p:spPr>
        <p:txBody>
          <a:bodyPr/>
          <a:lstStyle>
            <a:lvl1pPr marL="0" indent="0">
              <a:lnSpc>
                <a:spcPct val="90000"/>
              </a:lnSpc>
              <a:buNone/>
              <a:defRPr sz="12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zh-CN" altLang="en-US"/>
              <a:t>单击此处编辑母版文本样式</a:t>
            </a:r>
          </a:p>
        </p:txBody>
      </p:sp>
      <p:sp>
        <p:nvSpPr>
          <p:cNvPr id="5" name="Date Placeholder 4">
            <a:extLst>
              <a:ext uri="{FF2B5EF4-FFF2-40B4-BE49-F238E27FC236}">
                <a16:creationId xmlns:a16="http://schemas.microsoft.com/office/drawing/2014/main" id="{10F9EA5D-772B-4328-B61E-36BB93C08DF3}"/>
              </a:ext>
            </a:extLst>
          </p:cNvPr>
          <p:cNvSpPr>
            <a:spLocks noGrp="1"/>
          </p:cNvSpPr>
          <p:nvPr>
            <p:ph type="dt" sz="half" idx="10"/>
          </p:nvPr>
        </p:nvSpPr>
        <p:spPr/>
        <p:txBody>
          <a:bodyPr/>
          <a:lstStyle>
            <a:lvl1pPr>
              <a:defRPr/>
            </a:lvl1pPr>
          </a:lstStyle>
          <a:p>
            <a:pPr>
              <a:defRPr/>
            </a:pPr>
            <a:endParaRPr lang="en-US" altLang="zh-CN"/>
          </a:p>
        </p:txBody>
      </p:sp>
      <p:sp>
        <p:nvSpPr>
          <p:cNvPr id="6" name="Footer Placeholder 5">
            <a:extLst>
              <a:ext uri="{FF2B5EF4-FFF2-40B4-BE49-F238E27FC236}">
                <a16:creationId xmlns:a16="http://schemas.microsoft.com/office/drawing/2014/main" id="{D7EAB421-DDD2-4C83-BF74-DB8F37D8DD79}"/>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6">
            <a:extLst>
              <a:ext uri="{FF2B5EF4-FFF2-40B4-BE49-F238E27FC236}">
                <a16:creationId xmlns:a16="http://schemas.microsoft.com/office/drawing/2014/main" id="{02863037-CDED-4AF8-B2CF-3C3BD8572C0D}"/>
              </a:ext>
            </a:extLst>
          </p:cNvPr>
          <p:cNvSpPr>
            <a:spLocks noGrp="1"/>
          </p:cNvSpPr>
          <p:nvPr>
            <p:ph type="sldNum" sz="quarter" idx="12"/>
          </p:nvPr>
        </p:nvSpPr>
        <p:spPr/>
        <p:txBody>
          <a:bodyPr/>
          <a:lstStyle>
            <a:lvl1pPr>
              <a:defRPr smtClean="0"/>
            </a:lvl1pPr>
          </a:lstStyle>
          <a:p>
            <a:pPr>
              <a:defRPr/>
            </a:pPr>
            <a:fld id="{CC68359B-9610-4188-BE23-6772B2F81205}" type="slidenum">
              <a:rPr lang="en-US" altLang="zh-CN"/>
              <a:pPr>
                <a:defRPr/>
              </a:pPr>
              <a:t>‹#›</a:t>
            </a:fld>
            <a:endParaRPr lang="en-US" altLang="zh-CN"/>
          </a:p>
        </p:txBody>
      </p:sp>
    </p:spTree>
    <p:extLst>
      <p:ext uri="{BB962C8B-B14F-4D97-AF65-F5344CB8AC3E}">
        <p14:creationId xmlns:p14="http://schemas.microsoft.com/office/powerpoint/2010/main" val="313564555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30936" y="457200"/>
            <a:ext cx="2948940" cy="1600200"/>
          </a:xfrm>
        </p:spPr>
        <p:txBody>
          <a:bodyPr anchor="b">
            <a:normAutofit/>
          </a:bodyPr>
          <a:lstStyle>
            <a:lvl1pPr>
              <a:defRPr sz="2400" b="0"/>
            </a:lvl1pPr>
          </a:lstStyle>
          <a:p>
            <a:r>
              <a:rPr lang="zh-CN" altLang="en-US"/>
              <a:t>单击此处编辑母版标题样式</a:t>
            </a:r>
            <a:endParaRPr lang="en-US" dirty="0"/>
          </a:p>
        </p:txBody>
      </p:sp>
      <p:sp>
        <p:nvSpPr>
          <p:cNvPr id="3" name="Picture Placeholder 2"/>
          <p:cNvSpPr>
            <a:spLocks noGrp="1"/>
          </p:cNvSpPr>
          <p:nvPr>
            <p:ph type="pic" idx="1"/>
          </p:nvPr>
        </p:nvSpPr>
        <p:spPr>
          <a:xfrm>
            <a:off x="3886200" y="990600"/>
            <a:ext cx="4629150" cy="4876800"/>
          </a:xfrm>
        </p:spPr>
        <p:txBody>
          <a:bodyPr rtlCol="0">
            <a:normAutofit/>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r>
              <a:rPr lang="zh-CN" altLang="en-US" noProof="0"/>
              <a:t>单击图标添加图片</a:t>
            </a:r>
            <a:endParaRPr lang="en-US" noProof="0" dirty="0"/>
          </a:p>
        </p:txBody>
      </p:sp>
      <p:sp>
        <p:nvSpPr>
          <p:cNvPr id="4" name="Text Placeholder 3"/>
          <p:cNvSpPr>
            <a:spLocks noGrp="1"/>
          </p:cNvSpPr>
          <p:nvPr>
            <p:ph type="body" sz="half" idx="2"/>
          </p:nvPr>
        </p:nvSpPr>
        <p:spPr>
          <a:xfrm>
            <a:off x="630936" y="2057400"/>
            <a:ext cx="2948940" cy="3810000"/>
          </a:xfrm>
        </p:spPr>
        <p:txBody>
          <a:bodyPr/>
          <a:lstStyle>
            <a:lvl1pPr marL="0" indent="0">
              <a:lnSpc>
                <a:spcPct val="90000"/>
              </a:lnSpc>
              <a:buNone/>
              <a:defRPr sz="12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zh-CN" altLang="en-US"/>
              <a:t>单击此处编辑母版文本样式</a:t>
            </a:r>
          </a:p>
        </p:txBody>
      </p:sp>
      <p:sp>
        <p:nvSpPr>
          <p:cNvPr id="5" name="Date Placeholder 4">
            <a:extLst>
              <a:ext uri="{FF2B5EF4-FFF2-40B4-BE49-F238E27FC236}">
                <a16:creationId xmlns:a16="http://schemas.microsoft.com/office/drawing/2014/main" id="{EA2EB7FF-96EE-440A-93ED-23D0895E3943}"/>
              </a:ext>
            </a:extLst>
          </p:cNvPr>
          <p:cNvSpPr>
            <a:spLocks noGrp="1"/>
          </p:cNvSpPr>
          <p:nvPr>
            <p:ph type="dt" sz="half" idx="10"/>
          </p:nvPr>
        </p:nvSpPr>
        <p:spPr/>
        <p:txBody>
          <a:bodyPr/>
          <a:lstStyle>
            <a:lvl1pPr>
              <a:defRPr/>
            </a:lvl1pPr>
          </a:lstStyle>
          <a:p>
            <a:pPr>
              <a:defRPr/>
            </a:pPr>
            <a:endParaRPr lang="en-US" altLang="zh-CN"/>
          </a:p>
        </p:txBody>
      </p:sp>
      <p:sp>
        <p:nvSpPr>
          <p:cNvPr id="6" name="Footer Placeholder 5">
            <a:extLst>
              <a:ext uri="{FF2B5EF4-FFF2-40B4-BE49-F238E27FC236}">
                <a16:creationId xmlns:a16="http://schemas.microsoft.com/office/drawing/2014/main" id="{5D1DBC76-06F7-4B45-9A71-2520815C65D7}"/>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6">
            <a:extLst>
              <a:ext uri="{FF2B5EF4-FFF2-40B4-BE49-F238E27FC236}">
                <a16:creationId xmlns:a16="http://schemas.microsoft.com/office/drawing/2014/main" id="{F8E11C2D-0DEA-408E-ADEB-ECACC5AB155E}"/>
              </a:ext>
            </a:extLst>
          </p:cNvPr>
          <p:cNvSpPr>
            <a:spLocks noGrp="1"/>
          </p:cNvSpPr>
          <p:nvPr>
            <p:ph type="sldNum" sz="quarter" idx="12"/>
          </p:nvPr>
        </p:nvSpPr>
        <p:spPr/>
        <p:txBody>
          <a:bodyPr/>
          <a:lstStyle>
            <a:lvl1pPr>
              <a:defRPr smtClean="0"/>
            </a:lvl1pPr>
          </a:lstStyle>
          <a:p>
            <a:pPr>
              <a:defRPr/>
            </a:pPr>
            <a:fld id="{D680B30B-D817-4D08-A2D4-B112932B7220}" type="slidenum">
              <a:rPr lang="en-US" altLang="zh-CN"/>
              <a:pPr>
                <a:defRPr/>
              </a:pPr>
              <a:t>‹#›</a:t>
            </a:fld>
            <a:endParaRPr lang="en-US" altLang="zh-CN"/>
          </a:p>
        </p:txBody>
      </p:sp>
    </p:spTree>
    <p:extLst>
      <p:ext uri="{BB962C8B-B14F-4D97-AF65-F5344CB8AC3E}">
        <p14:creationId xmlns:p14="http://schemas.microsoft.com/office/powerpoint/2010/main" val="219925761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a:extLst>
              <a:ext uri="{FF2B5EF4-FFF2-40B4-BE49-F238E27FC236}">
                <a16:creationId xmlns:a16="http://schemas.microsoft.com/office/drawing/2014/main" id="{4207EC77-A460-4770-B260-720A6C8A38BB}"/>
              </a:ext>
            </a:extLst>
          </p:cNvPr>
          <p:cNvSpPr>
            <a:spLocks noGrp="1"/>
          </p:cNvSpPr>
          <p:nvPr>
            <p:ph type="dt" sz="half" idx="10"/>
          </p:nvPr>
        </p:nvSpPr>
        <p:spPr/>
        <p:txBody>
          <a:bodyPr/>
          <a:lstStyle>
            <a:lvl1pPr>
              <a:defRPr/>
            </a:lvl1pPr>
          </a:lstStyle>
          <a:p>
            <a:pPr>
              <a:defRPr/>
            </a:pPr>
            <a:endParaRPr lang="en-US" altLang="zh-CN"/>
          </a:p>
        </p:txBody>
      </p:sp>
      <p:sp>
        <p:nvSpPr>
          <p:cNvPr id="5" name="Footer Placeholder 4">
            <a:extLst>
              <a:ext uri="{FF2B5EF4-FFF2-40B4-BE49-F238E27FC236}">
                <a16:creationId xmlns:a16="http://schemas.microsoft.com/office/drawing/2014/main" id="{C5791093-D137-4DA1-BAAD-DCFEBBB91A11}"/>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B99617AC-4C68-4275-9D2E-C10D0D6BF9DE}"/>
              </a:ext>
            </a:extLst>
          </p:cNvPr>
          <p:cNvSpPr>
            <a:spLocks noGrp="1"/>
          </p:cNvSpPr>
          <p:nvPr>
            <p:ph type="sldNum" sz="quarter" idx="12"/>
          </p:nvPr>
        </p:nvSpPr>
        <p:spPr/>
        <p:txBody>
          <a:bodyPr/>
          <a:lstStyle>
            <a:lvl1pPr>
              <a:defRPr smtClean="0"/>
            </a:lvl1pPr>
          </a:lstStyle>
          <a:p>
            <a:pPr>
              <a:defRPr/>
            </a:pPr>
            <a:fld id="{224BA8E7-E9D2-4B20-9F10-495278E1502B}" type="slidenum">
              <a:rPr lang="en-US" altLang="zh-CN"/>
              <a:pPr>
                <a:defRPr/>
              </a:pPr>
              <a:t>‹#›</a:t>
            </a:fld>
            <a:endParaRPr lang="en-US" altLang="zh-CN"/>
          </a:p>
        </p:txBody>
      </p:sp>
    </p:spTree>
    <p:extLst>
      <p:ext uri="{BB962C8B-B14F-4D97-AF65-F5344CB8AC3E}">
        <p14:creationId xmlns:p14="http://schemas.microsoft.com/office/powerpoint/2010/main" val="30536999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0362"/>
            <a:ext cx="1971675" cy="5811838"/>
          </a:xfrm>
        </p:spPr>
        <p:txBody>
          <a:bodyPr vert="eaVert"/>
          <a:lstStyle/>
          <a:p>
            <a:r>
              <a:rPr lang="zh-CN" altLang="en-US"/>
              <a:t>单击此处编辑母版标题样式</a:t>
            </a:r>
            <a:endParaRPr lang="en-US"/>
          </a:p>
        </p:txBody>
      </p:sp>
      <p:sp>
        <p:nvSpPr>
          <p:cNvPr id="3" name="Vertical Text Placeholder 2"/>
          <p:cNvSpPr>
            <a:spLocks noGrp="1"/>
          </p:cNvSpPr>
          <p:nvPr>
            <p:ph type="body" orient="vert" idx="1"/>
          </p:nvPr>
        </p:nvSpPr>
        <p:spPr>
          <a:xfrm>
            <a:off x="628650" y="360363"/>
            <a:ext cx="5800725" cy="581183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Date Placeholder 3">
            <a:extLst>
              <a:ext uri="{FF2B5EF4-FFF2-40B4-BE49-F238E27FC236}">
                <a16:creationId xmlns:a16="http://schemas.microsoft.com/office/drawing/2014/main" id="{0C55F969-EDC5-4474-8BFB-A9537FD161D9}"/>
              </a:ext>
            </a:extLst>
          </p:cNvPr>
          <p:cNvSpPr>
            <a:spLocks noGrp="1"/>
          </p:cNvSpPr>
          <p:nvPr>
            <p:ph type="dt" sz="half" idx="10"/>
          </p:nvPr>
        </p:nvSpPr>
        <p:spPr/>
        <p:txBody>
          <a:bodyPr/>
          <a:lstStyle>
            <a:lvl1pPr>
              <a:defRPr/>
            </a:lvl1pPr>
          </a:lstStyle>
          <a:p>
            <a:pPr>
              <a:defRPr/>
            </a:pPr>
            <a:endParaRPr lang="en-US" altLang="zh-CN"/>
          </a:p>
        </p:txBody>
      </p:sp>
      <p:sp>
        <p:nvSpPr>
          <p:cNvPr id="5" name="Footer Placeholder 4">
            <a:extLst>
              <a:ext uri="{FF2B5EF4-FFF2-40B4-BE49-F238E27FC236}">
                <a16:creationId xmlns:a16="http://schemas.microsoft.com/office/drawing/2014/main" id="{9D32356E-143E-47E5-871B-5C6A987F0385}"/>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E8D28847-7C60-477F-9A1D-8495BDD0C0E7}"/>
              </a:ext>
            </a:extLst>
          </p:cNvPr>
          <p:cNvSpPr>
            <a:spLocks noGrp="1"/>
          </p:cNvSpPr>
          <p:nvPr>
            <p:ph type="sldNum" sz="quarter" idx="12"/>
          </p:nvPr>
        </p:nvSpPr>
        <p:spPr/>
        <p:txBody>
          <a:bodyPr/>
          <a:lstStyle>
            <a:lvl1pPr>
              <a:defRPr smtClean="0"/>
            </a:lvl1pPr>
          </a:lstStyle>
          <a:p>
            <a:pPr>
              <a:defRPr/>
            </a:pPr>
            <a:fld id="{0D00F23A-DB89-4E0B-AE76-FF440A598F9C}" type="slidenum">
              <a:rPr lang="en-US" altLang="zh-CN"/>
              <a:pPr>
                <a:defRPr/>
              </a:pPr>
              <a:t>‹#›</a:t>
            </a:fld>
            <a:endParaRPr lang="en-US" altLang="zh-CN"/>
          </a:p>
        </p:txBody>
      </p:sp>
    </p:spTree>
    <p:extLst>
      <p:ext uri="{BB962C8B-B14F-4D97-AF65-F5344CB8AC3E}">
        <p14:creationId xmlns:p14="http://schemas.microsoft.com/office/powerpoint/2010/main" val="3747056154"/>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sz="3600"/>
            </a:lvl1pPr>
          </a:lstStyle>
          <a:p>
            <a:r>
              <a:rPr lang="zh-CN" altLang="en-US" dirty="0"/>
              <a:t>单击此处编辑母版标题样式</a:t>
            </a:r>
          </a:p>
        </p:txBody>
      </p:sp>
      <p:sp>
        <p:nvSpPr>
          <p:cNvPr id="3" name="日期占位符 2">
            <a:extLst>
              <a:ext uri="{FF2B5EF4-FFF2-40B4-BE49-F238E27FC236}">
                <a16:creationId xmlns:a16="http://schemas.microsoft.com/office/drawing/2014/main" id="{9076733B-6547-44A7-B608-CEB9D17A1286}"/>
              </a:ext>
            </a:extLst>
          </p:cNvPr>
          <p:cNvSpPr>
            <a:spLocks noGrp="1"/>
          </p:cNvSpPr>
          <p:nvPr>
            <p:ph type="dt" sz="half" idx="10"/>
          </p:nvPr>
        </p:nvSpPr>
        <p:spPr/>
        <p:txBody>
          <a:bodyPr/>
          <a:lstStyle>
            <a:lvl1pPr defTabSz="914400">
              <a:defRPr/>
            </a:lvl1pPr>
          </a:lstStyle>
          <a:p>
            <a:pPr>
              <a:defRPr/>
            </a:pPr>
            <a:fld id="{CE42BBF5-BC2F-4E43-BF7B-41B4CC4E56E3}" type="datetime3">
              <a:rPr lang="zh-CN" altLang="en-US"/>
              <a:pPr>
                <a:defRPr/>
              </a:pPr>
              <a:t>2024年12月5日星期四</a:t>
            </a:fld>
            <a:endParaRPr lang="zh-CN" altLang="en-US"/>
          </a:p>
        </p:txBody>
      </p:sp>
      <p:sp>
        <p:nvSpPr>
          <p:cNvPr id="4" name="页脚占位符 3">
            <a:extLst>
              <a:ext uri="{FF2B5EF4-FFF2-40B4-BE49-F238E27FC236}">
                <a16:creationId xmlns:a16="http://schemas.microsoft.com/office/drawing/2014/main" id="{5F280BD1-74FF-4CB5-84CE-5C491B701162}"/>
              </a:ext>
            </a:extLst>
          </p:cNvPr>
          <p:cNvSpPr>
            <a:spLocks noGrp="1"/>
          </p:cNvSpPr>
          <p:nvPr>
            <p:ph type="ftr" sz="quarter" idx="11"/>
          </p:nvPr>
        </p:nvSpPr>
        <p:spPr/>
        <p:txBody>
          <a:bodyPr/>
          <a:lstStyle>
            <a:lvl1pPr defTabSz="914400">
              <a:defRPr/>
            </a:lvl1pPr>
          </a:lstStyle>
          <a:p>
            <a:pPr>
              <a:defRPr/>
            </a:pPr>
            <a:endParaRPr lang="zh-CN" altLang="en-US"/>
          </a:p>
        </p:txBody>
      </p:sp>
      <p:sp>
        <p:nvSpPr>
          <p:cNvPr id="5" name="灯片编号占位符 4">
            <a:extLst>
              <a:ext uri="{FF2B5EF4-FFF2-40B4-BE49-F238E27FC236}">
                <a16:creationId xmlns:a16="http://schemas.microsoft.com/office/drawing/2014/main" id="{EF6E1661-3E1E-4B9A-A5C9-C020361CBF75}"/>
              </a:ext>
            </a:extLst>
          </p:cNvPr>
          <p:cNvSpPr>
            <a:spLocks noGrp="1"/>
          </p:cNvSpPr>
          <p:nvPr>
            <p:ph type="sldNum" sz="quarter" idx="12"/>
          </p:nvPr>
        </p:nvSpPr>
        <p:spPr/>
        <p:txBody>
          <a:bodyPr/>
          <a:lstStyle>
            <a:lvl1pPr defTabSz="914400">
              <a:defRPr smtClean="0"/>
            </a:lvl1pPr>
          </a:lstStyle>
          <a:p>
            <a:pPr>
              <a:defRPr/>
            </a:pPr>
            <a:fld id="{1ECD70D9-16E4-4FE9-833B-8BFCF9EDA198}" type="slidenum">
              <a:rPr lang="zh-CN" altLang="en-US"/>
              <a:pPr>
                <a:defRPr/>
              </a:pPr>
              <a:t>‹#›</a:t>
            </a:fld>
            <a:endParaRPr lang="zh-CN" altLang="en-US"/>
          </a:p>
        </p:txBody>
      </p:sp>
    </p:spTree>
    <p:extLst>
      <p:ext uri="{BB962C8B-B14F-4D97-AF65-F5344CB8AC3E}">
        <p14:creationId xmlns:p14="http://schemas.microsoft.com/office/powerpoint/2010/main" val="15332216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7452050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a:extLst>
              <a:ext uri="{FF2B5EF4-FFF2-40B4-BE49-F238E27FC236}">
                <a16:creationId xmlns:a16="http://schemas.microsoft.com/office/drawing/2014/main" id="{049728CE-7CE6-47BA-853F-D959469092E9}"/>
              </a:ext>
            </a:extLst>
          </p:cNvPr>
          <p:cNvSpPr>
            <a:spLocks noGrp="1"/>
          </p:cNvSpPr>
          <p:nvPr>
            <p:ph type="dt" sz="half" idx="10"/>
          </p:nvPr>
        </p:nvSpPr>
        <p:spPr/>
        <p:txBody>
          <a:bodyPr/>
          <a:lstStyle>
            <a:lvl1pPr>
              <a:defRPr/>
            </a:lvl1pPr>
          </a:lstStyle>
          <a:p>
            <a:pPr>
              <a:defRPr/>
            </a:pPr>
            <a:fld id="{77C5E40D-24BA-4E15-BD41-499559628162}" type="datetime3">
              <a:rPr lang="zh-CN" altLang="en-US"/>
              <a:pPr>
                <a:defRPr/>
              </a:pPr>
              <a:t>2024年12月5日星期四</a:t>
            </a:fld>
            <a:endParaRPr lang="zh-CN" altLang="en-US"/>
          </a:p>
        </p:txBody>
      </p:sp>
      <p:sp>
        <p:nvSpPr>
          <p:cNvPr id="4" name="页脚占位符 4">
            <a:extLst>
              <a:ext uri="{FF2B5EF4-FFF2-40B4-BE49-F238E27FC236}">
                <a16:creationId xmlns:a16="http://schemas.microsoft.com/office/drawing/2014/main" id="{6AD406E9-4CF5-4597-B0F6-DB1FD12F5D07}"/>
              </a:ext>
            </a:extLst>
          </p:cNvPr>
          <p:cNvSpPr>
            <a:spLocks noGrp="1"/>
          </p:cNvSpPr>
          <p:nvPr>
            <p:ph type="ftr" sz="quarter" idx="11"/>
          </p:nvPr>
        </p:nvSpPr>
        <p:spPr/>
        <p:txBody>
          <a:bodyPr/>
          <a:lstStyle>
            <a:lvl1pPr>
              <a:defRPr/>
            </a:lvl1pPr>
          </a:lstStyle>
          <a:p>
            <a:pPr>
              <a:defRPr/>
            </a:pPr>
            <a:endParaRPr lang="zh-CN" altLang="en-US"/>
          </a:p>
        </p:txBody>
      </p:sp>
      <p:sp>
        <p:nvSpPr>
          <p:cNvPr id="5" name="灯片编号占位符 5">
            <a:extLst>
              <a:ext uri="{FF2B5EF4-FFF2-40B4-BE49-F238E27FC236}">
                <a16:creationId xmlns:a16="http://schemas.microsoft.com/office/drawing/2014/main" id="{597181E3-9186-4707-AEF2-62DB7780BC2B}"/>
              </a:ext>
            </a:extLst>
          </p:cNvPr>
          <p:cNvSpPr>
            <a:spLocks noGrp="1"/>
          </p:cNvSpPr>
          <p:nvPr>
            <p:ph type="sldNum" sz="quarter" idx="12"/>
          </p:nvPr>
        </p:nvSpPr>
        <p:spPr/>
        <p:txBody>
          <a:bodyPr/>
          <a:lstStyle>
            <a:lvl1pPr>
              <a:defRPr/>
            </a:lvl1pPr>
          </a:lstStyle>
          <a:p>
            <a:pPr>
              <a:defRPr/>
            </a:pPr>
            <a:fld id="{ED28D15B-FD18-4205-96D0-BFA47647FE9A}" type="slidenum">
              <a:rPr lang="zh-CN" altLang="en-US"/>
              <a:pPr>
                <a:defRPr/>
              </a:pPr>
              <a:t>‹#›</a:t>
            </a:fld>
            <a:endParaRPr lang="zh-CN" altLang="en-US"/>
          </a:p>
        </p:txBody>
      </p:sp>
    </p:spTree>
    <p:extLst>
      <p:ext uri="{BB962C8B-B14F-4D97-AF65-F5344CB8AC3E}">
        <p14:creationId xmlns:p14="http://schemas.microsoft.com/office/powerpoint/2010/main" val="34053010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7" y="273051"/>
            <a:ext cx="3008313" cy="1162050"/>
          </a:xfrm>
        </p:spPr>
        <p:txBody>
          <a:bodyPr anchor="b"/>
          <a:lstStyle>
            <a:lvl1pPr algn="l">
              <a:defRPr sz="1125" b="1"/>
            </a:lvl1pPr>
          </a:lstStyle>
          <a:p>
            <a:r>
              <a:rPr lang="zh-CN" altLang="en-US"/>
              <a:t>单击此处编辑母版标题样式</a:t>
            </a:r>
          </a:p>
        </p:txBody>
      </p:sp>
      <p:sp>
        <p:nvSpPr>
          <p:cNvPr id="3" name="内容占位符 2"/>
          <p:cNvSpPr>
            <a:spLocks noGrp="1"/>
          </p:cNvSpPr>
          <p:nvPr>
            <p:ph idx="1"/>
          </p:nvPr>
        </p:nvSpPr>
        <p:spPr>
          <a:xfrm>
            <a:off x="3575050" y="273063"/>
            <a:ext cx="5111750" cy="5853113"/>
          </a:xfrm>
        </p:spPr>
        <p:txBody>
          <a:bodyPr/>
          <a:lstStyle>
            <a:lvl1pPr>
              <a:defRPr sz="1800"/>
            </a:lvl1pPr>
            <a:lvl2pPr>
              <a:defRPr sz="1575"/>
            </a:lvl2pPr>
            <a:lvl3pPr>
              <a:defRPr sz="1350"/>
            </a:lvl3pPr>
            <a:lvl4pPr>
              <a:defRPr sz="1125"/>
            </a:lvl4pPr>
            <a:lvl5pPr>
              <a:defRPr sz="1125"/>
            </a:lvl5pPr>
            <a:lvl6pPr>
              <a:defRPr sz="1125"/>
            </a:lvl6pPr>
            <a:lvl7pPr>
              <a:defRPr sz="1125"/>
            </a:lvl7pPr>
            <a:lvl8pPr>
              <a:defRPr sz="1125"/>
            </a:lvl8pPr>
            <a:lvl9pPr>
              <a:defRPr sz="1125"/>
            </a:lvl9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文本占位符 3"/>
          <p:cNvSpPr>
            <a:spLocks noGrp="1"/>
          </p:cNvSpPr>
          <p:nvPr>
            <p:ph type="body" sz="half" idx="2"/>
          </p:nvPr>
        </p:nvSpPr>
        <p:spPr>
          <a:xfrm>
            <a:off x="457207" y="1435104"/>
            <a:ext cx="3008313" cy="4691063"/>
          </a:xfrm>
        </p:spPr>
        <p:txBody>
          <a:bodyPr/>
          <a:lstStyle>
            <a:lvl1pPr marL="0" indent="0">
              <a:buNone/>
              <a:defRPr sz="790"/>
            </a:lvl1pPr>
            <a:lvl2pPr marL="257175" indent="0">
              <a:buNone/>
              <a:defRPr sz="675"/>
            </a:lvl2pPr>
            <a:lvl3pPr marL="514350" indent="0">
              <a:buNone/>
              <a:defRPr sz="565"/>
            </a:lvl3pPr>
            <a:lvl4pPr marL="771525" indent="0">
              <a:buNone/>
              <a:defRPr sz="505"/>
            </a:lvl4pPr>
            <a:lvl5pPr marL="1028700" indent="0">
              <a:buNone/>
              <a:defRPr sz="505"/>
            </a:lvl5pPr>
            <a:lvl6pPr marL="1285875" indent="0">
              <a:buNone/>
              <a:defRPr sz="505"/>
            </a:lvl6pPr>
            <a:lvl7pPr marL="1543050" indent="0">
              <a:buNone/>
              <a:defRPr sz="505"/>
            </a:lvl7pPr>
            <a:lvl8pPr marL="1800225" indent="0">
              <a:buNone/>
              <a:defRPr sz="505"/>
            </a:lvl8pPr>
            <a:lvl9pPr marL="2057400" indent="0">
              <a:buNone/>
              <a:defRPr sz="50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63C7F3E-A740-476F-9EA6-D3A82668A826}"/>
              </a:ext>
            </a:extLst>
          </p:cNvPr>
          <p:cNvSpPr>
            <a:spLocks noGrp="1"/>
          </p:cNvSpPr>
          <p:nvPr>
            <p:ph type="dt" sz="half" idx="10"/>
          </p:nvPr>
        </p:nvSpPr>
        <p:spPr/>
        <p:txBody>
          <a:bodyPr/>
          <a:lstStyle>
            <a:lvl1pPr defTabSz="914400">
              <a:defRPr/>
            </a:lvl1pPr>
          </a:lstStyle>
          <a:p>
            <a:pPr>
              <a:defRPr/>
            </a:pPr>
            <a:fld id="{DC9F1015-6586-4D57-87A6-BA5FB8061056}" type="datetime3">
              <a:rPr lang="zh-CN" altLang="en-US"/>
              <a:pPr>
                <a:defRPr/>
              </a:pPr>
              <a:t>2024年12月5日星期四</a:t>
            </a:fld>
            <a:endParaRPr lang="zh-CN" altLang="en-US"/>
          </a:p>
        </p:txBody>
      </p:sp>
      <p:sp>
        <p:nvSpPr>
          <p:cNvPr id="6" name="页脚占位符 5">
            <a:extLst>
              <a:ext uri="{FF2B5EF4-FFF2-40B4-BE49-F238E27FC236}">
                <a16:creationId xmlns:a16="http://schemas.microsoft.com/office/drawing/2014/main" id="{F1A016B3-6882-47BC-A79A-2109F9F46C62}"/>
              </a:ext>
            </a:extLst>
          </p:cNvPr>
          <p:cNvSpPr>
            <a:spLocks noGrp="1"/>
          </p:cNvSpPr>
          <p:nvPr>
            <p:ph type="ftr" sz="quarter" idx="11"/>
          </p:nvPr>
        </p:nvSpPr>
        <p:spPr/>
        <p:txBody>
          <a:bodyPr/>
          <a:lstStyle>
            <a:lvl1pPr defTabSz="914400">
              <a:defRPr/>
            </a:lvl1pPr>
          </a:lstStyle>
          <a:p>
            <a:pPr>
              <a:defRPr/>
            </a:pPr>
            <a:endParaRPr lang="zh-CN" altLang="en-US"/>
          </a:p>
        </p:txBody>
      </p:sp>
      <p:sp>
        <p:nvSpPr>
          <p:cNvPr id="7" name="灯片编号占位符 6">
            <a:extLst>
              <a:ext uri="{FF2B5EF4-FFF2-40B4-BE49-F238E27FC236}">
                <a16:creationId xmlns:a16="http://schemas.microsoft.com/office/drawing/2014/main" id="{34F796CB-9ABF-42E1-9B02-1A823DE3FA82}"/>
              </a:ext>
            </a:extLst>
          </p:cNvPr>
          <p:cNvSpPr>
            <a:spLocks noGrp="1"/>
          </p:cNvSpPr>
          <p:nvPr>
            <p:ph type="sldNum" sz="quarter" idx="12"/>
          </p:nvPr>
        </p:nvSpPr>
        <p:spPr/>
        <p:txBody>
          <a:bodyPr/>
          <a:lstStyle>
            <a:lvl1pPr defTabSz="914400">
              <a:defRPr smtClean="0"/>
            </a:lvl1pPr>
          </a:lstStyle>
          <a:p>
            <a:pPr>
              <a:defRPr/>
            </a:pPr>
            <a:fld id="{DAB4FB95-A800-481C-B74F-FBF028691E53}" type="slidenum">
              <a:rPr lang="zh-CN" altLang="en-US"/>
              <a:pPr>
                <a:defRPr/>
              </a:pPr>
              <a:t>‹#›</a:t>
            </a:fld>
            <a:endParaRPr lang="zh-CN" altLang="en-US"/>
          </a:p>
        </p:txBody>
      </p:sp>
    </p:spTree>
    <p:extLst>
      <p:ext uri="{BB962C8B-B14F-4D97-AF65-F5344CB8AC3E}">
        <p14:creationId xmlns:p14="http://schemas.microsoft.com/office/powerpoint/2010/main" val="11362611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2"/>
            <a:ext cx="5486400" cy="566738"/>
          </a:xfrm>
        </p:spPr>
        <p:txBody>
          <a:bodyPr anchor="b"/>
          <a:lstStyle>
            <a:lvl1pPr algn="l">
              <a:defRPr sz="14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rtlCol="0">
            <a:normAutofit/>
          </a:bodyPr>
          <a:lstStyle>
            <a:lvl1pPr marL="0" indent="0">
              <a:buNone/>
              <a:defRPr sz="2400"/>
            </a:lvl1pPr>
            <a:lvl2pPr marL="257175" indent="0">
              <a:buNone/>
              <a:defRPr sz="1575"/>
            </a:lvl2pPr>
            <a:lvl3pPr marL="514350" indent="0">
              <a:buNone/>
              <a:defRPr sz="1350"/>
            </a:lvl3pPr>
            <a:lvl4pPr marL="771525" indent="0">
              <a:buNone/>
              <a:defRPr sz="1125"/>
            </a:lvl4pPr>
            <a:lvl5pPr marL="1028700" indent="0">
              <a:buNone/>
              <a:defRPr sz="1125"/>
            </a:lvl5pPr>
            <a:lvl6pPr marL="1285875" indent="0">
              <a:buNone/>
              <a:defRPr sz="1125"/>
            </a:lvl6pPr>
            <a:lvl7pPr marL="1543050" indent="0">
              <a:buNone/>
              <a:defRPr sz="1125"/>
            </a:lvl7pPr>
            <a:lvl8pPr marL="1800225" indent="0">
              <a:buNone/>
              <a:defRPr sz="1125"/>
            </a:lvl8pPr>
            <a:lvl9pPr marL="2057400" indent="0">
              <a:buNone/>
              <a:defRPr sz="1125"/>
            </a:lvl9pPr>
          </a:lstStyle>
          <a:p>
            <a:pPr lvl="0"/>
            <a:r>
              <a:rPr lang="zh-CN" altLang="en-US" noProof="0"/>
              <a:t>单击图标添加图片</a:t>
            </a:r>
          </a:p>
        </p:txBody>
      </p:sp>
      <p:sp>
        <p:nvSpPr>
          <p:cNvPr id="4" name="文本占位符 3"/>
          <p:cNvSpPr>
            <a:spLocks noGrp="1"/>
          </p:cNvSpPr>
          <p:nvPr>
            <p:ph type="body" sz="half" idx="2"/>
          </p:nvPr>
        </p:nvSpPr>
        <p:spPr>
          <a:xfrm>
            <a:off x="1792288" y="5367338"/>
            <a:ext cx="5486400" cy="804862"/>
          </a:xfrm>
        </p:spPr>
        <p:txBody>
          <a:bodyPr>
            <a:normAutofit/>
          </a:bodyPr>
          <a:lstStyle>
            <a:lvl1pPr marL="0" indent="0">
              <a:buNone/>
              <a:defRPr sz="900"/>
            </a:lvl1pPr>
            <a:lvl2pPr marL="257175" indent="0">
              <a:buNone/>
              <a:defRPr sz="675"/>
            </a:lvl2pPr>
            <a:lvl3pPr marL="514350" indent="0">
              <a:buNone/>
              <a:defRPr sz="565"/>
            </a:lvl3pPr>
            <a:lvl4pPr marL="771525" indent="0">
              <a:buNone/>
              <a:defRPr sz="505"/>
            </a:lvl4pPr>
            <a:lvl5pPr marL="1028700" indent="0">
              <a:buNone/>
              <a:defRPr sz="505"/>
            </a:lvl5pPr>
            <a:lvl6pPr marL="1285875" indent="0">
              <a:buNone/>
              <a:defRPr sz="505"/>
            </a:lvl6pPr>
            <a:lvl7pPr marL="1543050" indent="0">
              <a:buNone/>
              <a:defRPr sz="505"/>
            </a:lvl7pPr>
            <a:lvl8pPr marL="1800225" indent="0">
              <a:buNone/>
              <a:defRPr sz="505"/>
            </a:lvl8pPr>
            <a:lvl9pPr marL="2057400" indent="0">
              <a:buNone/>
              <a:defRPr sz="50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5640433-328B-4B0A-A9B7-07FA292AC282}"/>
              </a:ext>
            </a:extLst>
          </p:cNvPr>
          <p:cNvSpPr>
            <a:spLocks noGrp="1"/>
          </p:cNvSpPr>
          <p:nvPr>
            <p:ph type="dt" sz="half" idx="10"/>
          </p:nvPr>
        </p:nvSpPr>
        <p:spPr/>
        <p:txBody>
          <a:bodyPr/>
          <a:lstStyle>
            <a:lvl1pPr defTabSz="914400">
              <a:defRPr/>
            </a:lvl1pPr>
          </a:lstStyle>
          <a:p>
            <a:pPr>
              <a:defRPr/>
            </a:pPr>
            <a:fld id="{4E13F777-3DAF-4980-B2BE-5DF4D9261F87}" type="datetime3">
              <a:rPr lang="zh-CN" altLang="en-US"/>
              <a:pPr>
                <a:defRPr/>
              </a:pPr>
              <a:t>2024年12月5日星期四</a:t>
            </a:fld>
            <a:endParaRPr lang="zh-CN" altLang="en-US"/>
          </a:p>
        </p:txBody>
      </p:sp>
      <p:sp>
        <p:nvSpPr>
          <p:cNvPr id="6" name="页脚占位符 5">
            <a:extLst>
              <a:ext uri="{FF2B5EF4-FFF2-40B4-BE49-F238E27FC236}">
                <a16:creationId xmlns:a16="http://schemas.microsoft.com/office/drawing/2014/main" id="{6D8CBEB9-0FE3-40A1-AD0A-72F01AE317CC}"/>
              </a:ext>
            </a:extLst>
          </p:cNvPr>
          <p:cNvSpPr>
            <a:spLocks noGrp="1"/>
          </p:cNvSpPr>
          <p:nvPr>
            <p:ph type="ftr" sz="quarter" idx="11"/>
          </p:nvPr>
        </p:nvSpPr>
        <p:spPr/>
        <p:txBody>
          <a:bodyPr/>
          <a:lstStyle>
            <a:lvl1pPr defTabSz="914400">
              <a:defRPr/>
            </a:lvl1pPr>
          </a:lstStyle>
          <a:p>
            <a:pPr>
              <a:defRPr/>
            </a:pPr>
            <a:endParaRPr lang="zh-CN" altLang="en-US"/>
          </a:p>
        </p:txBody>
      </p:sp>
      <p:sp>
        <p:nvSpPr>
          <p:cNvPr id="7" name="灯片编号占位符 6">
            <a:extLst>
              <a:ext uri="{FF2B5EF4-FFF2-40B4-BE49-F238E27FC236}">
                <a16:creationId xmlns:a16="http://schemas.microsoft.com/office/drawing/2014/main" id="{97AFAF30-AFF2-4B56-A34C-AB78759B053A}"/>
              </a:ext>
            </a:extLst>
          </p:cNvPr>
          <p:cNvSpPr>
            <a:spLocks noGrp="1"/>
          </p:cNvSpPr>
          <p:nvPr>
            <p:ph type="sldNum" sz="quarter" idx="12"/>
          </p:nvPr>
        </p:nvSpPr>
        <p:spPr/>
        <p:txBody>
          <a:bodyPr/>
          <a:lstStyle>
            <a:lvl1pPr defTabSz="914400">
              <a:defRPr smtClean="0"/>
            </a:lvl1pPr>
          </a:lstStyle>
          <a:p>
            <a:pPr>
              <a:defRPr/>
            </a:pPr>
            <a:fld id="{989EE299-5CD5-47D5-86A0-1455F51845A2}" type="slidenum">
              <a:rPr lang="zh-CN" altLang="en-US"/>
              <a:pPr>
                <a:defRPr/>
              </a:pPr>
              <a:t>‹#›</a:t>
            </a:fld>
            <a:endParaRPr lang="zh-CN" altLang="en-US"/>
          </a:p>
        </p:txBody>
      </p:sp>
    </p:spTree>
    <p:extLst>
      <p:ext uri="{BB962C8B-B14F-4D97-AF65-F5344CB8AC3E}">
        <p14:creationId xmlns:p14="http://schemas.microsoft.com/office/powerpoint/2010/main" val="29101979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theme" Target="../theme/theme2.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theme" Target="../theme/theme3.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3.xml"/><Relationship Id="rId3" Type="http://schemas.openxmlformats.org/officeDocument/2006/relationships/slideLayout" Target="../slideLayouts/slideLayout38.xml"/><Relationship Id="rId7" Type="http://schemas.openxmlformats.org/officeDocument/2006/relationships/slideLayout" Target="../slideLayouts/slideLayout42.xml"/><Relationship Id="rId12" Type="http://schemas.openxmlformats.org/officeDocument/2006/relationships/theme" Target="../theme/theme4.xml"/><Relationship Id="rId2" Type="http://schemas.openxmlformats.org/officeDocument/2006/relationships/slideLayout" Target="../slideLayouts/slideLayout37.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5" Type="http://schemas.openxmlformats.org/officeDocument/2006/relationships/slideLayout" Target="../slideLayouts/slideLayout40.xml"/><Relationship Id="rId10" Type="http://schemas.openxmlformats.org/officeDocument/2006/relationships/slideLayout" Target="../slideLayouts/slideLayout45.xml"/><Relationship Id="rId4" Type="http://schemas.openxmlformats.org/officeDocument/2006/relationships/slideLayout" Target="../slideLayouts/slideLayout39.xml"/><Relationship Id="rId9" Type="http://schemas.openxmlformats.org/officeDocument/2006/relationships/slideLayout" Target="../slideLayouts/slideLayout4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标题占位符 1">
            <a:extLst>
              <a:ext uri="{FF2B5EF4-FFF2-40B4-BE49-F238E27FC236}">
                <a16:creationId xmlns:a16="http://schemas.microsoft.com/office/drawing/2014/main" id="{2D37A657-DEF8-4A78-B0A2-137EE7E376FA}"/>
              </a:ext>
            </a:extLst>
          </p:cNvPr>
          <p:cNvSpPr>
            <a:spLocks noGrp="1" noChangeArrowheads="1"/>
          </p:cNvSpPr>
          <p:nvPr>
            <p:ph type="title"/>
          </p:nvPr>
        </p:nvSpPr>
        <p:spPr bwMode="auto">
          <a:xfrm>
            <a:off x="457200" y="142875"/>
            <a:ext cx="8229600" cy="642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文本占位符 2">
            <a:extLst>
              <a:ext uri="{FF2B5EF4-FFF2-40B4-BE49-F238E27FC236}">
                <a16:creationId xmlns:a16="http://schemas.microsoft.com/office/drawing/2014/main" id="{4FA7415D-2A90-442A-B3F8-4EDBE792D668}"/>
              </a:ext>
            </a:extLst>
          </p:cNvPr>
          <p:cNvSpPr>
            <a:spLocks noGrp="1" noChangeArrowheads="1"/>
          </p:cNvSpPr>
          <p:nvPr>
            <p:ph type="body" idx="1"/>
          </p:nvPr>
        </p:nvSpPr>
        <p:spPr bwMode="auto">
          <a:xfrm>
            <a:off x="457200" y="1000125"/>
            <a:ext cx="8229600" cy="5126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80CE9570-2725-44A5-85F1-85E7D53BF42D}"/>
              </a:ext>
            </a:extLst>
          </p:cNvPr>
          <p:cNvSpPr>
            <a:spLocks noGrp="1"/>
          </p:cNvSpPr>
          <p:nvPr>
            <p:ph type="dt" sz="half" idx="2"/>
          </p:nvPr>
        </p:nvSpPr>
        <p:spPr>
          <a:xfrm>
            <a:off x="457200" y="6391275"/>
            <a:ext cx="2133600" cy="365125"/>
          </a:xfrm>
          <a:prstGeom prst="rect">
            <a:avLst/>
          </a:prstGeom>
        </p:spPr>
        <p:txBody>
          <a:bodyPr vert="horz" lIns="91440" tIns="45720" rIns="91440" bIns="45720" rtlCol="0" anchor="ctr"/>
          <a:lstStyle>
            <a:lvl1pPr algn="l" defTabSz="913765">
              <a:defRPr sz="1000">
                <a:solidFill>
                  <a:prstClr val="black">
                    <a:tint val="75000"/>
                  </a:prstClr>
                </a:solidFill>
              </a:defRPr>
            </a:lvl1pPr>
          </a:lstStyle>
          <a:p>
            <a:pPr>
              <a:defRPr/>
            </a:pPr>
            <a:fld id="{21B27286-9A5A-4D22-A475-629F75BBB11E}" type="datetime3">
              <a:rPr lang="zh-CN" altLang="en-US"/>
              <a:pPr>
                <a:defRPr/>
              </a:pPr>
              <a:t>2024年12月5日星期四</a:t>
            </a:fld>
            <a:endParaRPr lang="zh-CN" altLang="en-US"/>
          </a:p>
        </p:txBody>
      </p:sp>
      <p:sp>
        <p:nvSpPr>
          <p:cNvPr id="5" name="页脚占位符 4">
            <a:extLst>
              <a:ext uri="{FF2B5EF4-FFF2-40B4-BE49-F238E27FC236}">
                <a16:creationId xmlns:a16="http://schemas.microsoft.com/office/drawing/2014/main" id="{7F1B649F-F52E-4CA9-A59B-1CF15EB18800}"/>
              </a:ext>
            </a:extLst>
          </p:cNvPr>
          <p:cNvSpPr>
            <a:spLocks noGrp="1"/>
          </p:cNvSpPr>
          <p:nvPr>
            <p:ph type="ftr" sz="quarter" idx="3"/>
          </p:nvPr>
        </p:nvSpPr>
        <p:spPr>
          <a:xfrm>
            <a:off x="2928938" y="6391275"/>
            <a:ext cx="3357562" cy="365125"/>
          </a:xfrm>
          <a:prstGeom prst="rect">
            <a:avLst/>
          </a:prstGeom>
        </p:spPr>
        <p:txBody>
          <a:bodyPr vert="horz" lIns="91440" tIns="46800" rIns="91440" bIns="45720" rtlCol="0" anchor="ctr"/>
          <a:lstStyle>
            <a:lvl1pPr algn="ctr" defTabSz="913765">
              <a:defRPr sz="1000">
                <a:solidFill>
                  <a:prstClr val="black">
                    <a:tint val="75000"/>
                  </a:prstClr>
                </a:solidFill>
              </a:defRPr>
            </a:lvl1pPr>
          </a:lstStyle>
          <a:p>
            <a:pPr>
              <a:defRPr/>
            </a:pPr>
            <a:endParaRPr lang="zh-CN" altLang="en-US"/>
          </a:p>
        </p:txBody>
      </p:sp>
      <p:sp>
        <p:nvSpPr>
          <p:cNvPr id="6" name="灯片编号占位符 5">
            <a:extLst>
              <a:ext uri="{FF2B5EF4-FFF2-40B4-BE49-F238E27FC236}">
                <a16:creationId xmlns:a16="http://schemas.microsoft.com/office/drawing/2014/main" id="{DFCEDEC4-0BBC-4269-8355-5F53D77F6E35}"/>
              </a:ext>
            </a:extLst>
          </p:cNvPr>
          <p:cNvSpPr>
            <a:spLocks noGrp="1"/>
          </p:cNvSpPr>
          <p:nvPr>
            <p:ph type="sldNum" sz="quarter" idx="4"/>
          </p:nvPr>
        </p:nvSpPr>
        <p:spPr>
          <a:xfrm>
            <a:off x="6553200" y="6391275"/>
            <a:ext cx="2133600" cy="365125"/>
          </a:xfrm>
          <a:prstGeom prst="rect">
            <a:avLst/>
          </a:prstGeom>
        </p:spPr>
        <p:txBody>
          <a:bodyPr vert="horz" wrap="square" lIns="91440" tIns="45720" rIns="91440" bIns="45720" numCol="1" anchor="ctr" anchorCtr="0" compatLnSpc="1">
            <a:prstTxWarp prst="textNoShape">
              <a:avLst/>
            </a:prstTxWarp>
          </a:bodyPr>
          <a:lstStyle>
            <a:lvl1pPr algn="r" defTabSz="912813">
              <a:defRPr sz="1000" smtClean="0">
                <a:solidFill>
                  <a:srgbClr val="898989"/>
                </a:solidFill>
              </a:defRPr>
            </a:lvl1pPr>
          </a:lstStyle>
          <a:p>
            <a:pPr>
              <a:defRPr/>
            </a:pPr>
            <a:fld id="{4BD7DFA0-CB83-4959-B82E-BF26DAC20941}" type="slidenum">
              <a:rPr lang="zh-CN" altLang="en-US"/>
              <a:pPr>
                <a:defRPr/>
              </a:pPr>
              <a:t>‹#›</a:t>
            </a:fld>
            <a:endParaRPr lang="zh-CN" altLang="en-US"/>
          </a:p>
        </p:txBody>
      </p:sp>
      <p:cxnSp>
        <p:nvCxnSpPr>
          <p:cNvPr id="7" name="直接连接符 6">
            <a:extLst>
              <a:ext uri="{FF2B5EF4-FFF2-40B4-BE49-F238E27FC236}">
                <a16:creationId xmlns:a16="http://schemas.microsoft.com/office/drawing/2014/main" id="{F7E5A205-0377-42C1-906C-8461D7620A2C}"/>
              </a:ext>
            </a:extLst>
          </p:cNvPr>
          <p:cNvCxnSpPr/>
          <p:nvPr/>
        </p:nvCxnSpPr>
        <p:spPr>
          <a:xfrm>
            <a:off x="0" y="857250"/>
            <a:ext cx="9144000" cy="1588"/>
          </a:xfrm>
          <a:prstGeom prst="line">
            <a:avLst/>
          </a:prstGeom>
          <a:ln w="63500" cap="flat" cmpd="thickThin"/>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E38B1EDF-EEDA-4138-91B5-309D103EA451}"/>
              </a:ext>
            </a:extLst>
          </p:cNvPr>
          <p:cNvCxnSpPr/>
          <p:nvPr/>
        </p:nvCxnSpPr>
        <p:spPr>
          <a:xfrm>
            <a:off x="0" y="6286500"/>
            <a:ext cx="9144000" cy="1588"/>
          </a:xfrm>
          <a:prstGeom prst="line">
            <a:avLst/>
          </a:prstGeom>
          <a:ln w="63500" cmpd="thinThick"/>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5057" r:id="rId1"/>
    <p:sldLayoutId id="2147485058" r:id="rId2"/>
    <p:sldLayoutId id="2147485059" r:id="rId3"/>
    <p:sldLayoutId id="2147485060" r:id="rId4"/>
    <p:sldLayoutId id="2147485061" r:id="rId5"/>
    <p:sldLayoutId id="2147485062" r:id="rId6"/>
    <p:sldLayoutId id="2147485034" r:id="rId7"/>
    <p:sldLayoutId id="2147485063" r:id="rId8"/>
    <p:sldLayoutId id="2147485064" r:id="rId9"/>
    <p:sldLayoutId id="2147485065" r:id="rId10"/>
    <p:sldLayoutId id="2147485066" r:id="rId11"/>
    <p:sldLayoutId id="2147485067" r:id="rId12"/>
    <p:sldLayoutId id="2147485068" r:id="rId13"/>
  </p:sldLayoutIdLst>
  <p:hf sldNum="0" hdr="0" ftr="0" dt="0"/>
  <p:txStyles>
    <p:titleStyle>
      <a:lvl1pPr algn="ctr" defTabSz="512763" rtl="0" eaLnBrk="0" fontAlgn="base" hangingPunct="0">
        <a:spcBef>
          <a:spcPct val="0"/>
        </a:spcBef>
        <a:spcAft>
          <a:spcPct val="0"/>
        </a:spcAft>
        <a:defRPr sz="2400" kern="1200">
          <a:solidFill>
            <a:schemeClr val="tx1"/>
          </a:solidFill>
          <a:latin typeface="+mj-lt"/>
          <a:ea typeface="+mj-ea"/>
          <a:cs typeface="+mj-cs"/>
        </a:defRPr>
      </a:lvl1pPr>
      <a:lvl2pPr algn="ctr" defTabSz="512763" rtl="0"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2pPr>
      <a:lvl3pPr algn="ctr" defTabSz="512763" rtl="0"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3pPr>
      <a:lvl4pPr algn="ctr" defTabSz="512763" rtl="0"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4pPr>
      <a:lvl5pPr algn="ctr" defTabSz="512763" rtl="0"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5pPr>
      <a:lvl6pPr marL="457200" algn="ctr" defTabSz="512763" rtl="0" fontAlgn="base">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914400" algn="ctr" defTabSz="512763" rtl="0" fontAlgn="base">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1371600" algn="ctr" defTabSz="512763" rtl="0" fontAlgn="base">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1828800" algn="ctr" defTabSz="512763" rtl="0" fontAlgn="base">
        <a:spcBef>
          <a:spcPct val="0"/>
        </a:spcBef>
        <a:spcAft>
          <a:spcPct val="0"/>
        </a:spcAft>
        <a:defRPr sz="2400">
          <a:solidFill>
            <a:schemeClr val="tx1"/>
          </a:solidFill>
          <a:latin typeface="Arial" panose="020B0604020202020204" pitchFamily="34" charset="0"/>
          <a:ea typeface="黑体" panose="02010609060101010101" pitchFamily="49" charset="-122"/>
        </a:defRPr>
      </a:lvl9pPr>
    </p:titleStyle>
    <p:bodyStyle>
      <a:lvl1pPr marL="192088" indent="-192088" algn="l" defTabSz="512763"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1pPr>
      <a:lvl2pPr marL="417513" indent="-160338" algn="l" defTabSz="512763" rtl="0" eaLnBrk="0" fontAlgn="base" hangingPunct="0">
        <a:spcBef>
          <a:spcPct val="20000"/>
        </a:spcBef>
        <a:spcAft>
          <a:spcPct val="0"/>
        </a:spcAft>
        <a:buFont typeface="Arial" panose="020B0604020202020204" pitchFamily="34" charset="0"/>
        <a:buChar char="–"/>
        <a:defRPr kern="1200">
          <a:solidFill>
            <a:schemeClr val="tx1"/>
          </a:solidFill>
          <a:latin typeface="+mn-lt"/>
          <a:ea typeface="+mn-ea"/>
          <a:cs typeface="+mn-cs"/>
        </a:defRPr>
      </a:lvl2pPr>
      <a:lvl3pPr marL="641350" indent="-127000" algn="l" defTabSz="512763" rtl="0" eaLnBrk="0" fontAlgn="base" hangingPunct="0">
        <a:spcBef>
          <a:spcPct val="20000"/>
        </a:spcBef>
        <a:spcAft>
          <a:spcPct val="0"/>
        </a:spcAft>
        <a:buFont typeface="Arial" panose="020B0604020202020204" pitchFamily="34" charset="0"/>
        <a:buChar char="•"/>
        <a:defRPr sz="1600" kern="1200">
          <a:solidFill>
            <a:schemeClr val="tx1"/>
          </a:solidFill>
          <a:latin typeface="+mn-lt"/>
          <a:ea typeface="+mn-ea"/>
          <a:cs typeface="+mn-cs"/>
        </a:defRPr>
      </a:lvl3pPr>
      <a:lvl4pPr marL="898525" indent="-127000" algn="l" defTabSz="512763" rtl="0" eaLnBrk="0" fontAlgn="base" hangingPunct="0">
        <a:spcBef>
          <a:spcPct val="20000"/>
        </a:spcBef>
        <a:spcAft>
          <a:spcPct val="0"/>
        </a:spcAft>
        <a:buFont typeface="Arial" panose="020B0604020202020204" pitchFamily="34" charset="0"/>
        <a:buChar char="–"/>
        <a:defRPr sz="1400" kern="1200">
          <a:solidFill>
            <a:schemeClr val="tx1"/>
          </a:solidFill>
          <a:latin typeface="+mn-lt"/>
          <a:ea typeface="+mn-ea"/>
          <a:cs typeface="+mn-cs"/>
        </a:defRPr>
      </a:lvl4pPr>
      <a:lvl5pPr marL="1155700" indent="-127000" algn="l" defTabSz="512763" rtl="0" eaLnBrk="0" fontAlgn="base" hangingPunct="0">
        <a:spcBef>
          <a:spcPct val="20000"/>
        </a:spcBef>
        <a:spcAft>
          <a:spcPct val="0"/>
        </a:spcAft>
        <a:buFont typeface="Arial" panose="020B0604020202020204" pitchFamily="34" charset="0"/>
        <a:buChar char="»"/>
        <a:defRPr sz="1400" kern="1200">
          <a:solidFill>
            <a:schemeClr val="tx1"/>
          </a:solidFill>
          <a:latin typeface="+mn-lt"/>
          <a:ea typeface="+mn-ea"/>
          <a:cs typeface="+mn-cs"/>
        </a:defRPr>
      </a:lvl5pPr>
      <a:lvl6pPr marL="1414145" indent="-128270" algn="l" defTabSz="513715" rtl="0" eaLnBrk="1" latinLnBrk="0" hangingPunct="1">
        <a:spcBef>
          <a:spcPct val="20000"/>
        </a:spcBef>
        <a:buFont typeface="Arial" panose="020B0604020202020204" pitchFamily="34" charset="0"/>
        <a:buChar char="•"/>
        <a:defRPr sz="1125" kern="1200">
          <a:solidFill>
            <a:schemeClr val="tx1"/>
          </a:solidFill>
          <a:latin typeface="+mn-lt"/>
          <a:ea typeface="+mn-ea"/>
          <a:cs typeface="+mn-cs"/>
        </a:defRPr>
      </a:lvl6pPr>
      <a:lvl7pPr marL="1671320" indent="-128270" algn="l" defTabSz="513715" rtl="0" eaLnBrk="1" latinLnBrk="0" hangingPunct="1">
        <a:spcBef>
          <a:spcPct val="20000"/>
        </a:spcBef>
        <a:buFont typeface="Arial" panose="020B0604020202020204" pitchFamily="34" charset="0"/>
        <a:buChar char="•"/>
        <a:defRPr sz="1125" kern="1200">
          <a:solidFill>
            <a:schemeClr val="tx1"/>
          </a:solidFill>
          <a:latin typeface="+mn-lt"/>
          <a:ea typeface="+mn-ea"/>
          <a:cs typeface="+mn-cs"/>
        </a:defRPr>
      </a:lvl7pPr>
      <a:lvl8pPr marL="1928495" indent="-128270" algn="l" defTabSz="513715" rtl="0" eaLnBrk="1" latinLnBrk="0" hangingPunct="1">
        <a:spcBef>
          <a:spcPct val="20000"/>
        </a:spcBef>
        <a:buFont typeface="Arial" panose="020B0604020202020204" pitchFamily="34" charset="0"/>
        <a:buChar char="•"/>
        <a:defRPr sz="1125" kern="1200">
          <a:solidFill>
            <a:schemeClr val="tx1"/>
          </a:solidFill>
          <a:latin typeface="+mn-lt"/>
          <a:ea typeface="+mn-ea"/>
          <a:cs typeface="+mn-cs"/>
        </a:defRPr>
      </a:lvl8pPr>
      <a:lvl9pPr marL="2185670" indent="-128270" algn="l" defTabSz="513715" rtl="0" eaLnBrk="1" latinLnBrk="0" hangingPunct="1">
        <a:spcBef>
          <a:spcPct val="20000"/>
        </a:spcBef>
        <a:buFont typeface="Arial" panose="020B0604020202020204" pitchFamily="34" charset="0"/>
        <a:buChar char="•"/>
        <a:defRPr sz="1125" kern="1200">
          <a:solidFill>
            <a:schemeClr val="tx1"/>
          </a:solidFill>
          <a:latin typeface="+mn-lt"/>
          <a:ea typeface="+mn-ea"/>
          <a:cs typeface="+mn-cs"/>
        </a:defRPr>
      </a:lvl9pPr>
    </p:bodyStyle>
    <p:otherStyle>
      <a:defPPr>
        <a:defRPr lang="zh-CN"/>
      </a:defPPr>
      <a:lvl1pPr marL="0" algn="l" defTabSz="513715" rtl="0" eaLnBrk="1" latinLnBrk="0" hangingPunct="1">
        <a:defRPr sz="1015" kern="1200">
          <a:solidFill>
            <a:schemeClr val="tx1"/>
          </a:solidFill>
          <a:latin typeface="+mn-lt"/>
          <a:ea typeface="+mn-ea"/>
          <a:cs typeface="+mn-cs"/>
        </a:defRPr>
      </a:lvl1pPr>
      <a:lvl2pPr marL="257175" algn="l" defTabSz="513715" rtl="0" eaLnBrk="1" latinLnBrk="0" hangingPunct="1">
        <a:defRPr sz="1015" kern="1200">
          <a:solidFill>
            <a:schemeClr val="tx1"/>
          </a:solidFill>
          <a:latin typeface="+mn-lt"/>
          <a:ea typeface="+mn-ea"/>
          <a:cs typeface="+mn-cs"/>
        </a:defRPr>
      </a:lvl2pPr>
      <a:lvl3pPr marL="514350" algn="l" defTabSz="513715" rtl="0" eaLnBrk="1" latinLnBrk="0" hangingPunct="1">
        <a:defRPr sz="1015" kern="1200">
          <a:solidFill>
            <a:schemeClr val="tx1"/>
          </a:solidFill>
          <a:latin typeface="+mn-lt"/>
          <a:ea typeface="+mn-ea"/>
          <a:cs typeface="+mn-cs"/>
        </a:defRPr>
      </a:lvl3pPr>
      <a:lvl4pPr marL="771525" algn="l" defTabSz="513715" rtl="0" eaLnBrk="1" latinLnBrk="0" hangingPunct="1">
        <a:defRPr sz="1015" kern="1200">
          <a:solidFill>
            <a:schemeClr val="tx1"/>
          </a:solidFill>
          <a:latin typeface="+mn-lt"/>
          <a:ea typeface="+mn-ea"/>
          <a:cs typeface="+mn-cs"/>
        </a:defRPr>
      </a:lvl4pPr>
      <a:lvl5pPr marL="1028700" algn="l" defTabSz="513715" rtl="0" eaLnBrk="1" latinLnBrk="0" hangingPunct="1">
        <a:defRPr sz="1015" kern="1200">
          <a:solidFill>
            <a:schemeClr val="tx1"/>
          </a:solidFill>
          <a:latin typeface="+mn-lt"/>
          <a:ea typeface="+mn-ea"/>
          <a:cs typeface="+mn-cs"/>
        </a:defRPr>
      </a:lvl5pPr>
      <a:lvl6pPr marL="1285875" algn="l" defTabSz="513715" rtl="0" eaLnBrk="1" latinLnBrk="0" hangingPunct="1">
        <a:defRPr sz="1015" kern="1200">
          <a:solidFill>
            <a:schemeClr val="tx1"/>
          </a:solidFill>
          <a:latin typeface="+mn-lt"/>
          <a:ea typeface="+mn-ea"/>
          <a:cs typeface="+mn-cs"/>
        </a:defRPr>
      </a:lvl6pPr>
      <a:lvl7pPr marL="1543050" algn="l" defTabSz="513715" rtl="0" eaLnBrk="1" latinLnBrk="0" hangingPunct="1">
        <a:defRPr sz="1015" kern="1200">
          <a:solidFill>
            <a:schemeClr val="tx1"/>
          </a:solidFill>
          <a:latin typeface="+mn-lt"/>
          <a:ea typeface="+mn-ea"/>
          <a:cs typeface="+mn-cs"/>
        </a:defRPr>
      </a:lvl7pPr>
      <a:lvl8pPr marL="1800225" algn="l" defTabSz="513715" rtl="0" eaLnBrk="1" latinLnBrk="0" hangingPunct="1">
        <a:defRPr sz="1015" kern="1200">
          <a:solidFill>
            <a:schemeClr val="tx1"/>
          </a:solidFill>
          <a:latin typeface="+mn-lt"/>
          <a:ea typeface="+mn-ea"/>
          <a:cs typeface="+mn-cs"/>
        </a:defRPr>
      </a:lvl8pPr>
      <a:lvl9pPr marL="2057400" algn="l" defTabSz="513715" rtl="0" eaLnBrk="1" latinLnBrk="0" hangingPunct="1">
        <a:defRPr sz="1015"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50" name="标题占位符 1">
            <a:extLst>
              <a:ext uri="{FF2B5EF4-FFF2-40B4-BE49-F238E27FC236}">
                <a16:creationId xmlns:a16="http://schemas.microsoft.com/office/drawing/2014/main" id="{FFD39F70-0BB0-4AC2-A90C-E6C64EADCC90}"/>
              </a:ext>
            </a:extLst>
          </p:cNvPr>
          <p:cNvSpPr>
            <a:spLocks noGrp="1" noChangeArrowheads="1"/>
          </p:cNvSpPr>
          <p:nvPr>
            <p:ph type="title"/>
          </p:nvPr>
        </p:nvSpPr>
        <p:spPr bwMode="auto">
          <a:xfrm>
            <a:off x="628650" y="365125"/>
            <a:ext cx="78867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2051" name="文本占位符 2">
            <a:extLst>
              <a:ext uri="{FF2B5EF4-FFF2-40B4-BE49-F238E27FC236}">
                <a16:creationId xmlns:a16="http://schemas.microsoft.com/office/drawing/2014/main" id="{6636DB0A-85E2-4055-B3CE-96C3B7C66DCD}"/>
              </a:ext>
            </a:extLst>
          </p:cNvPr>
          <p:cNvSpPr>
            <a:spLocks noGrp="1" noChangeArrowheads="1"/>
          </p:cNvSpPr>
          <p:nvPr>
            <p:ph type="body" idx="1"/>
          </p:nvPr>
        </p:nvSpPr>
        <p:spPr bwMode="auto">
          <a:xfrm>
            <a:off x="628650" y="1825625"/>
            <a:ext cx="78867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1099ACD-5484-4664-8010-F901F8885EDA}"/>
              </a:ext>
            </a:extLst>
          </p:cNvPr>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defRPr/>
            </a:pPr>
            <a:fld id="{569522F3-4E8F-46C6-809E-E2A66B821E09}" type="datetimeFigureOut">
              <a:rPr lang="zh-CN" altLang="en-US"/>
              <a:pPr>
                <a:defRPr/>
              </a:pPr>
              <a:t>2024/12/5</a:t>
            </a:fld>
            <a:endParaRPr lang="zh-CN" altLang="en-US"/>
          </a:p>
        </p:txBody>
      </p:sp>
      <p:sp>
        <p:nvSpPr>
          <p:cNvPr id="5" name="页脚占位符 4">
            <a:extLst>
              <a:ext uri="{FF2B5EF4-FFF2-40B4-BE49-F238E27FC236}">
                <a16:creationId xmlns:a16="http://schemas.microsoft.com/office/drawing/2014/main" id="{A9ABCC43-AF1B-4E5E-A12F-999B3CE4B53D}"/>
              </a:ext>
            </a:extLst>
          </p:cNvPr>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endParaRPr lang="zh-CN" altLang="en-US"/>
          </a:p>
        </p:txBody>
      </p:sp>
      <p:sp>
        <p:nvSpPr>
          <p:cNvPr id="6" name="灯片编号占位符 5">
            <a:extLst>
              <a:ext uri="{FF2B5EF4-FFF2-40B4-BE49-F238E27FC236}">
                <a16:creationId xmlns:a16="http://schemas.microsoft.com/office/drawing/2014/main" id="{4AD7DE29-F9B3-4C85-A707-B5D35972BCBA}"/>
              </a:ext>
            </a:extLst>
          </p:cNvPr>
          <p:cNvSpPr>
            <a:spLocks noGrp="1"/>
          </p:cNvSpPr>
          <p:nvPr>
            <p:ph type="sldNum" sz="quarter" idx="4"/>
          </p:nvPr>
        </p:nvSpPr>
        <p:spPr>
          <a:xfrm>
            <a:off x="6457950" y="6356350"/>
            <a:ext cx="2057400" cy="365125"/>
          </a:xfrm>
          <a:prstGeom prst="rect">
            <a:avLst/>
          </a:prstGeom>
        </p:spPr>
        <p:txBody>
          <a:bodyPr vert="horz" wrap="square" lIns="91440" tIns="45720" rIns="91440" bIns="45720" numCol="1" anchor="ctr" anchorCtr="0" compatLnSpc="1">
            <a:prstTxWarp prst="textNoShape">
              <a:avLst/>
            </a:prstTxWarp>
          </a:bodyPr>
          <a:lstStyle>
            <a:lvl1pPr algn="r">
              <a:defRPr sz="1200" smtClean="0">
                <a:solidFill>
                  <a:srgbClr val="898989"/>
                </a:solidFill>
              </a:defRPr>
            </a:lvl1pPr>
          </a:lstStyle>
          <a:p>
            <a:pPr>
              <a:defRPr/>
            </a:pPr>
            <a:fld id="{A76952D7-EF9B-4A41-BF2E-379404780C76}"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sldLayoutIdLst>
    <p:sldLayoutId id="2147485035" r:id="rId1"/>
    <p:sldLayoutId id="2147485036" r:id="rId2"/>
    <p:sldLayoutId id="2147485037" r:id="rId3"/>
    <p:sldLayoutId id="2147485038" r:id="rId4"/>
    <p:sldLayoutId id="2147485039" r:id="rId5"/>
    <p:sldLayoutId id="2147485040" r:id="rId6"/>
    <p:sldLayoutId id="2147485041" r:id="rId7"/>
    <p:sldLayoutId id="2147485042" r:id="rId8"/>
    <p:sldLayoutId id="2147485043" r:id="rId9"/>
    <p:sldLayoutId id="2147485044" r:id="rId10"/>
    <p:sldLayoutId id="2147485045" r:id="rId11"/>
  </p:sldLayoutIdLst>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等线 Light" panose="02010600030101010101" pitchFamily="2" charset="-122"/>
          <a:ea typeface="等线 Light" panose="02010600030101010101" pitchFamily="2" charset="-122"/>
        </a:defRPr>
      </a:lvl2pPr>
      <a:lvl3pPr algn="l" rtl="0" eaLnBrk="0" fontAlgn="base" hangingPunct="0">
        <a:lnSpc>
          <a:spcPct val="90000"/>
        </a:lnSpc>
        <a:spcBef>
          <a:spcPct val="0"/>
        </a:spcBef>
        <a:spcAft>
          <a:spcPct val="0"/>
        </a:spcAft>
        <a:defRPr sz="4400">
          <a:solidFill>
            <a:schemeClr val="tx1"/>
          </a:solidFill>
          <a:latin typeface="等线 Light" panose="02010600030101010101" pitchFamily="2" charset="-122"/>
          <a:ea typeface="等线 Light" panose="02010600030101010101" pitchFamily="2" charset="-122"/>
        </a:defRPr>
      </a:lvl3pPr>
      <a:lvl4pPr algn="l" rtl="0" eaLnBrk="0" fontAlgn="base" hangingPunct="0">
        <a:lnSpc>
          <a:spcPct val="90000"/>
        </a:lnSpc>
        <a:spcBef>
          <a:spcPct val="0"/>
        </a:spcBef>
        <a:spcAft>
          <a:spcPct val="0"/>
        </a:spcAft>
        <a:defRPr sz="4400">
          <a:solidFill>
            <a:schemeClr val="tx1"/>
          </a:solidFill>
          <a:latin typeface="等线 Light" panose="02010600030101010101" pitchFamily="2" charset="-122"/>
          <a:ea typeface="等线 Light" panose="02010600030101010101" pitchFamily="2" charset="-122"/>
        </a:defRPr>
      </a:lvl4pPr>
      <a:lvl5pPr algn="l" rtl="0" eaLnBrk="0" fontAlgn="base" hangingPunct="0">
        <a:lnSpc>
          <a:spcPct val="90000"/>
        </a:lnSpc>
        <a:spcBef>
          <a:spcPct val="0"/>
        </a:spcBef>
        <a:spcAft>
          <a:spcPct val="0"/>
        </a:spcAft>
        <a:defRPr sz="4400">
          <a:solidFill>
            <a:schemeClr val="tx1"/>
          </a:solidFill>
          <a:latin typeface="等线 Light" panose="02010600030101010101" pitchFamily="2" charset="-122"/>
          <a:ea typeface="等线 Light" panose="02010600030101010101" pitchFamily="2" charset="-122"/>
        </a:defRPr>
      </a:lvl5pPr>
      <a:lvl6pPr marL="457200" algn="l" rtl="0" fontAlgn="base">
        <a:lnSpc>
          <a:spcPct val="90000"/>
        </a:lnSpc>
        <a:spcBef>
          <a:spcPct val="0"/>
        </a:spcBef>
        <a:spcAft>
          <a:spcPct val="0"/>
        </a:spcAft>
        <a:defRPr sz="4400">
          <a:solidFill>
            <a:schemeClr val="tx1"/>
          </a:solidFill>
          <a:latin typeface="等线 Light" panose="02010600030101010101" pitchFamily="2" charset="-122"/>
          <a:ea typeface="等线 Light" panose="02010600030101010101" pitchFamily="2" charset="-122"/>
        </a:defRPr>
      </a:lvl6pPr>
      <a:lvl7pPr marL="914400" algn="l" rtl="0" fontAlgn="base">
        <a:lnSpc>
          <a:spcPct val="90000"/>
        </a:lnSpc>
        <a:spcBef>
          <a:spcPct val="0"/>
        </a:spcBef>
        <a:spcAft>
          <a:spcPct val="0"/>
        </a:spcAft>
        <a:defRPr sz="4400">
          <a:solidFill>
            <a:schemeClr val="tx1"/>
          </a:solidFill>
          <a:latin typeface="等线 Light" panose="02010600030101010101" pitchFamily="2" charset="-122"/>
          <a:ea typeface="等线 Light" panose="02010600030101010101" pitchFamily="2" charset="-122"/>
        </a:defRPr>
      </a:lvl7pPr>
      <a:lvl8pPr marL="1371600" algn="l" rtl="0" fontAlgn="base">
        <a:lnSpc>
          <a:spcPct val="90000"/>
        </a:lnSpc>
        <a:spcBef>
          <a:spcPct val="0"/>
        </a:spcBef>
        <a:spcAft>
          <a:spcPct val="0"/>
        </a:spcAft>
        <a:defRPr sz="4400">
          <a:solidFill>
            <a:schemeClr val="tx1"/>
          </a:solidFill>
          <a:latin typeface="等线 Light" panose="02010600030101010101" pitchFamily="2" charset="-122"/>
          <a:ea typeface="等线 Light" panose="02010600030101010101" pitchFamily="2" charset="-122"/>
        </a:defRPr>
      </a:lvl8pPr>
      <a:lvl9pPr marL="1828800" algn="l" rtl="0" fontAlgn="base">
        <a:lnSpc>
          <a:spcPct val="90000"/>
        </a:lnSpc>
        <a:spcBef>
          <a:spcPct val="0"/>
        </a:spcBef>
        <a:spcAft>
          <a:spcPct val="0"/>
        </a:spcAft>
        <a:defRPr sz="4400">
          <a:solidFill>
            <a:schemeClr val="tx1"/>
          </a:solidFill>
          <a:latin typeface="等线 Light" panose="02010600030101010101" pitchFamily="2" charset="-122"/>
          <a:ea typeface="等线 Light" panose="02010600030101010101"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标题占位符 1">
            <a:extLst>
              <a:ext uri="{FF2B5EF4-FFF2-40B4-BE49-F238E27FC236}">
                <a16:creationId xmlns:a16="http://schemas.microsoft.com/office/drawing/2014/main" id="{37325569-1B1B-4B17-B328-4712ED632871}"/>
              </a:ext>
            </a:extLst>
          </p:cNvPr>
          <p:cNvSpPr>
            <a:spLocks noGrp="1" noChangeArrowheads="1"/>
          </p:cNvSpPr>
          <p:nvPr>
            <p:ph type="title"/>
          </p:nvPr>
        </p:nvSpPr>
        <p:spPr bwMode="auto">
          <a:xfrm>
            <a:off x="628650" y="365125"/>
            <a:ext cx="78867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3075" name="文本占位符 2">
            <a:extLst>
              <a:ext uri="{FF2B5EF4-FFF2-40B4-BE49-F238E27FC236}">
                <a16:creationId xmlns:a16="http://schemas.microsoft.com/office/drawing/2014/main" id="{2A64365C-8E96-4F73-88BC-BDB5830226B7}"/>
              </a:ext>
            </a:extLst>
          </p:cNvPr>
          <p:cNvSpPr>
            <a:spLocks noGrp="1" noChangeArrowheads="1"/>
          </p:cNvSpPr>
          <p:nvPr>
            <p:ph type="body" idx="1"/>
          </p:nvPr>
        </p:nvSpPr>
        <p:spPr bwMode="auto">
          <a:xfrm>
            <a:off x="628650" y="1825625"/>
            <a:ext cx="78867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F5FCD62-AC2E-43C2-BE76-D287AC30A5C9}"/>
              </a:ext>
            </a:extLst>
          </p:cNvPr>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defRPr/>
            </a:pPr>
            <a:fld id="{AA1BA76D-D034-4490-A9E2-343D9DF6B426}" type="datetimeFigureOut">
              <a:rPr lang="zh-CN" altLang="en-US"/>
              <a:pPr>
                <a:defRPr/>
              </a:pPr>
              <a:t>2024/12/5</a:t>
            </a:fld>
            <a:endParaRPr lang="zh-CN" altLang="en-US"/>
          </a:p>
        </p:txBody>
      </p:sp>
      <p:sp>
        <p:nvSpPr>
          <p:cNvPr id="5" name="页脚占位符 4">
            <a:extLst>
              <a:ext uri="{FF2B5EF4-FFF2-40B4-BE49-F238E27FC236}">
                <a16:creationId xmlns:a16="http://schemas.microsoft.com/office/drawing/2014/main" id="{876A6EFD-1465-4335-BB27-48965E1FE739}"/>
              </a:ext>
            </a:extLst>
          </p:cNvPr>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endParaRPr lang="zh-CN" altLang="en-US"/>
          </a:p>
        </p:txBody>
      </p:sp>
      <p:sp>
        <p:nvSpPr>
          <p:cNvPr id="6" name="灯片编号占位符 5">
            <a:extLst>
              <a:ext uri="{FF2B5EF4-FFF2-40B4-BE49-F238E27FC236}">
                <a16:creationId xmlns:a16="http://schemas.microsoft.com/office/drawing/2014/main" id="{203D60C0-4DDC-4625-9AB7-A26C57DDE680}"/>
              </a:ext>
            </a:extLst>
          </p:cNvPr>
          <p:cNvSpPr>
            <a:spLocks noGrp="1"/>
          </p:cNvSpPr>
          <p:nvPr>
            <p:ph type="sldNum" sz="quarter" idx="4"/>
          </p:nvPr>
        </p:nvSpPr>
        <p:spPr>
          <a:xfrm>
            <a:off x="6457950" y="6356350"/>
            <a:ext cx="2057400" cy="365125"/>
          </a:xfrm>
          <a:prstGeom prst="rect">
            <a:avLst/>
          </a:prstGeom>
        </p:spPr>
        <p:txBody>
          <a:bodyPr vert="horz" wrap="square" lIns="91440" tIns="45720" rIns="91440" bIns="45720" numCol="1" anchor="ctr" anchorCtr="0" compatLnSpc="1">
            <a:prstTxWarp prst="textNoShape">
              <a:avLst/>
            </a:prstTxWarp>
          </a:bodyPr>
          <a:lstStyle>
            <a:lvl1pPr algn="r">
              <a:defRPr sz="1200" smtClean="0">
                <a:solidFill>
                  <a:srgbClr val="898989"/>
                </a:solidFill>
              </a:defRPr>
            </a:lvl1pPr>
          </a:lstStyle>
          <a:p>
            <a:pPr>
              <a:defRPr/>
            </a:pPr>
            <a:fld id="{31BD40D6-595B-47D3-879E-A122AF10D237}"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sldLayoutIdLst>
    <p:sldLayoutId id="2147485046" r:id="rId1"/>
    <p:sldLayoutId id="2147485047" r:id="rId2"/>
    <p:sldLayoutId id="2147485048" r:id="rId3"/>
    <p:sldLayoutId id="2147485049" r:id="rId4"/>
    <p:sldLayoutId id="2147485050" r:id="rId5"/>
    <p:sldLayoutId id="2147485051" r:id="rId6"/>
    <p:sldLayoutId id="2147485052" r:id="rId7"/>
    <p:sldLayoutId id="2147485053" r:id="rId8"/>
    <p:sldLayoutId id="2147485054" r:id="rId9"/>
    <p:sldLayoutId id="2147485055" r:id="rId10"/>
    <p:sldLayoutId id="2147485056" r:id="rId11"/>
  </p:sldLayoutIdLst>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等线 Light" panose="02010600030101010101" pitchFamily="2" charset="-122"/>
          <a:ea typeface="等线 Light" panose="02010600030101010101" pitchFamily="2" charset="-122"/>
        </a:defRPr>
      </a:lvl2pPr>
      <a:lvl3pPr algn="l" rtl="0" eaLnBrk="0" fontAlgn="base" hangingPunct="0">
        <a:lnSpc>
          <a:spcPct val="90000"/>
        </a:lnSpc>
        <a:spcBef>
          <a:spcPct val="0"/>
        </a:spcBef>
        <a:spcAft>
          <a:spcPct val="0"/>
        </a:spcAft>
        <a:defRPr sz="4400">
          <a:solidFill>
            <a:schemeClr val="tx1"/>
          </a:solidFill>
          <a:latin typeface="等线 Light" panose="02010600030101010101" pitchFamily="2" charset="-122"/>
          <a:ea typeface="等线 Light" panose="02010600030101010101" pitchFamily="2" charset="-122"/>
        </a:defRPr>
      </a:lvl3pPr>
      <a:lvl4pPr algn="l" rtl="0" eaLnBrk="0" fontAlgn="base" hangingPunct="0">
        <a:lnSpc>
          <a:spcPct val="90000"/>
        </a:lnSpc>
        <a:spcBef>
          <a:spcPct val="0"/>
        </a:spcBef>
        <a:spcAft>
          <a:spcPct val="0"/>
        </a:spcAft>
        <a:defRPr sz="4400">
          <a:solidFill>
            <a:schemeClr val="tx1"/>
          </a:solidFill>
          <a:latin typeface="等线 Light" panose="02010600030101010101" pitchFamily="2" charset="-122"/>
          <a:ea typeface="等线 Light" panose="02010600030101010101" pitchFamily="2" charset="-122"/>
        </a:defRPr>
      </a:lvl4pPr>
      <a:lvl5pPr algn="l" rtl="0" eaLnBrk="0" fontAlgn="base" hangingPunct="0">
        <a:lnSpc>
          <a:spcPct val="90000"/>
        </a:lnSpc>
        <a:spcBef>
          <a:spcPct val="0"/>
        </a:spcBef>
        <a:spcAft>
          <a:spcPct val="0"/>
        </a:spcAft>
        <a:defRPr sz="4400">
          <a:solidFill>
            <a:schemeClr val="tx1"/>
          </a:solidFill>
          <a:latin typeface="等线 Light" panose="02010600030101010101" pitchFamily="2" charset="-122"/>
          <a:ea typeface="等线 Light" panose="02010600030101010101" pitchFamily="2" charset="-122"/>
        </a:defRPr>
      </a:lvl5pPr>
      <a:lvl6pPr marL="457200" algn="l" rtl="0" fontAlgn="base">
        <a:lnSpc>
          <a:spcPct val="90000"/>
        </a:lnSpc>
        <a:spcBef>
          <a:spcPct val="0"/>
        </a:spcBef>
        <a:spcAft>
          <a:spcPct val="0"/>
        </a:spcAft>
        <a:defRPr sz="4400">
          <a:solidFill>
            <a:schemeClr val="tx1"/>
          </a:solidFill>
          <a:latin typeface="等线 Light" panose="02010600030101010101" pitchFamily="2" charset="-122"/>
          <a:ea typeface="等线 Light" panose="02010600030101010101" pitchFamily="2" charset="-122"/>
        </a:defRPr>
      </a:lvl6pPr>
      <a:lvl7pPr marL="914400" algn="l" rtl="0" fontAlgn="base">
        <a:lnSpc>
          <a:spcPct val="90000"/>
        </a:lnSpc>
        <a:spcBef>
          <a:spcPct val="0"/>
        </a:spcBef>
        <a:spcAft>
          <a:spcPct val="0"/>
        </a:spcAft>
        <a:defRPr sz="4400">
          <a:solidFill>
            <a:schemeClr val="tx1"/>
          </a:solidFill>
          <a:latin typeface="等线 Light" panose="02010600030101010101" pitchFamily="2" charset="-122"/>
          <a:ea typeface="等线 Light" panose="02010600030101010101" pitchFamily="2" charset="-122"/>
        </a:defRPr>
      </a:lvl7pPr>
      <a:lvl8pPr marL="1371600" algn="l" rtl="0" fontAlgn="base">
        <a:lnSpc>
          <a:spcPct val="90000"/>
        </a:lnSpc>
        <a:spcBef>
          <a:spcPct val="0"/>
        </a:spcBef>
        <a:spcAft>
          <a:spcPct val="0"/>
        </a:spcAft>
        <a:defRPr sz="4400">
          <a:solidFill>
            <a:schemeClr val="tx1"/>
          </a:solidFill>
          <a:latin typeface="等线 Light" panose="02010600030101010101" pitchFamily="2" charset="-122"/>
          <a:ea typeface="等线 Light" panose="02010600030101010101" pitchFamily="2" charset="-122"/>
        </a:defRPr>
      </a:lvl8pPr>
      <a:lvl9pPr marL="1828800" algn="l" rtl="0" fontAlgn="base">
        <a:lnSpc>
          <a:spcPct val="90000"/>
        </a:lnSpc>
        <a:spcBef>
          <a:spcPct val="0"/>
        </a:spcBef>
        <a:spcAft>
          <a:spcPct val="0"/>
        </a:spcAft>
        <a:defRPr sz="4400">
          <a:solidFill>
            <a:schemeClr val="tx1"/>
          </a:solidFill>
          <a:latin typeface="等线 Light" panose="02010600030101010101" pitchFamily="2" charset="-122"/>
          <a:ea typeface="等线 Light" panose="02010600030101010101"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098" name="Title Placeholder 1">
            <a:extLst>
              <a:ext uri="{FF2B5EF4-FFF2-40B4-BE49-F238E27FC236}">
                <a16:creationId xmlns:a16="http://schemas.microsoft.com/office/drawing/2014/main" id="{EEDA3903-E769-4A98-B2AC-6A1876D4D00E}"/>
              </a:ext>
            </a:extLst>
          </p:cNvPr>
          <p:cNvSpPr>
            <a:spLocks noGrp="1" noChangeArrowheads="1"/>
          </p:cNvSpPr>
          <p:nvPr>
            <p:ph type="title"/>
          </p:nvPr>
        </p:nvSpPr>
        <p:spPr bwMode="auto">
          <a:xfrm>
            <a:off x="633413" y="365125"/>
            <a:ext cx="78867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endParaRPr lang="en-US" altLang="zh-CN"/>
          </a:p>
        </p:txBody>
      </p:sp>
      <p:sp>
        <p:nvSpPr>
          <p:cNvPr id="4099" name="Text Placeholder 2">
            <a:extLst>
              <a:ext uri="{FF2B5EF4-FFF2-40B4-BE49-F238E27FC236}">
                <a16:creationId xmlns:a16="http://schemas.microsoft.com/office/drawing/2014/main" id="{BA018CC4-E6C3-409F-A47D-F932743FFF94}"/>
              </a:ext>
            </a:extLst>
          </p:cNvPr>
          <p:cNvSpPr>
            <a:spLocks noGrp="1" noChangeArrowheads="1"/>
          </p:cNvSpPr>
          <p:nvPr>
            <p:ph type="body" idx="1"/>
          </p:nvPr>
        </p:nvSpPr>
        <p:spPr bwMode="auto">
          <a:xfrm>
            <a:off x="633413" y="1828800"/>
            <a:ext cx="78867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ltLang="zh-CN"/>
          </a:p>
        </p:txBody>
      </p:sp>
      <p:sp>
        <p:nvSpPr>
          <p:cNvPr id="4" name="Date Placeholder 3">
            <a:extLst>
              <a:ext uri="{FF2B5EF4-FFF2-40B4-BE49-F238E27FC236}">
                <a16:creationId xmlns:a16="http://schemas.microsoft.com/office/drawing/2014/main" id="{D68CCD12-EAFF-4F24-82AC-F30E3AE99810}"/>
              </a:ext>
            </a:extLst>
          </p:cNvPr>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825">
                <a:solidFill>
                  <a:schemeClr val="tx1">
                    <a:lumMod val="65000"/>
                    <a:lumOff val="35000"/>
                  </a:schemeClr>
                </a:solidFill>
              </a:defRPr>
            </a:lvl1pPr>
          </a:lstStyle>
          <a:p>
            <a:pPr>
              <a:defRPr/>
            </a:pPr>
            <a:endParaRPr lang="en-US" altLang="zh-CN"/>
          </a:p>
        </p:txBody>
      </p:sp>
      <p:sp>
        <p:nvSpPr>
          <p:cNvPr id="5" name="Footer Placeholder 4">
            <a:extLst>
              <a:ext uri="{FF2B5EF4-FFF2-40B4-BE49-F238E27FC236}">
                <a16:creationId xmlns:a16="http://schemas.microsoft.com/office/drawing/2014/main" id="{86A6808D-1942-494C-8DF0-1089DDB9AD7B}"/>
              </a:ext>
            </a:extLst>
          </p:cNvPr>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825">
                <a:solidFill>
                  <a:schemeClr val="tx1">
                    <a:lumMod val="65000"/>
                    <a:lumOff val="35000"/>
                  </a:schemeClr>
                </a:solidFill>
              </a:defRPr>
            </a:lvl1pPr>
          </a:lstStyle>
          <a:p>
            <a:pPr>
              <a:defRPr/>
            </a:pPr>
            <a:endParaRPr lang="en-US" altLang="zh-CN"/>
          </a:p>
        </p:txBody>
      </p:sp>
      <p:sp>
        <p:nvSpPr>
          <p:cNvPr id="6" name="Slide Number Placeholder 5">
            <a:extLst>
              <a:ext uri="{FF2B5EF4-FFF2-40B4-BE49-F238E27FC236}">
                <a16:creationId xmlns:a16="http://schemas.microsoft.com/office/drawing/2014/main" id="{02D995F8-4B68-415C-942E-E1A75C6DBCE7}"/>
              </a:ext>
            </a:extLst>
          </p:cNvPr>
          <p:cNvSpPr>
            <a:spLocks noGrp="1"/>
          </p:cNvSpPr>
          <p:nvPr>
            <p:ph type="sldNum" sz="quarter" idx="4"/>
          </p:nvPr>
        </p:nvSpPr>
        <p:spPr>
          <a:xfrm>
            <a:off x="6462713" y="6356350"/>
            <a:ext cx="2057400" cy="365125"/>
          </a:xfrm>
          <a:prstGeom prst="rect">
            <a:avLst/>
          </a:prstGeom>
        </p:spPr>
        <p:txBody>
          <a:bodyPr vert="horz" wrap="square" lIns="91440" tIns="45720" rIns="91440" bIns="45720" numCol="1" anchor="ctr" anchorCtr="0" compatLnSpc="1">
            <a:prstTxWarp prst="textNoShape">
              <a:avLst/>
            </a:prstTxWarp>
          </a:bodyPr>
          <a:lstStyle>
            <a:lvl1pPr algn="r">
              <a:defRPr sz="800" smtClean="0">
                <a:solidFill>
                  <a:srgbClr val="898989"/>
                </a:solidFill>
              </a:defRPr>
            </a:lvl1pPr>
          </a:lstStyle>
          <a:p>
            <a:pPr>
              <a:defRPr/>
            </a:pPr>
            <a:fld id="{1E2DC961-7D88-4FF7-89D1-D53EDDF2DB43}" type="slidenum">
              <a:rPr lang="zh-CN" altLang="en-US"/>
              <a:pPr>
                <a:defRPr/>
              </a:pPr>
              <a:t>‹#›</a:t>
            </a:fld>
            <a:endParaRPr lang="en-US" altLang="zh-CN"/>
          </a:p>
        </p:txBody>
      </p:sp>
    </p:spTree>
  </p:cSld>
  <p:clrMap bg1="lt1" tx1="dk1" bg2="lt2" tx2="dk2" accent1="accent1" accent2="accent2" accent3="accent3" accent4="accent4" accent5="accent5" accent6="accent6" hlink="hlink" folHlink="folHlink"/>
  <p:sldLayoutIdLst>
    <p:sldLayoutId id="2147485069" r:id="rId1"/>
    <p:sldLayoutId id="2147485070" r:id="rId2"/>
    <p:sldLayoutId id="2147485071" r:id="rId3"/>
    <p:sldLayoutId id="2147485072" r:id="rId4"/>
    <p:sldLayoutId id="2147485073" r:id="rId5"/>
    <p:sldLayoutId id="2147485074" r:id="rId6"/>
    <p:sldLayoutId id="2147485075" r:id="rId7"/>
    <p:sldLayoutId id="2147485076" r:id="rId8"/>
    <p:sldLayoutId id="2147485077" r:id="rId9"/>
    <p:sldLayoutId id="2147485078" r:id="rId10"/>
    <p:sldLayoutId id="2147485079" r:id="rId11"/>
  </p:sldLayoutIdLst>
  <p:txStyles>
    <p:titleStyle>
      <a:lvl1pPr algn="l" defTabSz="685800" rtl="0" eaLnBrk="0" fontAlgn="base" hangingPunct="0">
        <a:lnSpc>
          <a:spcPct val="90000"/>
        </a:lnSpc>
        <a:spcBef>
          <a:spcPct val="0"/>
        </a:spcBef>
        <a:spcAft>
          <a:spcPct val="0"/>
        </a:spcAft>
        <a:defRPr sz="3300" kern="1200">
          <a:solidFill>
            <a:schemeClr val="tx1"/>
          </a:solidFill>
          <a:latin typeface="+mj-lt"/>
          <a:ea typeface="+mj-ea"/>
          <a:cs typeface="+mj-cs"/>
        </a:defRPr>
      </a:lvl1pPr>
      <a:lvl2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2pPr>
      <a:lvl3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3pPr>
      <a:lvl4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4pPr>
      <a:lvl5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5pPr>
      <a:lvl6pPr marL="457200" algn="l" defTabSz="685800" rtl="0" fontAlgn="base">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6pPr>
      <a:lvl7pPr marL="914400" algn="l" defTabSz="685800" rtl="0" fontAlgn="base">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7pPr>
      <a:lvl8pPr marL="1371600" algn="l" defTabSz="685800" rtl="0" fontAlgn="base">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8pPr>
      <a:lvl9pPr marL="1828800" algn="l" defTabSz="685800" rtl="0" fontAlgn="base">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9pPr>
    </p:titleStyle>
    <p:bodyStyle>
      <a:lvl1pPr marL="171450" indent="-171450" algn="l" defTabSz="685800" rtl="0" eaLnBrk="0" fontAlgn="base" hangingPunct="0">
        <a:lnSpc>
          <a:spcPct val="90000"/>
        </a:lnSpc>
        <a:spcBef>
          <a:spcPts val="750"/>
        </a:spcBef>
        <a:spcAft>
          <a:spcPct val="0"/>
        </a:spcAft>
        <a:buFont typeface="Wingdings 2" panose="05020102010507070707" pitchFamily="18" charset="2"/>
        <a:buChar char=""/>
        <a:defRPr sz="2100" kern="1200">
          <a:solidFill>
            <a:schemeClr val="tx1"/>
          </a:solidFill>
          <a:latin typeface="+mn-lt"/>
          <a:ea typeface="+mn-ea"/>
          <a:cs typeface="+mn-cs"/>
        </a:defRPr>
      </a:lvl1pPr>
      <a:lvl2pPr marL="514350" indent="-171450" algn="l" defTabSz="685800" rtl="0" eaLnBrk="0" fontAlgn="base" hangingPunct="0">
        <a:lnSpc>
          <a:spcPct val="90000"/>
        </a:lnSpc>
        <a:spcBef>
          <a:spcPts val="375"/>
        </a:spcBef>
        <a:spcAft>
          <a:spcPct val="0"/>
        </a:spcAft>
        <a:buFont typeface="Wingdings 2" panose="05020102010507070707" pitchFamily="18" charset="2"/>
        <a:buChar char=""/>
        <a:defRPr kern="1200">
          <a:solidFill>
            <a:schemeClr val="tx1"/>
          </a:solidFill>
          <a:latin typeface="+mn-lt"/>
          <a:ea typeface="+mn-ea"/>
          <a:cs typeface="+mn-cs"/>
        </a:defRPr>
      </a:lvl2pPr>
      <a:lvl3pPr marL="857250" indent="-171450" algn="l" defTabSz="685800" rtl="0" eaLnBrk="0" fontAlgn="base" hangingPunct="0">
        <a:lnSpc>
          <a:spcPct val="90000"/>
        </a:lnSpc>
        <a:spcBef>
          <a:spcPts val="375"/>
        </a:spcBef>
        <a:spcAft>
          <a:spcPct val="0"/>
        </a:spcAft>
        <a:buFont typeface="Wingdings 2" panose="05020102010507070707" pitchFamily="18" charset="2"/>
        <a:buChar char=""/>
        <a:defRPr sz="1500" kern="1200">
          <a:solidFill>
            <a:schemeClr val="tx1"/>
          </a:solidFill>
          <a:latin typeface="+mn-lt"/>
          <a:ea typeface="+mn-ea"/>
          <a:cs typeface="+mn-cs"/>
        </a:defRPr>
      </a:lvl3pPr>
      <a:lvl4pPr marL="1200150" indent="-171450" algn="l" defTabSz="685800" rtl="0" eaLnBrk="0" fontAlgn="base" hangingPunct="0">
        <a:lnSpc>
          <a:spcPct val="90000"/>
        </a:lnSpc>
        <a:spcBef>
          <a:spcPts val="375"/>
        </a:spcBef>
        <a:spcAft>
          <a:spcPct val="0"/>
        </a:spcAft>
        <a:buFont typeface="Wingdings 2" panose="05020102010507070707" pitchFamily="18" charset="2"/>
        <a:buChar char=""/>
        <a:defRPr sz="1300" kern="1200">
          <a:solidFill>
            <a:schemeClr val="tx1"/>
          </a:solidFill>
          <a:latin typeface="+mn-lt"/>
          <a:ea typeface="+mn-ea"/>
          <a:cs typeface="+mn-cs"/>
        </a:defRPr>
      </a:lvl4pPr>
      <a:lvl5pPr marL="1543050" indent="-171450" algn="l" defTabSz="685800" rtl="0" eaLnBrk="0" fontAlgn="base" hangingPunct="0">
        <a:lnSpc>
          <a:spcPct val="90000"/>
        </a:lnSpc>
        <a:spcBef>
          <a:spcPts val="375"/>
        </a:spcBef>
        <a:spcAft>
          <a:spcPct val="0"/>
        </a:spcAft>
        <a:buFont typeface="Wingdings 2" panose="05020102010507070707" pitchFamily="18" charset="2"/>
        <a:buChar char=""/>
        <a:defRPr sz="1300" kern="1200">
          <a:solidFill>
            <a:schemeClr val="tx1"/>
          </a:solidFill>
          <a:latin typeface="+mn-lt"/>
          <a:ea typeface="+mn-ea"/>
          <a:cs typeface="+mn-cs"/>
        </a:defRPr>
      </a:lvl5pPr>
      <a:lvl6pPr marL="1885950" indent="-171450" algn="l" defTabSz="685800" rtl="0" eaLnBrk="1" latinLnBrk="0" hangingPunct="1">
        <a:spcBef>
          <a:spcPct val="20000"/>
        </a:spcBef>
        <a:buFont typeface="Wingdings 2" pitchFamily="18" charset="2"/>
        <a:buChar char=""/>
        <a:defRPr sz="1350" kern="1200">
          <a:solidFill>
            <a:schemeClr val="tx1"/>
          </a:solidFill>
          <a:latin typeface="+mn-lt"/>
          <a:ea typeface="+mn-ea"/>
          <a:cs typeface="+mn-cs"/>
        </a:defRPr>
      </a:lvl6pPr>
      <a:lvl7pPr marL="2228850" indent="-171450" algn="l" defTabSz="685800" rtl="0" eaLnBrk="1" latinLnBrk="0" hangingPunct="1">
        <a:spcBef>
          <a:spcPct val="20000"/>
        </a:spcBef>
        <a:buFont typeface="Wingdings 2" pitchFamily="18" charset="2"/>
        <a:buChar char=""/>
        <a:defRPr sz="1350" kern="1200">
          <a:solidFill>
            <a:schemeClr val="tx1"/>
          </a:solidFill>
          <a:latin typeface="+mn-lt"/>
          <a:ea typeface="+mn-ea"/>
          <a:cs typeface="+mn-cs"/>
        </a:defRPr>
      </a:lvl7pPr>
      <a:lvl8pPr marL="2571750" indent="-171450" algn="l" defTabSz="685800" rtl="0" eaLnBrk="1" latinLnBrk="0" hangingPunct="1">
        <a:spcBef>
          <a:spcPct val="20000"/>
        </a:spcBef>
        <a:buFont typeface="Wingdings 2" pitchFamily="18" charset="2"/>
        <a:buChar char=""/>
        <a:defRPr sz="1350" kern="1200">
          <a:solidFill>
            <a:schemeClr val="tx1"/>
          </a:solidFill>
          <a:latin typeface="+mn-lt"/>
          <a:ea typeface="+mn-ea"/>
          <a:cs typeface="+mn-cs"/>
        </a:defRPr>
      </a:lvl8pPr>
      <a:lvl9pPr marL="2914650" indent="-171450" algn="l" defTabSz="685800" rtl="0" eaLnBrk="1" latinLnBrk="0" hangingPunct="1">
        <a:spcBef>
          <a:spcPct val="20000"/>
        </a:spcBef>
        <a:buFont typeface="Wingdings 2" pitchFamily="18" charset="2"/>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480.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60.png"/><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531.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511.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530.png"/><Relationship Id="rId2" Type="http://schemas.openxmlformats.org/officeDocument/2006/relationships/image" Target="../media/image510.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620.png"/><Relationship Id="rId2" Type="http://schemas.openxmlformats.org/officeDocument/2006/relationships/image" Target="../media/image580.png"/><Relationship Id="rId1" Type="http://schemas.openxmlformats.org/officeDocument/2006/relationships/slideLayout" Target="../slideLayouts/slideLayout2.xml"/><Relationship Id="rId4" Type="http://schemas.openxmlformats.org/officeDocument/2006/relationships/image" Target="../media/image630.png"/></Relationships>
</file>

<file path=ppt/slides/_rels/slide117.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711.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690.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127.xml.rels><?xml version="1.0" encoding="UTF-8" standalone="yes"?>
<Relationships xmlns="http://schemas.openxmlformats.org/package/2006/relationships"><Relationship Id="rId3" Type="http://schemas.openxmlformats.org/officeDocument/2006/relationships/image" Target="../media/image720.png"/><Relationship Id="rId2" Type="http://schemas.openxmlformats.org/officeDocument/2006/relationships/image" Target="../media/image710.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730.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32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470.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741.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500.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740.png"/><Relationship Id="rId2" Type="http://schemas.openxmlformats.org/officeDocument/2006/relationships/image" Target="../media/image53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410.png"/><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24.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13.emf"/><Relationship Id="rId1" Type="http://schemas.openxmlformats.org/officeDocument/2006/relationships/slideLayout" Target="../slideLayouts/slideLayout2.xml"/><Relationship Id="rId4" Type="http://schemas.openxmlformats.org/officeDocument/2006/relationships/image" Target="../media/image100.png"/></Relationships>
</file>

<file path=ppt/slides/_rels/slide27.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4.em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50.png"/></Relationships>
</file>

<file path=ppt/slides/_rels/slide56.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image" Target="../media/image32.emf"/><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180.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210.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250.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260.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270.png"/><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290.png"/></Relationships>
</file>

<file path=ppt/slides/_rels/slide77.xml.rels><?xml version="1.0" encoding="UTF-8" standalone="yes"?>
<Relationships xmlns="http://schemas.openxmlformats.org/package/2006/relationships"><Relationship Id="rId2" Type="http://schemas.openxmlformats.org/officeDocument/2006/relationships/image" Target="../media/image231.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220.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330.png"/><Relationship Id="rId2" Type="http://schemas.openxmlformats.org/officeDocument/2006/relationships/image" Target="../media/image240.png"/><Relationship Id="rId1" Type="http://schemas.openxmlformats.org/officeDocument/2006/relationships/slideLayout" Target="../slideLayouts/slideLayout2.xml"/><Relationship Id="rId4" Type="http://schemas.openxmlformats.org/officeDocument/2006/relationships/image" Target="../media/image34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230.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370.png"/><Relationship Id="rId2" Type="http://schemas.openxmlformats.org/officeDocument/2006/relationships/image" Target="../media/image280.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82.xml.rels><?xml version="1.0" encoding="UTF-8" standalone="yes"?>
<Relationships xmlns="http://schemas.openxmlformats.org/package/2006/relationships"><Relationship Id="rId2" Type="http://schemas.openxmlformats.org/officeDocument/2006/relationships/image" Target="../media/image390.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461.png"/><Relationship Id="rId2" Type="http://schemas.openxmlformats.org/officeDocument/2006/relationships/image" Target="../media/image451.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441.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350.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360.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450.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460.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44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a:extLst>
              <a:ext uri="{FF2B5EF4-FFF2-40B4-BE49-F238E27FC236}">
                <a16:creationId xmlns:a16="http://schemas.microsoft.com/office/drawing/2014/main" id="{D425BC33-B96A-42C4-9F63-C6A2925DF9C7}"/>
              </a:ext>
            </a:extLst>
          </p:cNvPr>
          <p:cNvSpPr>
            <a:spLocks noGrp="1" noChangeArrowheads="1"/>
          </p:cNvSpPr>
          <p:nvPr>
            <p:ph type="ctrTitle"/>
          </p:nvPr>
        </p:nvSpPr>
        <p:spPr>
          <a:xfrm>
            <a:off x="0" y="954088"/>
            <a:ext cx="8609013" cy="3330575"/>
          </a:xfrm>
        </p:spPr>
        <p:txBody>
          <a:bodyPr/>
          <a:lstStyle/>
          <a:p>
            <a:pPr eaLnBrk="1" hangingPunct="1"/>
            <a:r>
              <a:rPr kumimoji="0" lang="zh-CN" altLang="en-US" sz="8000" b="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mj-cs"/>
              </a:rPr>
              <a:t>统计计算</a:t>
            </a:r>
            <a:br>
              <a:rPr kumimoji="0" lang="en-US" altLang="zh-CN" sz="8000" b="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mj-cs"/>
              </a:rPr>
            </a:br>
            <a:r>
              <a:rPr kumimoji="0" lang="en-US" altLang="zh-CN" sz="32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Statistical Computation</a:t>
            </a:r>
            <a:endParaRPr lang="zh-CN" altLang="en-US" sz="7200" dirty="0">
              <a:ea typeface="楷体_GB2312" pitchFamily="1" charset="-122"/>
            </a:endParaRPr>
          </a:p>
        </p:txBody>
      </p:sp>
      <p:sp>
        <p:nvSpPr>
          <p:cNvPr id="5" name="副标题 2">
            <a:extLst>
              <a:ext uri="{FF2B5EF4-FFF2-40B4-BE49-F238E27FC236}">
                <a16:creationId xmlns:a16="http://schemas.microsoft.com/office/drawing/2014/main" id="{C81BDC1C-CFF8-41D0-830E-DD91FC1016C0}"/>
              </a:ext>
            </a:extLst>
          </p:cNvPr>
          <p:cNvSpPr>
            <a:spLocks noGrp="1"/>
          </p:cNvSpPr>
          <p:nvPr>
            <p:ph type="subTitle" idx="1"/>
          </p:nvPr>
        </p:nvSpPr>
        <p:spPr>
          <a:xfrm>
            <a:off x="1511660" y="4059238"/>
            <a:ext cx="5251090" cy="1844674"/>
          </a:xfrm>
        </p:spPr>
        <p:txBody>
          <a:bodyPr rtlCol="0">
            <a:normAutofit/>
          </a:bodyPr>
          <a:lstStyle/>
          <a:p>
            <a:pPr defTabSz="513715" eaLnBrk="1" fontAlgn="auto" hangingPunct="1">
              <a:spcAft>
                <a:spcPts val="0"/>
              </a:spcAft>
              <a:defRPr/>
            </a:pPr>
            <a:r>
              <a:rPr lang="zh-CN" altLang="en-US" sz="2000" b="1" dirty="0">
                <a:solidFill>
                  <a:schemeClr val="tx1"/>
                </a:solidFill>
                <a:latin typeface="+mj-lt"/>
                <a:cs typeface="+mj-lt"/>
              </a:rPr>
              <a:t>机器学习研究室</a:t>
            </a:r>
            <a:endParaRPr lang="en-US" altLang="zh-CN" sz="2000" b="1" dirty="0">
              <a:solidFill>
                <a:schemeClr val="tx1"/>
              </a:solidFill>
              <a:latin typeface="+mj-lt"/>
              <a:cs typeface="+mj-lt"/>
            </a:endParaRPr>
          </a:p>
          <a:p>
            <a:pPr defTabSz="513715" eaLnBrk="1" fontAlgn="auto" hangingPunct="1">
              <a:spcAft>
                <a:spcPts val="0"/>
              </a:spcAft>
              <a:defRPr/>
            </a:pPr>
            <a:r>
              <a:rPr lang="zh-CN" altLang="en-US" sz="2000" b="1" dirty="0">
                <a:solidFill>
                  <a:schemeClr val="tx1"/>
                </a:solidFill>
                <a:latin typeface="+mj-lt"/>
                <a:cs typeface="+mj-lt"/>
              </a:rPr>
              <a:t>统计计算课程组</a:t>
            </a: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标题 1">
            <a:extLst>
              <a:ext uri="{FF2B5EF4-FFF2-40B4-BE49-F238E27FC236}">
                <a16:creationId xmlns:a16="http://schemas.microsoft.com/office/drawing/2014/main" id="{C5D96BB7-F3EE-475D-8C4A-757D9F1B8C06}"/>
              </a:ext>
            </a:extLst>
          </p:cNvPr>
          <p:cNvSpPr>
            <a:spLocks noGrp="1" noChangeArrowheads="1"/>
          </p:cNvSpPr>
          <p:nvPr>
            <p:ph type="title"/>
          </p:nvPr>
        </p:nvSpPr>
        <p:spPr>
          <a:xfrm>
            <a:off x="-15875" y="142875"/>
            <a:ext cx="8229600" cy="642938"/>
          </a:xfrm>
        </p:spPr>
        <p:txBody>
          <a:bodyPr/>
          <a:lstStyle/>
          <a:p>
            <a:pPr algn="l" defTabSz="512763" fontAlgn="base">
              <a:spcAft>
                <a:spcPct val="0"/>
              </a:spcAft>
            </a:pPr>
            <a:r>
              <a:rPr lang="en-US" altLang="zh-CN" dirty="0"/>
              <a:t>3.6.1 </a:t>
            </a:r>
            <a:r>
              <a:rPr lang="zh-CN" altLang="en-US" dirty="0"/>
              <a:t>概述</a:t>
            </a:r>
          </a:p>
        </p:txBody>
      </p:sp>
      <p:sp>
        <p:nvSpPr>
          <p:cNvPr id="13" name="灯片编号占位符 2">
            <a:extLst>
              <a:ext uri="{FF2B5EF4-FFF2-40B4-BE49-F238E27FC236}">
                <a16:creationId xmlns:a16="http://schemas.microsoft.com/office/drawing/2014/main" id="{5A8BAC01-8B7C-42BB-BE3B-AED279295D94}"/>
              </a:ext>
            </a:extLst>
          </p:cNvPr>
          <p:cNvSpPr>
            <a:spLocks noGrp="1" noChangeArrowheads="1"/>
          </p:cNvSpPr>
          <p:nvPr>
            <p:ph type="sldNum" sz="quarter" idx="12"/>
          </p:nvPr>
        </p:nvSpPr>
        <p:spPr bwMode="auto">
          <a:xfrm>
            <a:off x="6553200" y="6391275"/>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9FCE3FB9-BAC7-4293-A5BB-B8E090A183F8}" type="slidenum">
              <a:rPr lang="zh-CN" altLang="en-US">
                <a:solidFill>
                  <a:srgbClr val="898989"/>
                </a:solidFill>
              </a:rPr>
              <a:pPr/>
              <a:t>10</a:t>
            </a:fld>
            <a:endParaRPr lang="zh-CN" altLang="en-US">
              <a:solidFill>
                <a:srgbClr val="898989"/>
              </a:solidFill>
            </a:endParaRPr>
          </a:p>
        </p:txBody>
      </p:sp>
      <p:sp>
        <p:nvSpPr>
          <p:cNvPr id="10" name="文本框 9">
            <a:extLst>
              <a:ext uri="{FF2B5EF4-FFF2-40B4-BE49-F238E27FC236}">
                <a16:creationId xmlns:a16="http://schemas.microsoft.com/office/drawing/2014/main" id="{7000FB4C-29CA-40D0-A510-4D9946881955}"/>
              </a:ext>
            </a:extLst>
          </p:cNvPr>
          <p:cNvSpPr txBox="1"/>
          <p:nvPr/>
        </p:nvSpPr>
        <p:spPr>
          <a:xfrm>
            <a:off x="183565" y="1043735"/>
            <a:ext cx="8229600" cy="584775"/>
          </a:xfrm>
          <a:prstGeom prst="rect">
            <a:avLst/>
          </a:prstGeom>
          <a:noFill/>
          <a:ln w="25400">
            <a:noFill/>
          </a:ln>
        </p:spPr>
        <p:txBody>
          <a:bodyPr wrap="square">
            <a:spAutoFit/>
          </a:bodyPr>
          <a:lstStyle/>
          <a:p>
            <a:r>
              <a:rPr lang="en-US" altLang="zh-CN" sz="3200" b="1" dirty="0">
                <a:solidFill>
                  <a:srgbClr val="FF0000"/>
                </a:solidFill>
                <a:latin typeface="Verdana" panose="020B0604030504040204" pitchFamily="34" charset="0"/>
              </a:rPr>
              <a:t>1 </a:t>
            </a:r>
            <a:r>
              <a:rPr lang="zh-CN" altLang="en-US" sz="3200" b="1" dirty="0">
                <a:solidFill>
                  <a:srgbClr val="FF0000"/>
                </a:solidFill>
                <a:latin typeface="Verdana" panose="020B0604030504040204" pitchFamily="34" charset="0"/>
              </a:rPr>
              <a:t>随机过程</a:t>
            </a:r>
            <a:r>
              <a:rPr lang="en-US" altLang="zh-CN" sz="3200" b="1" dirty="0">
                <a:solidFill>
                  <a:srgbClr val="FF0000"/>
                </a:solidFill>
                <a:latin typeface="Verdana" panose="020B0604030504040204" pitchFamily="34" charset="0"/>
              </a:rPr>
              <a:t>(Stochastic Process)</a:t>
            </a:r>
            <a:endParaRPr lang="zh-CN" altLang="en-US" sz="3200" b="1" dirty="0">
              <a:solidFill>
                <a:srgbClr val="FF0000"/>
              </a:solidFill>
              <a:latin typeface="Verdana" panose="020B0604030504040204" pitchFamily="34" charset="0"/>
            </a:endParaRPr>
          </a:p>
        </p:txBody>
      </p:sp>
      <p:sp>
        <p:nvSpPr>
          <p:cNvPr id="11" name="文本框 10">
            <a:extLst>
              <a:ext uri="{FF2B5EF4-FFF2-40B4-BE49-F238E27FC236}">
                <a16:creationId xmlns:a16="http://schemas.microsoft.com/office/drawing/2014/main" id="{8BF5F307-21D6-4145-8EE9-0CC27464B25C}"/>
              </a:ext>
            </a:extLst>
          </p:cNvPr>
          <p:cNvSpPr txBox="1"/>
          <p:nvPr/>
        </p:nvSpPr>
        <p:spPr>
          <a:xfrm>
            <a:off x="3162" y="1760718"/>
            <a:ext cx="9140838" cy="4524315"/>
          </a:xfrm>
          <a:prstGeom prst="rect">
            <a:avLst/>
          </a:prstGeom>
          <a:noFill/>
          <a:ln w="25400">
            <a:noFill/>
          </a:ln>
        </p:spPr>
        <p:txBody>
          <a:bodyPr wrap="square">
            <a:spAutoFit/>
          </a:bodyPr>
          <a:lstStyle/>
          <a:p>
            <a:r>
              <a:rPr lang="zh-CN" altLang="en-US" sz="3600" dirty="0">
                <a:solidFill>
                  <a:srgbClr val="006699"/>
                </a:solidFill>
                <a:latin typeface="Verdana" panose="020B0604030504040204" pitchFamily="34" charset="0"/>
              </a:rPr>
              <a:t>例</a:t>
            </a:r>
            <a:r>
              <a:rPr lang="en-US" altLang="zh-CN" sz="3600" dirty="0">
                <a:solidFill>
                  <a:srgbClr val="006699"/>
                </a:solidFill>
                <a:latin typeface="Verdana" panose="020B0604030504040204" pitchFamily="34" charset="0"/>
              </a:rPr>
              <a:t> (</a:t>
            </a:r>
            <a:r>
              <a:rPr lang="zh-CN" altLang="en-US" sz="3600" dirty="0">
                <a:solidFill>
                  <a:srgbClr val="006699"/>
                </a:solidFill>
                <a:latin typeface="Verdana" panose="020B0604030504040204" pitchFamily="34" charset="0"/>
              </a:rPr>
              <a:t>股指波动</a:t>
            </a:r>
            <a:r>
              <a:rPr lang="en-US" altLang="zh-CN" sz="3600" dirty="0">
                <a:solidFill>
                  <a:srgbClr val="006699"/>
                </a:solidFill>
                <a:latin typeface="Verdana" panose="020B0604030504040204" pitchFamily="34" charset="0"/>
              </a:rPr>
              <a:t>)</a:t>
            </a:r>
          </a:p>
          <a:p>
            <a:pPr marL="571500" indent="-571500">
              <a:buFont typeface="Arial" panose="020B0604020202020204" pitchFamily="34" charset="0"/>
              <a:buChar char="•"/>
            </a:pPr>
            <a:r>
              <a:rPr lang="zh-CN" altLang="en-US" sz="3600" dirty="0">
                <a:solidFill>
                  <a:srgbClr val="006699"/>
                </a:solidFill>
                <a:latin typeface="Verdana" panose="020B0604030504040204" pitchFamily="34" charset="0"/>
              </a:rPr>
              <a:t>记录证券交易所的股指，用</a:t>
            </a:r>
            <a:r>
              <a:rPr lang="en-US" altLang="zh-CN" sz="3600" dirty="0">
                <a:solidFill>
                  <a:srgbClr val="006699"/>
                </a:solidFill>
                <a:latin typeface="Verdana" panose="020B0604030504040204" pitchFamily="34" charset="0"/>
              </a:rPr>
              <a:t>X(n)</a:t>
            </a:r>
            <a:r>
              <a:rPr lang="zh-CN" altLang="en-US" sz="3600" dirty="0">
                <a:solidFill>
                  <a:srgbClr val="006699"/>
                </a:solidFill>
                <a:latin typeface="Verdana" panose="020B0604030504040204" pitchFamily="34" charset="0"/>
              </a:rPr>
              <a:t>表示第</a:t>
            </a:r>
            <a:r>
              <a:rPr lang="en-US" altLang="zh-CN" sz="3600" dirty="0">
                <a:solidFill>
                  <a:srgbClr val="006699"/>
                </a:solidFill>
                <a:latin typeface="Verdana" panose="020B0604030504040204" pitchFamily="34" charset="0"/>
              </a:rPr>
              <a:t>n</a:t>
            </a:r>
            <a:r>
              <a:rPr lang="zh-CN" altLang="en-US" sz="3600" dirty="0">
                <a:solidFill>
                  <a:srgbClr val="006699"/>
                </a:solidFill>
                <a:latin typeface="Verdana" panose="020B0604030504040204" pitchFamily="34" charset="0"/>
              </a:rPr>
              <a:t>天上证综合指数的开盘指数，</a:t>
            </a:r>
          </a:p>
          <a:p>
            <a:r>
              <a:rPr lang="zh-CN" altLang="en-US" sz="3600" dirty="0">
                <a:solidFill>
                  <a:srgbClr val="006699"/>
                </a:solidFill>
                <a:latin typeface="Verdana" panose="020B0604030504040204" pitchFamily="34" charset="0"/>
              </a:rPr>
              <a:t>则</a:t>
            </a:r>
            <a:r>
              <a:rPr lang="en-US" altLang="zh-CN" sz="3600" dirty="0">
                <a:solidFill>
                  <a:srgbClr val="006699"/>
                </a:solidFill>
                <a:latin typeface="Verdana" panose="020B0604030504040204" pitchFamily="34" charset="0"/>
              </a:rPr>
              <a:t>{X(n),n=1,2,…}</a:t>
            </a:r>
            <a:r>
              <a:rPr lang="zh-CN" altLang="en-US" sz="3600" dirty="0">
                <a:solidFill>
                  <a:srgbClr val="006699"/>
                </a:solidFill>
                <a:latin typeface="Verdana" panose="020B0604030504040204" pitchFamily="34" charset="0"/>
              </a:rPr>
              <a:t>是一随机序列。</a:t>
            </a:r>
            <a:endParaRPr lang="en-US" altLang="zh-CN" sz="3600" dirty="0">
              <a:solidFill>
                <a:srgbClr val="006699"/>
              </a:solidFill>
              <a:latin typeface="Verdana" panose="020B0604030504040204" pitchFamily="34" charset="0"/>
            </a:endParaRPr>
          </a:p>
          <a:p>
            <a:pPr marL="571500" indent="-571500">
              <a:buFont typeface="Arial" panose="020B0604020202020204" pitchFamily="34" charset="0"/>
              <a:buChar char="•"/>
            </a:pPr>
            <a:r>
              <a:rPr lang="zh-CN" altLang="en-US" sz="3600" dirty="0">
                <a:solidFill>
                  <a:srgbClr val="006699"/>
                </a:solidFill>
                <a:latin typeface="Verdana" panose="020B0604030504040204" pitchFamily="34" charset="0"/>
              </a:rPr>
              <a:t>实时记录证券交易所的股指，用</a:t>
            </a:r>
            <a:r>
              <a:rPr lang="en-US" altLang="zh-CN" sz="3600" dirty="0">
                <a:solidFill>
                  <a:srgbClr val="006699"/>
                </a:solidFill>
                <a:latin typeface="Verdana" panose="020B0604030504040204" pitchFamily="34" charset="0"/>
              </a:rPr>
              <a:t>X(t)</a:t>
            </a:r>
            <a:r>
              <a:rPr lang="zh-CN" altLang="en-US" sz="3600" dirty="0">
                <a:solidFill>
                  <a:srgbClr val="006699"/>
                </a:solidFill>
                <a:latin typeface="Verdana" panose="020B0604030504040204" pitchFamily="34" charset="0"/>
              </a:rPr>
              <a:t>表示</a:t>
            </a:r>
          </a:p>
          <a:p>
            <a:r>
              <a:rPr lang="zh-CN" altLang="en-US" sz="3600" dirty="0">
                <a:solidFill>
                  <a:srgbClr val="006699"/>
                </a:solidFill>
                <a:latin typeface="Verdana" panose="020B0604030504040204" pitchFamily="34" charset="0"/>
              </a:rPr>
              <a:t>一天中</a:t>
            </a:r>
            <a:r>
              <a:rPr lang="en-US" altLang="zh-CN" sz="3600" dirty="0">
                <a:solidFill>
                  <a:srgbClr val="006699"/>
                </a:solidFill>
                <a:latin typeface="Verdana" panose="020B0604030504040204" pitchFamily="34" charset="0"/>
              </a:rPr>
              <a:t>t</a:t>
            </a:r>
            <a:r>
              <a:rPr lang="zh-CN" altLang="en-US" sz="3600" dirty="0">
                <a:solidFill>
                  <a:srgbClr val="006699"/>
                </a:solidFill>
                <a:latin typeface="Verdana" panose="020B0604030504040204" pitchFamily="34" charset="0"/>
              </a:rPr>
              <a:t>时刻上证综合指数，则</a:t>
            </a:r>
            <a:r>
              <a:rPr lang="en-US" altLang="zh-CN" sz="3600" dirty="0">
                <a:solidFill>
                  <a:srgbClr val="006699"/>
                </a:solidFill>
                <a:latin typeface="Verdana" panose="020B0604030504040204" pitchFamily="34" charset="0"/>
              </a:rPr>
              <a:t>{X(t),t≥0}</a:t>
            </a:r>
          </a:p>
          <a:p>
            <a:r>
              <a:rPr lang="zh-CN" altLang="en-US" sz="3600" dirty="0">
                <a:solidFill>
                  <a:srgbClr val="006699"/>
                </a:solidFill>
                <a:latin typeface="Verdana" panose="020B0604030504040204" pitchFamily="34" charset="0"/>
              </a:rPr>
              <a:t>表示一随机过程。</a:t>
            </a:r>
          </a:p>
          <a:p>
            <a:endParaRPr lang="zh-CN" altLang="en-US" sz="3600" dirty="0">
              <a:solidFill>
                <a:srgbClr val="006699"/>
              </a:solidFill>
              <a:latin typeface="Verdana" panose="020B0604030504040204" pitchFamily="34" charset="0"/>
            </a:endParaRPr>
          </a:p>
        </p:txBody>
      </p:sp>
    </p:spTree>
    <p:extLst>
      <p:ext uri="{BB962C8B-B14F-4D97-AF65-F5344CB8AC3E}">
        <p14:creationId xmlns:p14="http://schemas.microsoft.com/office/powerpoint/2010/main" val="189337717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标题 1">
            <a:extLst>
              <a:ext uri="{FF2B5EF4-FFF2-40B4-BE49-F238E27FC236}">
                <a16:creationId xmlns:a16="http://schemas.microsoft.com/office/drawing/2014/main" id="{C5D96BB7-F3EE-475D-8C4A-757D9F1B8C06}"/>
              </a:ext>
            </a:extLst>
          </p:cNvPr>
          <p:cNvSpPr>
            <a:spLocks noGrp="1" noChangeArrowheads="1"/>
          </p:cNvSpPr>
          <p:nvPr>
            <p:ph type="title"/>
          </p:nvPr>
        </p:nvSpPr>
        <p:spPr>
          <a:xfrm>
            <a:off x="-15875" y="142875"/>
            <a:ext cx="9493420" cy="642938"/>
          </a:xfrm>
        </p:spPr>
        <p:txBody>
          <a:bodyPr/>
          <a:lstStyle/>
          <a:p>
            <a:pPr algn="l" defTabSz="512763" fontAlgn="base">
              <a:spcAft>
                <a:spcPct val="0"/>
              </a:spcAft>
            </a:pPr>
            <a:r>
              <a:rPr lang="en-US" altLang="zh-CN" dirty="0"/>
              <a:t>4</a:t>
            </a:r>
            <a:r>
              <a:rPr lang="zh-CN" altLang="en-US" dirty="0"/>
              <a:t>，</a:t>
            </a:r>
            <a:r>
              <a:rPr lang="en-US" altLang="zh-CN" dirty="0"/>
              <a:t>bootstrap</a:t>
            </a:r>
            <a:r>
              <a:rPr lang="zh-CN" altLang="en-US" dirty="0"/>
              <a:t>置信区间</a:t>
            </a:r>
            <a:r>
              <a:rPr lang="en-US" altLang="zh-CN" dirty="0"/>
              <a:t>-bootstrap-t</a:t>
            </a:r>
            <a:r>
              <a:rPr lang="zh-CN" altLang="en-US" dirty="0"/>
              <a:t>法</a:t>
            </a:r>
          </a:p>
        </p:txBody>
      </p:sp>
      <p:sp>
        <p:nvSpPr>
          <p:cNvPr id="4" name="灯片编号占位符 2">
            <a:extLst>
              <a:ext uri="{FF2B5EF4-FFF2-40B4-BE49-F238E27FC236}">
                <a16:creationId xmlns:a16="http://schemas.microsoft.com/office/drawing/2014/main" id="{C27C162C-7E7E-4C70-B53F-15564590C7C6}"/>
              </a:ext>
            </a:extLst>
          </p:cNvPr>
          <p:cNvSpPr>
            <a:spLocks noGrp="1" noChangeArrowheads="1"/>
          </p:cNvSpPr>
          <p:nvPr>
            <p:ph type="sldNum" sz="quarter" idx="12"/>
          </p:nvPr>
        </p:nvSpPr>
        <p:spPr bwMode="auto">
          <a:xfrm>
            <a:off x="6553200" y="6391275"/>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9FCE3FB9-BAC7-4293-A5BB-B8E090A183F8}" type="slidenum">
              <a:rPr lang="zh-CN" altLang="en-US">
                <a:solidFill>
                  <a:srgbClr val="898989"/>
                </a:solidFill>
              </a:rPr>
              <a:pPr/>
              <a:t>100</a:t>
            </a:fld>
            <a:endParaRPr lang="zh-CN" altLang="en-US">
              <a:solidFill>
                <a:srgbClr val="898989"/>
              </a:solidFill>
            </a:endParaRPr>
          </a:p>
        </p:txBody>
      </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3A57B1CB-19E3-4907-812C-2DBE38971B42}"/>
                  </a:ext>
                </a:extLst>
              </p:cNvPr>
              <p:cNvSpPr txBox="1"/>
              <p:nvPr/>
            </p:nvSpPr>
            <p:spPr>
              <a:xfrm>
                <a:off x="20547" y="1162962"/>
                <a:ext cx="9477545" cy="4532075"/>
              </a:xfrm>
              <a:prstGeom prst="rect">
                <a:avLst/>
              </a:prstGeom>
              <a:noFill/>
              <a:ln w="25400">
                <a:noFill/>
              </a:ln>
            </p:spPr>
            <p:txBody>
              <a:bodyPr wrap="square">
                <a:spAutoFit/>
              </a:bodyPr>
              <a:lstStyle/>
              <a:p>
                <a:pPr>
                  <a:spcBef>
                    <a:spcPts val="900"/>
                  </a:spcBef>
                  <a:spcAft>
                    <a:spcPts val="900"/>
                  </a:spcAft>
                </a:pPr>
                <a:r>
                  <a:rPr lang="en-US" altLang="zh-CN" sz="3200" dirty="0" err="1">
                    <a:effectLst/>
                    <a:latin typeface="宋体" panose="02010600030101010101" pitchFamily="2" charset="-122"/>
                    <a:ea typeface="宋体" panose="02010600030101010101" pitchFamily="2" charset="-122"/>
                    <a:cs typeface="Times New Roman" panose="02020603050405020304" pitchFamily="18" charset="0"/>
                  </a:rPr>
                  <a:t>于是近似地有</a:t>
                </a:r>
                <a:endParaRPr lang="zh-CN" altLang="zh-CN" sz="3200" dirty="0">
                  <a:effectLst/>
                  <a:latin typeface="Cambria" panose="02040503050406030204" pitchFamily="18" charset="0"/>
                  <a:ea typeface="宋体" panose="02010600030101010101" pitchFamily="2" charset="-122"/>
                  <a:cs typeface="Times New Roman" panose="02020603050405020304" pitchFamily="18" charset="0"/>
                </a:endParaRPr>
              </a:p>
              <a:p>
                <a:pPr>
                  <a:spcBef>
                    <a:spcPts val="900"/>
                  </a:spcBef>
                  <a:spcAft>
                    <a:spcPts val="900"/>
                  </a:spcAft>
                </a:pPr>
                <a14:m>
                  <m:oMathPara xmlns:m="http://schemas.openxmlformats.org/officeDocument/2006/math">
                    <m:oMathParaPr>
                      <m:jc m:val="centerGroup"/>
                    </m:oMathParaPr>
                    <m:oMath xmlns:m="http://schemas.openxmlformats.org/officeDocument/2006/math">
                      <m:r>
                        <a:rPr lang="en-US" altLang="zh-CN" sz="3200" i="1">
                          <a:effectLst/>
                          <a:latin typeface="Cambria Math" panose="02040503050406030204" pitchFamily="18" charset="0"/>
                          <a:ea typeface="宋体" panose="02010600030101010101" pitchFamily="2" charset="-122"/>
                          <a:cs typeface="Times New Roman" panose="02020603050405020304" pitchFamily="18" charset="0"/>
                        </a:rPr>
                        <m:t>𝑃</m:t>
                      </m:r>
                      <m:d>
                        <m:dPr>
                          <m:begChr m:val="{"/>
                          <m:endChr m:val="}"/>
                          <m:ctrlPr>
                            <a:rPr lang="zh-CN" altLang="zh-CN" sz="3200" i="1">
                              <a:effectLst/>
                              <a:latin typeface="Cambria Math" panose="02040503050406030204" pitchFamily="18" charset="0"/>
                              <a:ea typeface="Cambria Math" panose="02040503050406030204" pitchFamily="18" charset="0"/>
                              <a:cs typeface="Times New Roman" panose="02020603050405020304" pitchFamily="18" charset="0"/>
                            </a:rPr>
                          </m:ctrlPr>
                        </m:dPr>
                        <m:e>
                          <m:sSubSup>
                            <m:sSubSupPr>
                              <m:ctrlPr>
                                <a:rPr lang="zh-CN" altLang="zh-CN" sz="3200" i="1">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3200" i="1">
                                  <a:effectLst/>
                                  <a:latin typeface="Cambria Math" panose="02040503050406030204" pitchFamily="18" charset="0"/>
                                  <a:ea typeface="宋体" panose="02010600030101010101" pitchFamily="2" charset="-122"/>
                                  <a:cs typeface="Times New Roman" panose="02020603050405020304" pitchFamily="18" charset="0"/>
                                </a:rPr>
                                <m:t>𝑤</m:t>
                              </m:r>
                            </m:e>
                            <m:sub>
                              <m:f>
                                <m:fPr>
                                  <m:ctrlPr>
                                    <a:rPr lang="zh-CN" altLang="zh-CN" sz="3200" i="1">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3200" i="1">
                                      <a:effectLst/>
                                      <a:latin typeface="Cambria Math" panose="02040503050406030204" pitchFamily="18" charset="0"/>
                                      <a:ea typeface="宋体" panose="02010600030101010101" pitchFamily="2" charset="-122"/>
                                      <a:cs typeface="Times New Roman" panose="02020603050405020304" pitchFamily="18" charset="0"/>
                                    </a:rPr>
                                    <m:t>𝛼</m:t>
                                  </m:r>
                                </m:num>
                                <m:den>
                                  <m:r>
                                    <a:rPr lang="en-US" altLang="zh-CN" sz="3200" i="1">
                                      <a:effectLst/>
                                      <a:latin typeface="Cambria Math" panose="02040503050406030204" pitchFamily="18" charset="0"/>
                                      <a:ea typeface="宋体" panose="02010600030101010101" pitchFamily="2" charset="-122"/>
                                      <a:cs typeface="Times New Roman" panose="02020603050405020304" pitchFamily="18" charset="0"/>
                                    </a:rPr>
                                    <m:t>2</m:t>
                                  </m:r>
                                </m:den>
                              </m:f>
                            </m:sub>
                            <m:sup>
                              <m:r>
                                <a:rPr lang="en-US" altLang="zh-CN" sz="3200" i="1">
                                  <a:effectLst/>
                                  <a:latin typeface="Cambria Math" panose="02040503050406030204" pitchFamily="18" charset="0"/>
                                  <a:ea typeface="宋体" panose="02010600030101010101" pitchFamily="2" charset="-122"/>
                                  <a:cs typeface="Times New Roman" panose="02020603050405020304" pitchFamily="18" charset="0"/>
                                </a:rPr>
                                <m:t>∗</m:t>
                              </m:r>
                            </m:sup>
                          </m:sSubSup>
                          <m:r>
                            <a:rPr lang="en-US" altLang="zh-CN" sz="3200">
                              <a:effectLst/>
                              <a:latin typeface="Cambria Math" panose="02040503050406030204" pitchFamily="18" charset="0"/>
                              <a:ea typeface="宋体" panose="02010600030101010101" pitchFamily="2" charset="-122"/>
                              <a:cs typeface="Times New Roman" panose="02020603050405020304" pitchFamily="18" charset="0"/>
                            </a:rPr>
                            <m:t>&lt;</m:t>
                          </m:r>
                          <m:f>
                            <m:fPr>
                              <m:ctrlPr>
                                <a:rPr lang="zh-CN" altLang="zh-CN" sz="3200" i="1">
                                  <a:effectLst/>
                                  <a:latin typeface="Cambria Math" panose="02040503050406030204" pitchFamily="18" charset="0"/>
                                  <a:ea typeface="Cambria Math" panose="02040503050406030204" pitchFamily="18" charset="0"/>
                                  <a:cs typeface="Times New Roman" panose="02020603050405020304" pitchFamily="18" charset="0"/>
                                </a:rPr>
                              </m:ctrlPr>
                            </m:fPr>
                            <m:num>
                              <m:acc>
                                <m:accPr>
                                  <m:chr m:val="‾"/>
                                  <m:ctrlPr>
                                    <a:rPr lang="zh-CN" altLang="zh-CN" sz="3200" i="1">
                                      <a:effectLst/>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sz="3200" i="1">
                                      <a:effectLst/>
                                      <a:latin typeface="Cambria Math" panose="02040503050406030204" pitchFamily="18" charset="0"/>
                                      <a:ea typeface="宋体" panose="02010600030101010101" pitchFamily="2" charset="-122"/>
                                      <a:cs typeface="Times New Roman" panose="02020603050405020304" pitchFamily="18" charset="0"/>
                                    </a:rPr>
                                    <m:t>𝑋</m:t>
                                  </m:r>
                                </m:e>
                              </m:acc>
                              <m:r>
                                <a:rPr lang="en-US" altLang="zh-CN" sz="32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3200" i="1">
                                  <a:effectLst/>
                                  <a:latin typeface="Cambria Math" panose="02040503050406030204" pitchFamily="18" charset="0"/>
                                  <a:ea typeface="宋体" panose="02010600030101010101" pitchFamily="2" charset="-122"/>
                                  <a:cs typeface="Times New Roman" panose="02020603050405020304" pitchFamily="18" charset="0"/>
                                </a:rPr>
                                <m:t>𝜙</m:t>
                              </m:r>
                            </m:num>
                            <m:den>
                              <m:r>
                                <a:rPr lang="en-US" altLang="zh-CN" sz="3200" i="1">
                                  <a:effectLst/>
                                  <a:latin typeface="Cambria Math" panose="02040503050406030204" pitchFamily="18" charset="0"/>
                                  <a:ea typeface="宋体" panose="02010600030101010101" pitchFamily="2" charset="-122"/>
                                  <a:cs typeface="Times New Roman" panose="02020603050405020304" pitchFamily="18" charset="0"/>
                                </a:rPr>
                                <m:t>𝑆</m:t>
                              </m:r>
                              <m:r>
                                <a:rPr lang="en-US" altLang="zh-CN" sz="3200">
                                  <a:effectLst/>
                                  <a:latin typeface="Cambria Math" panose="02040503050406030204" pitchFamily="18" charset="0"/>
                                  <a:ea typeface="宋体" panose="02010600030101010101" pitchFamily="2" charset="-122"/>
                                  <a:cs typeface="Times New Roman" panose="02020603050405020304" pitchFamily="18" charset="0"/>
                                </a:rPr>
                                <m:t>/</m:t>
                              </m:r>
                              <m:rad>
                                <m:radPr>
                                  <m:degHide m:val="on"/>
                                  <m:ctrlPr>
                                    <a:rPr lang="zh-CN" altLang="zh-CN" sz="3200" i="1">
                                      <a:effectLst/>
                                      <a:latin typeface="Cambria Math" panose="02040503050406030204" pitchFamily="18" charset="0"/>
                                      <a:ea typeface="Cambria Math" panose="02040503050406030204" pitchFamily="18" charset="0"/>
                                      <a:cs typeface="Times New Roman" panose="02020603050405020304" pitchFamily="18" charset="0"/>
                                    </a:rPr>
                                  </m:ctrlPr>
                                </m:radPr>
                                <m:deg/>
                                <m:e>
                                  <m:r>
                                    <a:rPr lang="en-US" altLang="zh-CN" sz="3200" i="1">
                                      <a:effectLst/>
                                      <a:latin typeface="Cambria Math" panose="02040503050406030204" pitchFamily="18" charset="0"/>
                                      <a:ea typeface="宋体" panose="02010600030101010101" pitchFamily="2" charset="-122"/>
                                      <a:cs typeface="Times New Roman" panose="02020603050405020304" pitchFamily="18" charset="0"/>
                                    </a:rPr>
                                    <m:t>𝑛</m:t>
                                  </m:r>
                                </m:e>
                              </m:rad>
                            </m:den>
                          </m:f>
                          <m:r>
                            <a:rPr lang="en-US" altLang="zh-CN" sz="3200">
                              <a:effectLst/>
                              <a:latin typeface="Cambria Math" panose="02040503050406030204" pitchFamily="18" charset="0"/>
                              <a:ea typeface="宋体" panose="02010600030101010101" pitchFamily="2" charset="-122"/>
                              <a:cs typeface="Times New Roman" panose="02020603050405020304" pitchFamily="18" charset="0"/>
                            </a:rPr>
                            <m:t>&lt;</m:t>
                          </m:r>
                          <m:sSubSup>
                            <m:sSubSupPr>
                              <m:ctrlPr>
                                <a:rPr lang="zh-CN" altLang="zh-CN" sz="3200" i="1">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3200" i="1">
                                  <a:effectLst/>
                                  <a:latin typeface="Cambria Math" panose="02040503050406030204" pitchFamily="18" charset="0"/>
                                  <a:ea typeface="宋体" panose="02010600030101010101" pitchFamily="2" charset="-122"/>
                                  <a:cs typeface="Times New Roman" panose="02020603050405020304" pitchFamily="18" charset="0"/>
                                </a:rPr>
                                <m:t>𝑤</m:t>
                              </m:r>
                            </m:e>
                            <m:sub>
                              <m:f>
                                <m:fPr>
                                  <m:ctrlPr>
                                    <a:rPr lang="zh-CN" altLang="zh-CN" sz="3200" i="1">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3200" i="1">
                                      <a:effectLst/>
                                      <a:latin typeface="Cambria Math" panose="02040503050406030204" pitchFamily="18" charset="0"/>
                                      <a:ea typeface="宋体" panose="02010600030101010101" pitchFamily="2" charset="-122"/>
                                      <a:cs typeface="Times New Roman" panose="02020603050405020304" pitchFamily="18" charset="0"/>
                                    </a:rPr>
                                    <m:t>1−</m:t>
                                  </m:r>
                                  <m:r>
                                    <a:rPr lang="en-US" altLang="zh-CN" sz="3200" i="1">
                                      <a:effectLst/>
                                      <a:latin typeface="Cambria Math" panose="02040503050406030204" pitchFamily="18" charset="0"/>
                                      <a:ea typeface="宋体" panose="02010600030101010101" pitchFamily="2" charset="-122"/>
                                      <a:cs typeface="Times New Roman" panose="02020603050405020304" pitchFamily="18" charset="0"/>
                                    </a:rPr>
                                    <m:t>𝛼</m:t>
                                  </m:r>
                                </m:num>
                                <m:den>
                                  <m:r>
                                    <a:rPr lang="en-US" altLang="zh-CN" sz="3200" i="1">
                                      <a:effectLst/>
                                      <a:latin typeface="Cambria Math" panose="02040503050406030204" pitchFamily="18" charset="0"/>
                                      <a:ea typeface="宋体" panose="02010600030101010101" pitchFamily="2" charset="-122"/>
                                      <a:cs typeface="Times New Roman" panose="02020603050405020304" pitchFamily="18" charset="0"/>
                                    </a:rPr>
                                    <m:t>2</m:t>
                                  </m:r>
                                </m:den>
                              </m:f>
                            </m:sub>
                            <m:sup>
                              <m:r>
                                <a:rPr lang="en-US" altLang="zh-CN" sz="3200" i="1">
                                  <a:effectLst/>
                                  <a:latin typeface="Cambria Math" panose="02040503050406030204" pitchFamily="18" charset="0"/>
                                  <a:ea typeface="宋体" panose="02010600030101010101" pitchFamily="2" charset="-122"/>
                                  <a:cs typeface="Times New Roman" panose="02020603050405020304" pitchFamily="18" charset="0"/>
                                </a:rPr>
                                <m:t>∗</m:t>
                              </m:r>
                            </m:sup>
                          </m:sSubSup>
                        </m:e>
                      </m:d>
                      <m:r>
                        <a:rPr lang="en-US" altLang="zh-CN" sz="32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3200" i="1">
                          <a:effectLst/>
                          <a:latin typeface="Cambria Math" panose="02040503050406030204" pitchFamily="18" charset="0"/>
                          <a:ea typeface="宋体" panose="02010600030101010101" pitchFamily="2" charset="-122"/>
                          <a:cs typeface="Times New Roman" panose="02020603050405020304" pitchFamily="18" charset="0"/>
                        </a:rPr>
                        <m:t>1−</m:t>
                      </m:r>
                      <m:r>
                        <a:rPr lang="en-US" altLang="zh-CN" sz="3200" i="1">
                          <a:effectLst/>
                          <a:latin typeface="Cambria Math" panose="02040503050406030204" pitchFamily="18" charset="0"/>
                          <a:ea typeface="宋体" panose="02010600030101010101" pitchFamily="2" charset="-122"/>
                          <a:cs typeface="Times New Roman" panose="02020603050405020304" pitchFamily="18" charset="0"/>
                        </a:rPr>
                        <m:t>𝛼</m:t>
                      </m:r>
                    </m:oMath>
                  </m:oMathPara>
                </a14:m>
                <a:endParaRPr lang="zh-CN" altLang="zh-CN" sz="3200" dirty="0">
                  <a:effectLst/>
                  <a:latin typeface="Cambria" panose="02040503050406030204" pitchFamily="18" charset="0"/>
                  <a:ea typeface="宋体" panose="02010600030101010101" pitchFamily="2" charset="-122"/>
                  <a:cs typeface="Times New Roman" panose="02020603050405020304" pitchFamily="18" charset="0"/>
                </a:endParaRPr>
              </a:p>
              <a:p>
                <a:pPr>
                  <a:spcBef>
                    <a:spcPts val="900"/>
                  </a:spcBef>
                  <a:spcAft>
                    <a:spcPts val="900"/>
                  </a:spcAft>
                </a:pPr>
                <a14:m>
                  <m:oMathPara xmlns:m="http://schemas.openxmlformats.org/officeDocument/2006/math">
                    <m:oMathParaPr>
                      <m:jc m:val="centerGroup"/>
                    </m:oMathParaPr>
                    <m:oMath xmlns:m="http://schemas.openxmlformats.org/officeDocument/2006/math">
                      <m:r>
                        <a:rPr lang="en-US" altLang="zh-CN" sz="3200" i="1">
                          <a:effectLst/>
                          <a:latin typeface="Cambria Math" panose="02040503050406030204" pitchFamily="18" charset="0"/>
                          <a:ea typeface="宋体" panose="02010600030101010101" pitchFamily="2" charset="-122"/>
                          <a:cs typeface="Times New Roman" panose="02020603050405020304" pitchFamily="18" charset="0"/>
                        </a:rPr>
                        <m:t>𝑃</m:t>
                      </m:r>
                      <m:d>
                        <m:dPr>
                          <m:begChr m:val="{"/>
                          <m:endChr m:val="}"/>
                          <m:ctrlPr>
                            <a:rPr lang="zh-CN" altLang="zh-CN" sz="3200" i="1">
                              <a:effectLst/>
                              <a:latin typeface="Cambria Math" panose="02040503050406030204" pitchFamily="18" charset="0"/>
                              <a:ea typeface="Cambria Math" panose="02040503050406030204" pitchFamily="18" charset="0"/>
                              <a:cs typeface="Times New Roman" panose="02020603050405020304" pitchFamily="18" charset="0"/>
                            </a:rPr>
                          </m:ctrlPr>
                        </m:dPr>
                        <m:e>
                          <m:acc>
                            <m:accPr>
                              <m:chr m:val="‾"/>
                              <m:ctrlPr>
                                <a:rPr lang="zh-CN" altLang="zh-CN" sz="3200" i="1">
                                  <a:effectLst/>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sz="3200" i="1">
                                  <a:effectLst/>
                                  <a:latin typeface="Cambria Math" panose="02040503050406030204" pitchFamily="18" charset="0"/>
                                  <a:ea typeface="宋体" panose="02010600030101010101" pitchFamily="2" charset="-122"/>
                                  <a:cs typeface="Times New Roman" panose="02020603050405020304" pitchFamily="18" charset="0"/>
                                </a:rPr>
                                <m:t>𝑋</m:t>
                              </m:r>
                            </m:e>
                          </m:acc>
                          <m:r>
                            <a:rPr lang="en-US" altLang="zh-CN" sz="3200" i="1">
                              <a:effectLst/>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altLang="zh-CN" sz="3200" i="1">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3200" i="1">
                                  <a:effectLst/>
                                  <a:latin typeface="Cambria Math" panose="02040503050406030204" pitchFamily="18" charset="0"/>
                                  <a:ea typeface="宋体" panose="02010600030101010101" pitchFamily="2" charset="-122"/>
                                  <a:cs typeface="Times New Roman" panose="02020603050405020304" pitchFamily="18" charset="0"/>
                                </a:rPr>
                                <m:t>𝑤</m:t>
                              </m:r>
                            </m:e>
                            <m:sub>
                              <m:f>
                                <m:fPr>
                                  <m:ctrlPr>
                                    <a:rPr lang="zh-CN" altLang="zh-CN" sz="3200" i="1">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3200" i="1">
                                      <a:effectLst/>
                                      <a:latin typeface="Cambria Math" panose="02040503050406030204" pitchFamily="18" charset="0"/>
                                      <a:ea typeface="宋体" panose="02010600030101010101" pitchFamily="2" charset="-122"/>
                                      <a:cs typeface="Times New Roman" panose="02020603050405020304" pitchFamily="18" charset="0"/>
                                    </a:rPr>
                                    <m:t>1−</m:t>
                                  </m:r>
                                  <m:r>
                                    <a:rPr lang="en-US" altLang="zh-CN" sz="3200" i="1">
                                      <a:effectLst/>
                                      <a:latin typeface="Cambria Math" panose="02040503050406030204" pitchFamily="18" charset="0"/>
                                      <a:ea typeface="宋体" panose="02010600030101010101" pitchFamily="2" charset="-122"/>
                                      <a:cs typeface="Times New Roman" panose="02020603050405020304" pitchFamily="18" charset="0"/>
                                    </a:rPr>
                                    <m:t>𝛼</m:t>
                                  </m:r>
                                </m:num>
                                <m:den>
                                  <m:r>
                                    <a:rPr lang="en-US" altLang="zh-CN" sz="3200" i="1">
                                      <a:effectLst/>
                                      <a:latin typeface="Cambria Math" panose="02040503050406030204" pitchFamily="18" charset="0"/>
                                      <a:ea typeface="宋体" panose="02010600030101010101" pitchFamily="2" charset="-122"/>
                                      <a:cs typeface="Times New Roman" panose="02020603050405020304" pitchFamily="18" charset="0"/>
                                    </a:rPr>
                                    <m:t>2</m:t>
                                  </m:r>
                                </m:den>
                              </m:f>
                            </m:sub>
                            <m:sup>
                              <m:r>
                                <a:rPr lang="en-US" altLang="zh-CN" sz="3200" i="1">
                                  <a:effectLst/>
                                  <a:latin typeface="Cambria Math" panose="02040503050406030204" pitchFamily="18" charset="0"/>
                                  <a:ea typeface="宋体" panose="02010600030101010101" pitchFamily="2" charset="-122"/>
                                  <a:cs typeface="Times New Roman" panose="02020603050405020304" pitchFamily="18" charset="0"/>
                                </a:rPr>
                                <m:t>∗</m:t>
                              </m:r>
                            </m:sup>
                          </m:sSubSup>
                          <m:f>
                            <m:fPr>
                              <m:ctrlPr>
                                <a:rPr lang="zh-CN" altLang="zh-CN" sz="3200" i="1">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3200" i="1">
                                  <a:effectLst/>
                                  <a:latin typeface="Cambria Math" panose="02040503050406030204" pitchFamily="18" charset="0"/>
                                  <a:ea typeface="宋体" panose="02010600030101010101" pitchFamily="2" charset="-122"/>
                                  <a:cs typeface="Times New Roman" panose="02020603050405020304" pitchFamily="18" charset="0"/>
                                </a:rPr>
                                <m:t>𝑆</m:t>
                              </m:r>
                            </m:num>
                            <m:den>
                              <m:rad>
                                <m:radPr>
                                  <m:degHide m:val="on"/>
                                  <m:ctrlPr>
                                    <a:rPr lang="zh-CN" altLang="zh-CN" sz="3200" i="1">
                                      <a:effectLst/>
                                      <a:latin typeface="Cambria Math" panose="02040503050406030204" pitchFamily="18" charset="0"/>
                                      <a:ea typeface="Cambria Math" panose="02040503050406030204" pitchFamily="18" charset="0"/>
                                      <a:cs typeface="Times New Roman" panose="02020603050405020304" pitchFamily="18" charset="0"/>
                                    </a:rPr>
                                  </m:ctrlPr>
                                </m:radPr>
                                <m:deg/>
                                <m:e>
                                  <m:r>
                                    <a:rPr lang="en-US" altLang="zh-CN" sz="3200" i="1">
                                      <a:effectLst/>
                                      <a:latin typeface="Cambria Math" panose="02040503050406030204" pitchFamily="18" charset="0"/>
                                      <a:ea typeface="宋体" panose="02010600030101010101" pitchFamily="2" charset="-122"/>
                                      <a:cs typeface="Times New Roman" panose="02020603050405020304" pitchFamily="18" charset="0"/>
                                    </a:rPr>
                                    <m:t>𝑛</m:t>
                                  </m:r>
                                </m:e>
                              </m:rad>
                            </m:den>
                          </m:f>
                          <m:r>
                            <a:rPr lang="en-US" altLang="zh-CN" sz="3200">
                              <a:effectLst/>
                              <a:latin typeface="Cambria Math" panose="02040503050406030204" pitchFamily="18" charset="0"/>
                              <a:ea typeface="宋体" panose="02010600030101010101" pitchFamily="2" charset="-122"/>
                              <a:cs typeface="Times New Roman" panose="02020603050405020304" pitchFamily="18" charset="0"/>
                            </a:rPr>
                            <m:t>&lt;</m:t>
                          </m:r>
                          <m:r>
                            <a:rPr lang="en-US" altLang="zh-CN" sz="3200" i="1">
                              <a:effectLst/>
                              <a:latin typeface="Cambria Math" panose="02040503050406030204" pitchFamily="18" charset="0"/>
                              <a:ea typeface="宋体" panose="02010600030101010101" pitchFamily="2" charset="-122"/>
                              <a:cs typeface="Times New Roman" panose="02020603050405020304" pitchFamily="18" charset="0"/>
                            </a:rPr>
                            <m:t>𝜙</m:t>
                          </m:r>
                          <m:r>
                            <a:rPr lang="en-US" altLang="zh-CN" sz="3200">
                              <a:effectLst/>
                              <a:latin typeface="Cambria Math" panose="02040503050406030204" pitchFamily="18" charset="0"/>
                              <a:ea typeface="宋体" panose="02010600030101010101" pitchFamily="2" charset="-122"/>
                              <a:cs typeface="Times New Roman" panose="02020603050405020304" pitchFamily="18" charset="0"/>
                            </a:rPr>
                            <m:t>&lt;</m:t>
                          </m:r>
                          <m:acc>
                            <m:accPr>
                              <m:chr m:val="‾"/>
                              <m:ctrlPr>
                                <a:rPr lang="zh-CN" altLang="zh-CN" sz="3200" i="1">
                                  <a:effectLst/>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sz="3200" i="1">
                                  <a:effectLst/>
                                  <a:latin typeface="Cambria Math" panose="02040503050406030204" pitchFamily="18" charset="0"/>
                                  <a:ea typeface="宋体" panose="02010600030101010101" pitchFamily="2" charset="-122"/>
                                  <a:cs typeface="Times New Roman" panose="02020603050405020304" pitchFamily="18" charset="0"/>
                                </a:rPr>
                                <m:t>𝑋</m:t>
                              </m:r>
                            </m:e>
                          </m:acc>
                          <m:r>
                            <a:rPr lang="en-US" altLang="zh-CN" sz="3200" i="1">
                              <a:effectLst/>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altLang="zh-CN" sz="3200" i="1">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3200" i="1">
                                  <a:effectLst/>
                                  <a:latin typeface="Cambria Math" panose="02040503050406030204" pitchFamily="18" charset="0"/>
                                  <a:ea typeface="宋体" panose="02010600030101010101" pitchFamily="2" charset="-122"/>
                                  <a:cs typeface="Times New Roman" panose="02020603050405020304" pitchFamily="18" charset="0"/>
                                </a:rPr>
                                <m:t>𝑤</m:t>
                              </m:r>
                            </m:e>
                            <m:sub>
                              <m:f>
                                <m:fPr>
                                  <m:ctrlPr>
                                    <a:rPr lang="zh-CN" altLang="zh-CN" sz="3200" i="1">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3200" i="1">
                                      <a:effectLst/>
                                      <a:latin typeface="Cambria Math" panose="02040503050406030204" pitchFamily="18" charset="0"/>
                                      <a:ea typeface="宋体" panose="02010600030101010101" pitchFamily="2" charset="-122"/>
                                      <a:cs typeface="Times New Roman" panose="02020603050405020304" pitchFamily="18" charset="0"/>
                                    </a:rPr>
                                    <m:t>𝛼</m:t>
                                  </m:r>
                                </m:num>
                                <m:den>
                                  <m:r>
                                    <a:rPr lang="en-US" altLang="zh-CN" sz="3200" i="1">
                                      <a:effectLst/>
                                      <a:latin typeface="Cambria Math" panose="02040503050406030204" pitchFamily="18" charset="0"/>
                                      <a:ea typeface="宋体" panose="02010600030101010101" pitchFamily="2" charset="-122"/>
                                      <a:cs typeface="Times New Roman" panose="02020603050405020304" pitchFamily="18" charset="0"/>
                                    </a:rPr>
                                    <m:t>2</m:t>
                                  </m:r>
                                </m:den>
                              </m:f>
                            </m:sub>
                            <m:sup>
                              <m:r>
                                <a:rPr lang="en-US" altLang="zh-CN" sz="3200" i="1">
                                  <a:effectLst/>
                                  <a:latin typeface="Cambria Math" panose="02040503050406030204" pitchFamily="18" charset="0"/>
                                  <a:ea typeface="宋体" panose="02010600030101010101" pitchFamily="2" charset="-122"/>
                                  <a:cs typeface="Times New Roman" panose="02020603050405020304" pitchFamily="18" charset="0"/>
                                </a:rPr>
                                <m:t>∗</m:t>
                              </m:r>
                            </m:sup>
                          </m:sSubSup>
                          <m:f>
                            <m:fPr>
                              <m:ctrlPr>
                                <a:rPr lang="zh-CN" altLang="zh-CN" sz="3200" i="1">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3200" i="1">
                                  <a:effectLst/>
                                  <a:latin typeface="Cambria Math" panose="02040503050406030204" pitchFamily="18" charset="0"/>
                                  <a:ea typeface="宋体" panose="02010600030101010101" pitchFamily="2" charset="-122"/>
                                  <a:cs typeface="Times New Roman" panose="02020603050405020304" pitchFamily="18" charset="0"/>
                                </a:rPr>
                                <m:t>𝑆</m:t>
                              </m:r>
                            </m:num>
                            <m:den>
                              <m:rad>
                                <m:radPr>
                                  <m:degHide m:val="on"/>
                                  <m:ctrlPr>
                                    <a:rPr lang="zh-CN" altLang="zh-CN" sz="3200" i="1">
                                      <a:effectLst/>
                                      <a:latin typeface="Cambria Math" panose="02040503050406030204" pitchFamily="18" charset="0"/>
                                      <a:ea typeface="Cambria Math" panose="02040503050406030204" pitchFamily="18" charset="0"/>
                                      <a:cs typeface="Times New Roman" panose="02020603050405020304" pitchFamily="18" charset="0"/>
                                    </a:rPr>
                                  </m:ctrlPr>
                                </m:radPr>
                                <m:deg/>
                                <m:e>
                                  <m:r>
                                    <a:rPr lang="en-US" altLang="zh-CN" sz="3200" i="1">
                                      <a:effectLst/>
                                      <a:latin typeface="Cambria Math" panose="02040503050406030204" pitchFamily="18" charset="0"/>
                                      <a:ea typeface="宋体" panose="02010600030101010101" pitchFamily="2" charset="-122"/>
                                      <a:cs typeface="Times New Roman" panose="02020603050405020304" pitchFamily="18" charset="0"/>
                                    </a:rPr>
                                    <m:t>𝑛</m:t>
                                  </m:r>
                                </m:e>
                              </m:rad>
                            </m:den>
                          </m:f>
                        </m:e>
                      </m:d>
                      <m:r>
                        <a:rPr lang="en-US" altLang="zh-CN" sz="32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3200" i="1">
                          <a:effectLst/>
                          <a:latin typeface="Cambria Math" panose="02040503050406030204" pitchFamily="18" charset="0"/>
                          <a:ea typeface="宋体" panose="02010600030101010101" pitchFamily="2" charset="-122"/>
                          <a:cs typeface="Times New Roman" panose="02020603050405020304" pitchFamily="18" charset="0"/>
                        </a:rPr>
                        <m:t>1−</m:t>
                      </m:r>
                      <m:r>
                        <a:rPr lang="en-US" altLang="zh-CN" sz="3200" i="1">
                          <a:effectLst/>
                          <a:latin typeface="Cambria Math" panose="02040503050406030204" pitchFamily="18" charset="0"/>
                          <a:ea typeface="宋体" panose="02010600030101010101" pitchFamily="2" charset="-122"/>
                          <a:cs typeface="Times New Roman" panose="02020603050405020304" pitchFamily="18" charset="0"/>
                        </a:rPr>
                        <m:t>𝛼</m:t>
                      </m:r>
                    </m:oMath>
                  </m:oMathPara>
                </a14:m>
                <a:endParaRPr lang="zh-CN" altLang="zh-CN" sz="3200" dirty="0">
                  <a:effectLst/>
                  <a:latin typeface="Cambria" panose="02040503050406030204" pitchFamily="18" charset="0"/>
                  <a:ea typeface="宋体" panose="02010600030101010101" pitchFamily="2" charset="-122"/>
                  <a:cs typeface="Times New Roman" panose="02020603050405020304" pitchFamily="18" charset="0"/>
                </a:endParaRPr>
              </a:p>
              <a:p>
                <a:pPr>
                  <a:spcBef>
                    <a:spcPts val="900"/>
                  </a:spcBef>
                  <a:spcAft>
                    <a:spcPts val="900"/>
                  </a:spcAft>
                </a:pPr>
                <a:r>
                  <a:rPr lang="en-US" altLang="zh-CN" sz="3200" dirty="0">
                    <a:effectLst/>
                    <a:latin typeface="宋体" panose="02010600030101010101" pitchFamily="2" charset="-122"/>
                    <a:ea typeface="宋体" panose="02010600030101010101" pitchFamily="2" charset="-122"/>
                    <a:cs typeface="Times New Roman" panose="02020603050405020304" pitchFamily="18" charset="0"/>
                  </a:rPr>
                  <a:t>将</a:t>
                </a:r>
                <a14:m>
                  <m:oMath xmlns:m="http://schemas.openxmlformats.org/officeDocument/2006/math">
                    <m:sSup>
                      <m:sSupPr>
                        <m:ctrlPr>
                          <a:rPr lang="zh-CN" altLang="zh-CN" sz="32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3200" i="1">
                            <a:effectLst/>
                            <a:latin typeface="Cambria Math" panose="02040503050406030204" pitchFamily="18" charset="0"/>
                            <a:ea typeface="宋体" panose="02010600030101010101" pitchFamily="2" charset="-122"/>
                            <a:cs typeface="Times New Roman" panose="02020603050405020304" pitchFamily="18" charset="0"/>
                          </a:rPr>
                          <m:t>𝑊</m:t>
                        </m:r>
                      </m:e>
                      <m:sup>
                        <m:r>
                          <a:rPr lang="en-US" altLang="zh-CN" sz="3200" i="1">
                            <a:effectLst/>
                            <a:latin typeface="Cambria Math" panose="02040503050406030204" pitchFamily="18" charset="0"/>
                            <a:ea typeface="宋体" panose="02010600030101010101" pitchFamily="2" charset="-122"/>
                            <a:cs typeface="Times New Roman" panose="02020603050405020304" pitchFamily="18" charset="0"/>
                          </a:rPr>
                          <m:t>∗</m:t>
                        </m:r>
                      </m:sup>
                    </m:sSup>
                  </m:oMath>
                </a14:m>
                <a:r>
                  <a:rPr lang="en-US" altLang="zh-CN" sz="3200" dirty="0" err="1">
                    <a:effectLst/>
                    <a:latin typeface="宋体" panose="02010600030101010101" pitchFamily="2" charset="-122"/>
                    <a:ea typeface="宋体" panose="02010600030101010101" pitchFamily="2" charset="-122"/>
                    <a:cs typeface="Times New Roman" panose="02020603050405020304" pitchFamily="18" charset="0"/>
                  </a:rPr>
                  <a:t>的</a:t>
                </a:r>
                <a:r>
                  <a:rPr lang="en-US" altLang="zh-CN" sz="3200" dirty="0" err="1">
                    <a:effectLst/>
                    <a:latin typeface="Cambria" panose="02040503050406030204" pitchFamily="18" charset="0"/>
                    <a:ea typeface="宋体" panose="02010600030101010101" pitchFamily="2" charset="-122"/>
                    <a:cs typeface="Times New Roman" panose="02020603050405020304" pitchFamily="18" charset="0"/>
                  </a:rPr>
                  <a:t>B</a:t>
                </a:r>
                <a:r>
                  <a:rPr lang="en-US" altLang="zh-CN" sz="3200" dirty="0" err="1">
                    <a:effectLst/>
                    <a:latin typeface="宋体" panose="02010600030101010101" pitchFamily="2" charset="-122"/>
                    <a:ea typeface="宋体" panose="02010600030101010101" pitchFamily="2" charset="-122"/>
                    <a:cs typeface="Times New Roman" panose="02020603050405020304" pitchFamily="18" charset="0"/>
                  </a:rPr>
                  <a:t>个</a:t>
                </a:r>
                <a:r>
                  <a:rPr lang="en-US" altLang="zh-CN" sz="3200" dirty="0" err="1">
                    <a:effectLst/>
                    <a:latin typeface="Cambria" panose="02040503050406030204" pitchFamily="18" charset="0"/>
                    <a:ea typeface="宋体" panose="02010600030101010101" pitchFamily="2" charset="-122"/>
                    <a:cs typeface="Times New Roman" panose="02020603050405020304" pitchFamily="18" charset="0"/>
                  </a:rPr>
                  <a:t>bootstrap</a:t>
                </a:r>
                <a:r>
                  <a:rPr lang="en-US" altLang="zh-CN" sz="3200" dirty="0" err="1">
                    <a:effectLst/>
                    <a:latin typeface="宋体" panose="02010600030101010101" pitchFamily="2" charset="-122"/>
                    <a:ea typeface="宋体" panose="02010600030101010101" pitchFamily="2" charset="-122"/>
                    <a:cs typeface="Times New Roman" panose="02020603050405020304" pitchFamily="18" charset="0"/>
                  </a:rPr>
                  <a:t>值自小到大排序</a:t>
                </a:r>
                <a:endParaRPr lang="zh-CN" altLang="zh-CN" sz="3200" dirty="0">
                  <a:effectLst/>
                  <a:latin typeface="Cambria" panose="02040503050406030204" pitchFamily="18" charset="0"/>
                  <a:ea typeface="宋体" panose="02010600030101010101" pitchFamily="2" charset="-122"/>
                  <a:cs typeface="Times New Roman" panose="02020603050405020304" pitchFamily="18" charset="0"/>
                </a:endParaRPr>
              </a:p>
              <a:p>
                <a:pPr>
                  <a:spcBef>
                    <a:spcPts val="900"/>
                  </a:spcBef>
                  <a:spcAft>
                    <a:spcPts val="900"/>
                  </a:spcAft>
                </a:pPr>
                <a14:m>
                  <m:oMathPara xmlns:m="http://schemas.openxmlformats.org/officeDocument/2006/math">
                    <m:oMathParaPr>
                      <m:jc m:val="centerGroup"/>
                    </m:oMathParaPr>
                    <m:oMath xmlns:m="http://schemas.openxmlformats.org/officeDocument/2006/math">
                      <m:sSubSup>
                        <m:sSubSupPr>
                          <m:ctrlPr>
                            <a:rPr lang="zh-CN" altLang="zh-CN" sz="3200" i="1">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3200" i="1">
                              <a:effectLst/>
                              <a:latin typeface="Cambria Math" panose="02040503050406030204" pitchFamily="18" charset="0"/>
                              <a:ea typeface="宋体" panose="02010600030101010101" pitchFamily="2" charset="-122"/>
                              <a:cs typeface="Times New Roman" panose="02020603050405020304" pitchFamily="18" charset="0"/>
                            </a:rPr>
                            <m:t>𝑤</m:t>
                          </m:r>
                        </m:e>
                        <m:sub>
                          <m:d>
                            <m:dPr>
                              <m:ctrlPr>
                                <a:rPr lang="zh-CN" altLang="zh-CN" sz="3200"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3200" i="1">
                                  <a:effectLst/>
                                  <a:latin typeface="Cambria Math" panose="02040503050406030204" pitchFamily="18" charset="0"/>
                                  <a:ea typeface="宋体" panose="02010600030101010101" pitchFamily="2" charset="-122"/>
                                  <a:cs typeface="Times New Roman" panose="02020603050405020304" pitchFamily="18" charset="0"/>
                                </a:rPr>
                                <m:t>1</m:t>
                              </m:r>
                            </m:e>
                          </m:d>
                        </m:sub>
                        <m:sup>
                          <m:r>
                            <a:rPr lang="en-US" altLang="zh-CN" sz="3200" i="1">
                              <a:effectLst/>
                              <a:latin typeface="Cambria Math" panose="02040503050406030204" pitchFamily="18" charset="0"/>
                              <a:ea typeface="宋体" panose="02010600030101010101" pitchFamily="2" charset="-122"/>
                              <a:cs typeface="Times New Roman" panose="02020603050405020304" pitchFamily="18" charset="0"/>
                            </a:rPr>
                            <m:t>∗</m:t>
                          </m:r>
                        </m:sup>
                      </m:sSubSup>
                      <m:r>
                        <a:rPr lang="en-US" altLang="zh-CN" sz="3200">
                          <a:effectLst/>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altLang="zh-CN" sz="3200" i="1">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3200" i="1">
                              <a:effectLst/>
                              <a:latin typeface="Cambria Math" panose="02040503050406030204" pitchFamily="18" charset="0"/>
                              <a:ea typeface="宋体" panose="02010600030101010101" pitchFamily="2" charset="-122"/>
                              <a:cs typeface="Times New Roman" panose="02020603050405020304" pitchFamily="18" charset="0"/>
                            </a:rPr>
                            <m:t>𝑤</m:t>
                          </m:r>
                        </m:e>
                        <m:sub>
                          <m:d>
                            <m:dPr>
                              <m:ctrlPr>
                                <a:rPr lang="zh-CN" altLang="zh-CN" sz="3200"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3200" i="1">
                                  <a:effectLst/>
                                  <a:latin typeface="Cambria Math" panose="02040503050406030204" pitchFamily="18" charset="0"/>
                                  <a:ea typeface="宋体" panose="02010600030101010101" pitchFamily="2" charset="-122"/>
                                  <a:cs typeface="Times New Roman" panose="02020603050405020304" pitchFamily="18" charset="0"/>
                                </a:rPr>
                                <m:t>2</m:t>
                              </m:r>
                            </m:e>
                          </m:d>
                        </m:sub>
                        <m:sup>
                          <m:r>
                            <a:rPr lang="en-US" altLang="zh-CN" sz="3200" i="1">
                              <a:effectLst/>
                              <a:latin typeface="Cambria Math" panose="02040503050406030204" pitchFamily="18" charset="0"/>
                              <a:ea typeface="宋体" panose="02010600030101010101" pitchFamily="2" charset="-122"/>
                              <a:cs typeface="Times New Roman" panose="02020603050405020304" pitchFamily="18" charset="0"/>
                            </a:rPr>
                            <m:t>∗</m:t>
                          </m:r>
                        </m:sup>
                      </m:sSubSup>
                      <m:r>
                        <a:rPr lang="en-US" altLang="zh-CN" sz="3200">
                          <a:effectLst/>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altLang="zh-CN" sz="3200" i="1">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3200" i="1">
                              <a:effectLst/>
                              <a:latin typeface="Cambria Math" panose="02040503050406030204" pitchFamily="18" charset="0"/>
                              <a:ea typeface="宋体" panose="02010600030101010101" pitchFamily="2" charset="-122"/>
                              <a:cs typeface="Times New Roman" panose="02020603050405020304" pitchFamily="18" charset="0"/>
                            </a:rPr>
                            <m:t>𝑤</m:t>
                          </m:r>
                        </m:e>
                        <m:sub>
                          <m:d>
                            <m:dPr>
                              <m:ctrlPr>
                                <a:rPr lang="zh-CN" altLang="zh-CN" sz="3200"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3200" i="1">
                                  <a:effectLst/>
                                  <a:latin typeface="Cambria Math" panose="02040503050406030204" pitchFamily="18" charset="0"/>
                                  <a:ea typeface="宋体" panose="02010600030101010101" pitchFamily="2" charset="-122"/>
                                  <a:cs typeface="Times New Roman" panose="02020603050405020304" pitchFamily="18" charset="0"/>
                                </a:rPr>
                                <m:t>𝐵</m:t>
                              </m:r>
                            </m:e>
                          </m:d>
                        </m:sub>
                        <m:sup>
                          <m:r>
                            <a:rPr lang="en-US" altLang="zh-CN" sz="3200" i="1">
                              <a:effectLst/>
                              <a:latin typeface="Cambria Math" panose="02040503050406030204" pitchFamily="18" charset="0"/>
                              <a:ea typeface="宋体" panose="02010600030101010101" pitchFamily="2" charset="-122"/>
                              <a:cs typeface="Times New Roman" panose="02020603050405020304" pitchFamily="18" charset="0"/>
                            </a:rPr>
                            <m:t>∗</m:t>
                          </m:r>
                        </m:sup>
                      </m:sSubSup>
                    </m:oMath>
                  </m:oMathPara>
                </a14:m>
                <a:endParaRPr lang="zh-CN" altLang="zh-CN" sz="3200" dirty="0">
                  <a:effectLst/>
                  <a:latin typeface="Cambria" panose="02040503050406030204" pitchFamily="18" charset="0"/>
                  <a:ea typeface="宋体" panose="02010600030101010101" pitchFamily="2" charset="-122"/>
                  <a:cs typeface="Times New Roman" panose="02020603050405020304" pitchFamily="18" charset="0"/>
                </a:endParaRPr>
              </a:p>
            </p:txBody>
          </p:sp>
        </mc:Choice>
        <mc:Fallback xmlns="">
          <p:sp>
            <p:nvSpPr>
              <p:cNvPr id="6" name="文本框 5">
                <a:extLst>
                  <a:ext uri="{FF2B5EF4-FFF2-40B4-BE49-F238E27FC236}">
                    <a16:creationId xmlns:a16="http://schemas.microsoft.com/office/drawing/2014/main" id="{3A57B1CB-19E3-4907-812C-2DBE38971B42}"/>
                  </a:ext>
                </a:extLst>
              </p:cNvPr>
              <p:cNvSpPr txBox="1">
                <a:spLocks noRot="1" noChangeAspect="1" noMove="1" noResize="1" noEditPoints="1" noAdjustHandles="1" noChangeArrowheads="1" noChangeShapeType="1" noTextEdit="1"/>
              </p:cNvSpPr>
              <p:nvPr/>
            </p:nvSpPr>
            <p:spPr>
              <a:xfrm>
                <a:off x="20547" y="1162962"/>
                <a:ext cx="9477545" cy="4532075"/>
              </a:xfrm>
              <a:prstGeom prst="rect">
                <a:avLst/>
              </a:prstGeom>
              <a:blipFill>
                <a:blip r:embed="rId2"/>
                <a:stretch>
                  <a:fillRect l="-1608" t="-2153"/>
                </a:stretch>
              </a:blipFill>
              <a:ln w="25400">
                <a:noFill/>
              </a:ln>
            </p:spPr>
            <p:txBody>
              <a:bodyPr/>
              <a:lstStyle/>
              <a:p>
                <a:r>
                  <a:rPr lang="zh-CN" altLang="en-US">
                    <a:noFill/>
                  </a:rPr>
                  <a:t> </a:t>
                </a:r>
              </a:p>
            </p:txBody>
          </p:sp>
        </mc:Fallback>
      </mc:AlternateContent>
    </p:spTree>
    <p:extLst>
      <p:ext uri="{BB962C8B-B14F-4D97-AF65-F5344CB8AC3E}">
        <p14:creationId xmlns:p14="http://schemas.microsoft.com/office/powerpoint/2010/main" val="34511365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标题 1">
            <a:extLst>
              <a:ext uri="{FF2B5EF4-FFF2-40B4-BE49-F238E27FC236}">
                <a16:creationId xmlns:a16="http://schemas.microsoft.com/office/drawing/2014/main" id="{C5D96BB7-F3EE-475D-8C4A-757D9F1B8C06}"/>
              </a:ext>
            </a:extLst>
          </p:cNvPr>
          <p:cNvSpPr>
            <a:spLocks noGrp="1" noChangeArrowheads="1"/>
          </p:cNvSpPr>
          <p:nvPr>
            <p:ph type="title"/>
          </p:nvPr>
        </p:nvSpPr>
        <p:spPr>
          <a:xfrm>
            <a:off x="-15875" y="142875"/>
            <a:ext cx="9493420" cy="642938"/>
          </a:xfrm>
        </p:spPr>
        <p:txBody>
          <a:bodyPr/>
          <a:lstStyle/>
          <a:p>
            <a:pPr algn="l" defTabSz="512763" fontAlgn="base">
              <a:spcAft>
                <a:spcPct val="0"/>
              </a:spcAft>
            </a:pPr>
            <a:r>
              <a:rPr lang="en-US" altLang="zh-CN" dirty="0"/>
              <a:t>4</a:t>
            </a:r>
            <a:r>
              <a:rPr lang="zh-CN" altLang="en-US" dirty="0"/>
              <a:t>，</a:t>
            </a:r>
            <a:r>
              <a:rPr lang="en-US" altLang="zh-CN" dirty="0"/>
              <a:t>bootstrap</a:t>
            </a:r>
            <a:r>
              <a:rPr lang="zh-CN" altLang="en-US" dirty="0"/>
              <a:t>置信区间</a:t>
            </a:r>
            <a:r>
              <a:rPr lang="en-US" altLang="zh-CN" dirty="0"/>
              <a:t>-bootstrap-t</a:t>
            </a:r>
            <a:r>
              <a:rPr lang="zh-CN" altLang="en-US" dirty="0"/>
              <a:t>法</a:t>
            </a:r>
          </a:p>
        </p:txBody>
      </p:sp>
      <p:sp>
        <p:nvSpPr>
          <p:cNvPr id="4" name="灯片编号占位符 2">
            <a:extLst>
              <a:ext uri="{FF2B5EF4-FFF2-40B4-BE49-F238E27FC236}">
                <a16:creationId xmlns:a16="http://schemas.microsoft.com/office/drawing/2014/main" id="{C27C162C-7E7E-4C70-B53F-15564590C7C6}"/>
              </a:ext>
            </a:extLst>
          </p:cNvPr>
          <p:cNvSpPr>
            <a:spLocks noGrp="1" noChangeArrowheads="1"/>
          </p:cNvSpPr>
          <p:nvPr>
            <p:ph type="sldNum" sz="quarter" idx="12"/>
          </p:nvPr>
        </p:nvSpPr>
        <p:spPr bwMode="auto">
          <a:xfrm>
            <a:off x="6553200" y="6391275"/>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9FCE3FB9-BAC7-4293-A5BB-B8E090A183F8}" type="slidenum">
              <a:rPr lang="zh-CN" altLang="en-US">
                <a:solidFill>
                  <a:srgbClr val="898989"/>
                </a:solidFill>
              </a:rPr>
              <a:pPr/>
              <a:t>101</a:t>
            </a:fld>
            <a:endParaRPr lang="zh-CN" altLang="en-US">
              <a:solidFill>
                <a:srgbClr val="898989"/>
              </a:solidFill>
            </a:endParaRPr>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0AD868A5-25FC-4BAF-AE67-B266B842F522}"/>
                  </a:ext>
                </a:extLst>
              </p:cNvPr>
              <p:cNvSpPr txBox="1"/>
              <p:nvPr/>
            </p:nvSpPr>
            <p:spPr>
              <a:xfrm>
                <a:off x="116505" y="1448780"/>
                <a:ext cx="9027495" cy="3671326"/>
              </a:xfrm>
              <a:prstGeom prst="rect">
                <a:avLst/>
              </a:prstGeom>
              <a:noFill/>
              <a:ln w="25400">
                <a:noFill/>
              </a:ln>
            </p:spPr>
            <p:txBody>
              <a:bodyPr wrap="square">
                <a:spAutoFit/>
              </a:bodyPr>
              <a:lstStyle/>
              <a:p>
                <a:pPr>
                  <a:spcBef>
                    <a:spcPts val="900"/>
                  </a:spcBef>
                  <a:spcAft>
                    <a:spcPts val="900"/>
                  </a:spcAft>
                </a:pPr>
                <a:r>
                  <a:rPr lang="en-US" altLang="zh-CN" sz="2800" dirty="0">
                    <a:effectLst/>
                    <a:latin typeface="宋体" panose="02010600030101010101" pitchFamily="2" charset="-122"/>
                    <a:cs typeface="Times New Roman" panose="02020603050405020304" pitchFamily="18" charset="0"/>
                  </a:rPr>
                  <a:t>记</a:t>
                </a:r>
                <a14:m>
                  <m:oMath xmlns:m="http://schemas.openxmlformats.org/officeDocument/2006/math">
                    <m:sSub>
                      <m:sSubPr>
                        <m:ctrlPr>
                          <a:rPr lang="zh-CN" altLang="zh-CN" sz="2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800" i="1">
                            <a:effectLst/>
                            <a:latin typeface="Cambria Math" panose="02040503050406030204" pitchFamily="18" charset="0"/>
                            <a:cs typeface="Times New Roman" panose="02020603050405020304" pitchFamily="18" charset="0"/>
                          </a:rPr>
                          <m:t>𝑘</m:t>
                        </m:r>
                      </m:e>
                      <m:sub>
                        <m:r>
                          <a:rPr lang="en-US" altLang="zh-CN" sz="2800" i="1">
                            <a:effectLst/>
                            <a:latin typeface="Cambria Math" panose="02040503050406030204" pitchFamily="18" charset="0"/>
                            <a:cs typeface="Times New Roman" panose="02020603050405020304" pitchFamily="18" charset="0"/>
                          </a:rPr>
                          <m:t>1</m:t>
                        </m:r>
                      </m:sub>
                    </m:sSub>
                    <m:r>
                      <a:rPr lang="en-US" altLang="zh-CN" sz="2800">
                        <a:effectLst/>
                        <a:latin typeface="Cambria Math" panose="02040503050406030204" pitchFamily="18" charset="0"/>
                        <a:cs typeface="Times New Roman" panose="02020603050405020304" pitchFamily="18" charset="0"/>
                      </a:rPr>
                      <m:t>=</m:t>
                    </m:r>
                    <m:d>
                      <m:dPr>
                        <m:begChr m:val="["/>
                        <m:endChr m:val="]"/>
                        <m:ctrlPr>
                          <a:rPr lang="zh-CN" altLang="zh-CN" sz="2800"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2800" i="1">
                            <a:effectLst/>
                            <a:latin typeface="Cambria Math" panose="02040503050406030204" pitchFamily="18" charset="0"/>
                            <a:cs typeface="Times New Roman" panose="02020603050405020304" pitchFamily="18" charset="0"/>
                          </a:rPr>
                          <m:t>𝐵</m:t>
                        </m:r>
                        <m:r>
                          <a:rPr lang="en-US" altLang="zh-CN" sz="2800">
                            <a:effectLst/>
                            <a:latin typeface="Cambria Math" panose="02040503050406030204" pitchFamily="18" charset="0"/>
                            <a:cs typeface="Times New Roman" panose="02020603050405020304" pitchFamily="18" charset="0"/>
                          </a:rPr>
                          <m:t>×</m:t>
                        </m:r>
                        <m:f>
                          <m:fPr>
                            <m:ctrlPr>
                              <a:rPr lang="zh-CN" altLang="zh-CN" sz="2800" i="1">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2800" i="1">
                                <a:effectLst/>
                                <a:latin typeface="Cambria Math" panose="02040503050406030204" pitchFamily="18" charset="0"/>
                                <a:cs typeface="Times New Roman" panose="02020603050405020304" pitchFamily="18" charset="0"/>
                              </a:rPr>
                              <m:t>𝛼</m:t>
                            </m:r>
                          </m:num>
                          <m:den>
                            <m:r>
                              <a:rPr lang="en-US" altLang="zh-CN" sz="2800" i="1">
                                <a:effectLst/>
                                <a:latin typeface="Cambria Math" panose="02040503050406030204" pitchFamily="18" charset="0"/>
                                <a:cs typeface="Times New Roman" panose="02020603050405020304" pitchFamily="18" charset="0"/>
                              </a:rPr>
                              <m:t>2</m:t>
                            </m:r>
                          </m:den>
                        </m:f>
                      </m:e>
                    </m:d>
                  </m:oMath>
                </a14:m>
                <a:r>
                  <a:rPr lang="en-US" altLang="zh-CN" sz="2800" dirty="0">
                    <a:effectLst/>
                    <a:latin typeface="Cambria" panose="02040503050406030204" pitchFamily="18" charset="0"/>
                    <a:cs typeface="Times New Roman" panose="02020603050405020304" pitchFamily="18" charset="0"/>
                  </a:rPr>
                  <a:t>,</a:t>
                </a:r>
                <a14:m>
                  <m:oMath xmlns:m="http://schemas.openxmlformats.org/officeDocument/2006/math">
                    <m:sSub>
                      <m:sSubPr>
                        <m:ctrlPr>
                          <a:rPr lang="zh-CN" altLang="zh-CN" sz="2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800" i="1">
                            <a:effectLst/>
                            <a:latin typeface="Cambria Math" panose="02040503050406030204" pitchFamily="18" charset="0"/>
                            <a:cs typeface="Times New Roman" panose="02020603050405020304" pitchFamily="18" charset="0"/>
                          </a:rPr>
                          <m:t>𝑘</m:t>
                        </m:r>
                      </m:e>
                      <m:sub>
                        <m:r>
                          <a:rPr lang="en-US" altLang="zh-CN" sz="2800" i="1">
                            <a:effectLst/>
                            <a:latin typeface="Cambria Math" panose="02040503050406030204" pitchFamily="18" charset="0"/>
                            <a:cs typeface="Times New Roman" panose="02020603050405020304" pitchFamily="18" charset="0"/>
                          </a:rPr>
                          <m:t>2</m:t>
                        </m:r>
                      </m:sub>
                    </m:sSub>
                    <m:r>
                      <a:rPr lang="en-US" altLang="zh-CN" sz="2800">
                        <a:effectLst/>
                        <a:latin typeface="Cambria Math" panose="02040503050406030204" pitchFamily="18" charset="0"/>
                        <a:cs typeface="Times New Roman" panose="02020603050405020304" pitchFamily="18" charset="0"/>
                      </a:rPr>
                      <m:t>=</m:t>
                    </m:r>
                    <m:d>
                      <m:dPr>
                        <m:begChr m:val="["/>
                        <m:endChr m:val="]"/>
                        <m:ctrlPr>
                          <a:rPr lang="zh-CN" altLang="zh-CN" sz="2800"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2800" i="1">
                            <a:effectLst/>
                            <a:latin typeface="Cambria Math" panose="02040503050406030204" pitchFamily="18" charset="0"/>
                            <a:cs typeface="Times New Roman" panose="02020603050405020304" pitchFamily="18" charset="0"/>
                          </a:rPr>
                          <m:t>𝐵</m:t>
                        </m:r>
                        <m:r>
                          <a:rPr lang="en-US" altLang="zh-CN" sz="2800">
                            <a:effectLst/>
                            <a:latin typeface="Cambria Math" panose="02040503050406030204" pitchFamily="18" charset="0"/>
                            <a:cs typeface="Times New Roman" panose="02020603050405020304" pitchFamily="18" charset="0"/>
                          </a:rPr>
                          <m:t>×</m:t>
                        </m:r>
                        <m:f>
                          <m:fPr>
                            <m:ctrlPr>
                              <a:rPr lang="zh-CN" altLang="zh-CN" sz="2800" i="1">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2800" i="1">
                                <a:effectLst/>
                                <a:latin typeface="Cambria Math" panose="02040503050406030204" pitchFamily="18" charset="0"/>
                                <a:cs typeface="Times New Roman" panose="02020603050405020304" pitchFamily="18" charset="0"/>
                              </a:rPr>
                              <m:t>1−</m:t>
                            </m:r>
                            <m:r>
                              <a:rPr lang="en-US" altLang="zh-CN" sz="2800" i="1">
                                <a:effectLst/>
                                <a:latin typeface="Cambria Math" panose="02040503050406030204" pitchFamily="18" charset="0"/>
                                <a:cs typeface="Times New Roman" panose="02020603050405020304" pitchFamily="18" charset="0"/>
                              </a:rPr>
                              <m:t>𝛼</m:t>
                            </m:r>
                          </m:num>
                          <m:den>
                            <m:r>
                              <a:rPr lang="en-US" altLang="zh-CN" sz="2800" i="1">
                                <a:effectLst/>
                                <a:latin typeface="Cambria Math" panose="02040503050406030204" pitchFamily="18" charset="0"/>
                                <a:cs typeface="Times New Roman" panose="02020603050405020304" pitchFamily="18" charset="0"/>
                              </a:rPr>
                              <m:t>2</m:t>
                            </m:r>
                          </m:den>
                        </m:f>
                      </m:e>
                    </m:d>
                  </m:oMath>
                </a14:m>
                <a:r>
                  <a:rPr lang="en-US" altLang="zh-CN" sz="2800" dirty="0">
                    <a:effectLst/>
                    <a:latin typeface="Cambria" panose="02040503050406030204" pitchFamily="18" charset="0"/>
                    <a:cs typeface="Times New Roman" panose="02020603050405020304" pitchFamily="18" charset="0"/>
                  </a:rPr>
                  <a:t>, </a:t>
                </a:r>
                <a:r>
                  <a:rPr lang="en-US" altLang="zh-CN" sz="2800" dirty="0" err="1">
                    <a:effectLst/>
                    <a:latin typeface="宋体" panose="02010600030101010101" pitchFamily="2" charset="-122"/>
                    <a:cs typeface="Times New Roman" panose="02020603050405020304" pitchFamily="18" charset="0"/>
                  </a:rPr>
                  <a:t>作为分位数的估计</a:t>
                </a:r>
                <a:endParaRPr lang="zh-CN" altLang="zh-CN" sz="2800" dirty="0">
                  <a:effectLst/>
                  <a:latin typeface="Cambria" panose="02040503050406030204" pitchFamily="18" charset="0"/>
                  <a:cs typeface="Times New Roman" panose="02020603050405020304" pitchFamily="18" charset="0"/>
                </a:endParaRPr>
              </a:p>
              <a:p>
                <a:pPr>
                  <a:spcBef>
                    <a:spcPts val="900"/>
                  </a:spcBef>
                  <a:spcAft>
                    <a:spcPts val="900"/>
                  </a:spcAft>
                </a:pPr>
                <a14:m>
                  <m:oMathPara xmlns:m="http://schemas.openxmlformats.org/officeDocument/2006/math">
                    <m:oMathParaPr>
                      <m:jc m:val="centerGroup"/>
                    </m:oMathParaPr>
                    <m:oMath xmlns:m="http://schemas.openxmlformats.org/officeDocument/2006/math">
                      <m:r>
                        <a:rPr lang="en-US" altLang="zh-CN" sz="2800" i="1">
                          <a:effectLst/>
                          <a:latin typeface="Cambria Math" panose="02040503050406030204" pitchFamily="18" charset="0"/>
                          <a:cs typeface="Times New Roman" panose="02020603050405020304" pitchFamily="18" charset="0"/>
                        </a:rPr>
                        <m:t>𝑃</m:t>
                      </m:r>
                      <m:d>
                        <m:dPr>
                          <m:begChr m:val="{"/>
                          <m:endChr m:val="}"/>
                          <m:ctrlPr>
                            <a:rPr lang="zh-CN" altLang="zh-CN" sz="2800" i="1">
                              <a:effectLst/>
                              <a:latin typeface="Cambria Math" panose="02040503050406030204" pitchFamily="18" charset="0"/>
                              <a:ea typeface="Cambria Math" panose="02040503050406030204" pitchFamily="18" charset="0"/>
                              <a:cs typeface="Times New Roman" panose="02020603050405020304" pitchFamily="18" charset="0"/>
                            </a:rPr>
                          </m:ctrlPr>
                        </m:dPr>
                        <m:e>
                          <m:acc>
                            <m:accPr>
                              <m:chr m:val="‾"/>
                              <m:ctrlPr>
                                <a:rPr lang="zh-CN" altLang="zh-CN" sz="2800" i="1">
                                  <a:effectLst/>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sz="2800" i="1">
                                  <a:effectLst/>
                                  <a:latin typeface="Cambria Math" panose="02040503050406030204" pitchFamily="18" charset="0"/>
                                  <a:cs typeface="Times New Roman" panose="02020603050405020304" pitchFamily="18" charset="0"/>
                                </a:rPr>
                                <m:t>𝑋</m:t>
                              </m:r>
                            </m:e>
                          </m:acc>
                          <m:r>
                            <a:rPr lang="en-US" altLang="zh-CN" sz="2800" i="1">
                              <a:effectLst/>
                              <a:latin typeface="Cambria Math" panose="02040503050406030204" pitchFamily="18" charset="0"/>
                              <a:cs typeface="Times New Roman" panose="02020603050405020304" pitchFamily="18" charset="0"/>
                            </a:rPr>
                            <m:t>−</m:t>
                          </m:r>
                          <m:sSubSup>
                            <m:sSubSupPr>
                              <m:ctrlPr>
                                <a:rPr lang="zh-CN" altLang="zh-CN" sz="2800" i="1">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800" i="1">
                                  <a:effectLst/>
                                  <a:latin typeface="Cambria Math" panose="02040503050406030204" pitchFamily="18" charset="0"/>
                                  <a:cs typeface="Times New Roman" panose="02020603050405020304" pitchFamily="18" charset="0"/>
                                </a:rPr>
                                <m:t>𝑤</m:t>
                              </m:r>
                            </m:e>
                            <m:sub>
                              <m:d>
                                <m:dPr>
                                  <m:ctrlPr>
                                    <a:rPr lang="zh-CN" altLang="zh-CN" sz="2800" i="1">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2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800" i="1">
                                          <a:effectLst/>
                                          <a:latin typeface="Cambria Math" panose="02040503050406030204" pitchFamily="18" charset="0"/>
                                          <a:cs typeface="Times New Roman" panose="02020603050405020304" pitchFamily="18" charset="0"/>
                                        </a:rPr>
                                        <m:t>𝑘</m:t>
                                      </m:r>
                                    </m:e>
                                    <m:sub>
                                      <m:r>
                                        <a:rPr lang="en-US" altLang="zh-CN" sz="2800" i="1">
                                          <a:effectLst/>
                                          <a:latin typeface="Cambria Math" panose="02040503050406030204" pitchFamily="18" charset="0"/>
                                          <a:cs typeface="Times New Roman" panose="02020603050405020304" pitchFamily="18" charset="0"/>
                                        </a:rPr>
                                        <m:t>2</m:t>
                                      </m:r>
                                    </m:sub>
                                  </m:sSub>
                                </m:e>
                              </m:d>
                            </m:sub>
                            <m:sup>
                              <m:r>
                                <a:rPr lang="en-US" altLang="zh-CN" sz="2800" i="1">
                                  <a:effectLst/>
                                  <a:latin typeface="Cambria Math" panose="02040503050406030204" pitchFamily="18" charset="0"/>
                                  <a:cs typeface="Times New Roman" panose="02020603050405020304" pitchFamily="18" charset="0"/>
                                </a:rPr>
                                <m:t>∗</m:t>
                              </m:r>
                            </m:sup>
                          </m:sSubSup>
                          <m:f>
                            <m:fPr>
                              <m:ctrlPr>
                                <a:rPr lang="zh-CN" altLang="zh-CN" sz="2800" i="1">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2800" i="1">
                                  <a:effectLst/>
                                  <a:latin typeface="Cambria Math" panose="02040503050406030204" pitchFamily="18" charset="0"/>
                                  <a:cs typeface="Times New Roman" panose="02020603050405020304" pitchFamily="18" charset="0"/>
                                </a:rPr>
                                <m:t>𝑆</m:t>
                              </m:r>
                            </m:num>
                            <m:den>
                              <m:rad>
                                <m:radPr>
                                  <m:degHide m:val="on"/>
                                  <m:ctrlPr>
                                    <a:rPr lang="zh-CN" altLang="zh-CN" sz="2800" i="1">
                                      <a:effectLst/>
                                      <a:latin typeface="Cambria Math" panose="02040503050406030204" pitchFamily="18" charset="0"/>
                                      <a:ea typeface="Cambria Math" panose="02040503050406030204" pitchFamily="18" charset="0"/>
                                      <a:cs typeface="Times New Roman" panose="02020603050405020304" pitchFamily="18" charset="0"/>
                                    </a:rPr>
                                  </m:ctrlPr>
                                </m:radPr>
                                <m:deg/>
                                <m:e>
                                  <m:r>
                                    <a:rPr lang="en-US" altLang="zh-CN" sz="2800" i="1">
                                      <a:effectLst/>
                                      <a:latin typeface="Cambria Math" panose="02040503050406030204" pitchFamily="18" charset="0"/>
                                      <a:cs typeface="Times New Roman" panose="02020603050405020304" pitchFamily="18" charset="0"/>
                                    </a:rPr>
                                    <m:t>𝑛</m:t>
                                  </m:r>
                                </m:e>
                              </m:rad>
                            </m:den>
                          </m:f>
                          <m:r>
                            <a:rPr lang="en-US" altLang="zh-CN" sz="2800">
                              <a:effectLst/>
                              <a:latin typeface="Cambria Math" panose="02040503050406030204" pitchFamily="18" charset="0"/>
                              <a:cs typeface="Times New Roman" panose="02020603050405020304" pitchFamily="18" charset="0"/>
                            </a:rPr>
                            <m:t>&lt;</m:t>
                          </m:r>
                          <m:r>
                            <a:rPr lang="en-US" altLang="zh-CN" sz="2800" i="1">
                              <a:effectLst/>
                              <a:latin typeface="Cambria Math" panose="02040503050406030204" pitchFamily="18" charset="0"/>
                              <a:cs typeface="Times New Roman" panose="02020603050405020304" pitchFamily="18" charset="0"/>
                            </a:rPr>
                            <m:t>𝜙</m:t>
                          </m:r>
                          <m:r>
                            <a:rPr lang="en-US" altLang="zh-CN" sz="2800">
                              <a:effectLst/>
                              <a:latin typeface="Cambria Math" panose="02040503050406030204" pitchFamily="18" charset="0"/>
                              <a:cs typeface="Times New Roman" panose="02020603050405020304" pitchFamily="18" charset="0"/>
                            </a:rPr>
                            <m:t>&lt;</m:t>
                          </m:r>
                          <m:acc>
                            <m:accPr>
                              <m:chr m:val="‾"/>
                              <m:ctrlPr>
                                <a:rPr lang="zh-CN" altLang="zh-CN" sz="2800" i="1">
                                  <a:effectLst/>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sz="2800" i="1">
                                  <a:effectLst/>
                                  <a:latin typeface="Cambria Math" panose="02040503050406030204" pitchFamily="18" charset="0"/>
                                  <a:cs typeface="Times New Roman" panose="02020603050405020304" pitchFamily="18" charset="0"/>
                                </a:rPr>
                                <m:t>𝑋</m:t>
                              </m:r>
                            </m:e>
                          </m:acc>
                          <m:r>
                            <a:rPr lang="en-US" altLang="zh-CN" sz="2800" i="1">
                              <a:effectLst/>
                              <a:latin typeface="Cambria Math" panose="02040503050406030204" pitchFamily="18" charset="0"/>
                              <a:cs typeface="Times New Roman" panose="02020603050405020304" pitchFamily="18" charset="0"/>
                            </a:rPr>
                            <m:t>−</m:t>
                          </m:r>
                          <m:sSubSup>
                            <m:sSubSupPr>
                              <m:ctrlPr>
                                <a:rPr lang="zh-CN" altLang="zh-CN" sz="2800" i="1">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800" i="1">
                                  <a:effectLst/>
                                  <a:latin typeface="Cambria Math" panose="02040503050406030204" pitchFamily="18" charset="0"/>
                                  <a:cs typeface="Times New Roman" panose="02020603050405020304" pitchFamily="18" charset="0"/>
                                </a:rPr>
                                <m:t>𝑤</m:t>
                              </m:r>
                            </m:e>
                            <m:sub>
                              <m:d>
                                <m:dPr>
                                  <m:ctrlPr>
                                    <a:rPr lang="zh-CN" altLang="zh-CN" sz="2800" i="1">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2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800" i="1">
                                          <a:effectLst/>
                                          <a:latin typeface="Cambria Math" panose="02040503050406030204" pitchFamily="18" charset="0"/>
                                          <a:cs typeface="Times New Roman" panose="02020603050405020304" pitchFamily="18" charset="0"/>
                                        </a:rPr>
                                        <m:t>𝑘</m:t>
                                      </m:r>
                                    </m:e>
                                    <m:sub>
                                      <m:r>
                                        <a:rPr lang="en-US" altLang="zh-CN" sz="2800" i="1">
                                          <a:effectLst/>
                                          <a:latin typeface="Cambria Math" panose="02040503050406030204" pitchFamily="18" charset="0"/>
                                          <a:cs typeface="Times New Roman" panose="02020603050405020304" pitchFamily="18" charset="0"/>
                                        </a:rPr>
                                        <m:t>1</m:t>
                                      </m:r>
                                    </m:sub>
                                  </m:sSub>
                                </m:e>
                              </m:d>
                              <m:r>
                                <a:rPr lang="en-US" altLang="zh-CN" sz="2800">
                                  <a:effectLst/>
                                  <a:latin typeface="Cambria Math" panose="02040503050406030204" pitchFamily="18" charset="0"/>
                                  <a:cs typeface="Times New Roman" panose="02020603050405020304" pitchFamily="18" charset="0"/>
                                </a:rPr>
                                <m:t>)</m:t>
                              </m:r>
                            </m:sub>
                            <m:sup>
                              <m:r>
                                <a:rPr lang="en-US" altLang="zh-CN" sz="2800" i="1">
                                  <a:effectLst/>
                                  <a:latin typeface="Cambria Math" panose="02040503050406030204" pitchFamily="18" charset="0"/>
                                  <a:cs typeface="Times New Roman" panose="02020603050405020304" pitchFamily="18" charset="0"/>
                                </a:rPr>
                                <m:t>∗</m:t>
                              </m:r>
                            </m:sup>
                          </m:sSubSup>
                          <m:f>
                            <m:fPr>
                              <m:ctrlPr>
                                <a:rPr lang="zh-CN" altLang="zh-CN" sz="2800" i="1">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2800" i="1">
                                  <a:effectLst/>
                                  <a:latin typeface="Cambria Math" panose="02040503050406030204" pitchFamily="18" charset="0"/>
                                  <a:cs typeface="Times New Roman" panose="02020603050405020304" pitchFamily="18" charset="0"/>
                                </a:rPr>
                                <m:t>𝑆</m:t>
                              </m:r>
                            </m:num>
                            <m:den>
                              <m:rad>
                                <m:radPr>
                                  <m:degHide m:val="on"/>
                                  <m:ctrlPr>
                                    <a:rPr lang="zh-CN" altLang="zh-CN" sz="2800" i="1">
                                      <a:effectLst/>
                                      <a:latin typeface="Cambria Math" panose="02040503050406030204" pitchFamily="18" charset="0"/>
                                      <a:ea typeface="Cambria Math" panose="02040503050406030204" pitchFamily="18" charset="0"/>
                                      <a:cs typeface="Times New Roman" panose="02020603050405020304" pitchFamily="18" charset="0"/>
                                    </a:rPr>
                                  </m:ctrlPr>
                                </m:radPr>
                                <m:deg/>
                                <m:e>
                                  <m:r>
                                    <a:rPr lang="en-US" altLang="zh-CN" sz="2800" i="1">
                                      <a:effectLst/>
                                      <a:latin typeface="Cambria Math" panose="02040503050406030204" pitchFamily="18" charset="0"/>
                                      <a:cs typeface="Times New Roman" panose="02020603050405020304" pitchFamily="18" charset="0"/>
                                    </a:rPr>
                                    <m:t>𝑛</m:t>
                                  </m:r>
                                </m:e>
                              </m:rad>
                            </m:den>
                          </m:f>
                        </m:e>
                      </m:d>
                      <m:r>
                        <a:rPr lang="en-US" altLang="zh-CN" sz="2800">
                          <a:effectLst/>
                          <a:latin typeface="Cambria Math" panose="02040503050406030204" pitchFamily="18" charset="0"/>
                          <a:cs typeface="Times New Roman" panose="02020603050405020304" pitchFamily="18" charset="0"/>
                        </a:rPr>
                        <m:t>=</m:t>
                      </m:r>
                      <m:r>
                        <a:rPr lang="en-US" altLang="zh-CN" sz="2800" i="1">
                          <a:effectLst/>
                          <a:latin typeface="Cambria Math" panose="02040503050406030204" pitchFamily="18" charset="0"/>
                          <a:cs typeface="Times New Roman" panose="02020603050405020304" pitchFamily="18" charset="0"/>
                        </a:rPr>
                        <m:t>1−</m:t>
                      </m:r>
                      <m:r>
                        <a:rPr lang="en-US" altLang="zh-CN" sz="2800" i="1">
                          <a:effectLst/>
                          <a:latin typeface="Cambria Math" panose="02040503050406030204" pitchFamily="18" charset="0"/>
                          <a:cs typeface="Times New Roman" panose="02020603050405020304" pitchFamily="18" charset="0"/>
                        </a:rPr>
                        <m:t>𝛼</m:t>
                      </m:r>
                    </m:oMath>
                  </m:oMathPara>
                </a14:m>
                <a:endParaRPr lang="zh-CN" altLang="zh-CN" sz="2800" dirty="0">
                  <a:effectLst/>
                  <a:latin typeface="Cambria" panose="02040503050406030204" pitchFamily="18" charset="0"/>
                  <a:cs typeface="Times New Roman" panose="02020603050405020304" pitchFamily="18" charset="0"/>
                </a:endParaRPr>
              </a:p>
              <a:p>
                <a:pPr>
                  <a:spcBef>
                    <a:spcPts val="900"/>
                  </a:spcBef>
                  <a:spcAft>
                    <a:spcPts val="900"/>
                  </a:spcAft>
                </a:pPr>
                <a:r>
                  <a:rPr lang="en-US" altLang="zh-CN" sz="2800" dirty="0" err="1">
                    <a:effectLst/>
                    <a:latin typeface="宋体" panose="02010600030101010101" pitchFamily="2" charset="-122"/>
                    <a:cs typeface="Times New Roman" panose="02020603050405020304" pitchFamily="18" charset="0"/>
                  </a:rPr>
                  <a:t>得到</a:t>
                </a:r>
                <a14:m>
                  <m:oMath xmlns:m="http://schemas.openxmlformats.org/officeDocument/2006/math">
                    <m:r>
                      <a:rPr lang="en-US" altLang="zh-CN" sz="2800" i="1">
                        <a:effectLst/>
                        <a:latin typeface="Cambria Math" panose="02040503050406030204" pitchFamily="18" charset="0"/>
                        <a:cs typeface="Times New Roman" panose="02020603050405020304" pitchFamily="18" charset="0"/>
                      </a:rPr>
                      <m:t>𝜙</m:t>
                    </m:r>
                  </m:oMath>
                </a14:m>
                <a:r>
                  <a:rPr lang="en-US" altLang="zh-CN" sz="2800" dirty="0" err="1">
                    <a:effectLst/>
                    <a:latin typeface="宋体" panose="02010600030101010101" pitchFamily="2" charset="-122"/>
                    <a:cs typeface="Times New Roman" panose="02020603050405020304" pitchFamily="18" charset="0"/>
                  </a:rPr>
                  <a:t>的置信水平为</a:t>
                </a:r>
                <a14:m>
                  <m:oMath xmlns:m="http://schemas.openxmlformats.org/officeDocument/2006/math">
                    <m:r>
                      <a:rPr lang="en-US" altLang="zh-CN" sz="2800" i="1">
                        <a:effectLst/>
                        <a:latin typeface="Cambria Math" panose="02040503050406030204" pitchFamily="18" charset="0"/>
                        <a:cs typeface="Times New Roman" panose="02020603050405020304" pitchFamily="18" charset="0"/>
                      </a:rPr>
                      <m:t>1−</m:t>
                    </m:r>
                    <m:r>
                      <a:rPr lang="en-US" altLang="zh-CN" sz="2800" i="1">
                        <a:effectLst/>
                        <a:latin typeface="Cambria Math" panose="02040503050406030204" pitchFamily="18" charset="0"/>
                        <a:cs typeface="Times New Roman" panose="02020603050405020304" pitchFamily="18" charset="0"/>
                      </a:rPr>
                      <m:t>𝛼</m:t>
                    </m:r>
                  </m:oMath>
                </a14:m>
                <a:r>
                  <a:rPr lang="en-US" altLang="zh-CN" sz="2800" dirty="0" err="1">
                    <a:effectLst/>
                    <a:latin typeface="宋体" panose="02010600030101010101" pitchFamily="2" charset="-122"/>
                    <a:cs typeface="Times New Roman" panose="02020603050405020304" pitchFamily="18" charset="0"/>
                  </a:rPr>
                  <a:t>的</a:t>
                </a:r>
                <a:r>
                  <a:rPr lang="en-US" altLang="zh-CN" sz="2800" dirty="0" err="1">
                    <a:effectLst/>
                    <a:latin typeface="Cambria" panose="02040503050406030204" pitchFamily="18" charset="0"/>
                    <a:cs typeface="Times New Roman" panose="02020603050405020304" pitchFamily="18" charset="0"/>
                  </a:rPr>
                  <a:t>bootstrap</a:t>
                </a:r>
                <a:r>
                  <a:rPr lang="en-US" altLang="zh-CN" sz="2800" dirty="0" err="1">
                    <a:effectLst/>
                    <a:latin typeface="宋体" panose="02010600030101010101" pitchFamily="2" charset="-122"/>
                    <a:cs typeface="Times New Roman" panose="02020603050405020304" pitchFamily="18" charset="0"/>
                  </a:rPr>
                  <a:t>置信区间</a:t>
                </a:r>
                <a:r>
                  <a:rPr lang="en-US" altLang="zh-CN" sz="2800" dirty="0">
                    <a:effectLst/>
                    <a:latin typeface="宋体" panose="02010600030101010101" pitchFamily="2" charset="-122"/>
                    <a:cs typeface="Times New Roman" panose="02020603050405020304" pitchFamily="18" charset="0"/>
                  </a:rPr>
                  <a:t>。</a:t>
                </a:r>
                <a:endParaRPr lang="zh-CN" altLang="zh-CN" sz="2800" dirty="0">
                  <a:effectLst/>
                  <a:latin typeface="Cambria" panose="02040503050406030204" pitchFamily="18" charset="0"/>
                  <a:cs typeface="Times New Roman" panose="02020603050405020304" pitchFamily="18" charset="0"/>
                </a:endParaRPr>
              </a:p>
              <a:p>
                <a:pPr>
                  <a:spcBef>
                    <a:spcPts val="900"/>
                  </a:spcBef>
                  <a:spcAft>
                    <a:spcPts val="900"/>
                  </a:spcAft>
                </a:pPr>
                <a14:m>
                  <m:oMathPara xmlns:m="http://schemas.openxmlformats.org/officeDocument/2006/math">
                    <m:oMathParaPr>
                      <m:jc m:val="centerGroup"/>
                    </m:oMathParaPr>
                    <m:oMath xmlns:m="http://schemas.openxmlformats.org/officeDocument/2006/math">
                      <m:d>
                        <m:dPr>
                          <m:ctrlPr>
                            <a:rPr lang="zh-CN" altLang="zh-CN" sz="2800" i="1">
                              <a:effectLst/>
                              <a:latin typeface="Cambria Math" panose="02040503050406030204" pitchFamily="18" charset="0"/>
                              <a:ea typeface="Cambria Math" panose="02040503050406030204" pitchFamily="18" charset="0"/>
                              <a:cs typeface="Times New Roman" panose="02020603050405020304" pitchFamily="18" charset="0"/>
                            </a:rPr>
                          </m:ctrlPr>
                        </m:dPr>
                        <m:e>
                          <m:acc>
                            <m:accPr>
                              <m:chr m:val="‾"/>
                              <m:ctrlPr>
                                <a:rPr lang="zh-CN" altLang="zh-CN" sz="2800" i="1">
                                  <a:effectLst/>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sz="2800" i="1">
                                  <a:effectLst/>
                                  <a:latin typeface="Cambria Math" panose="02040503050406030204" pitchFamily="18" charset="0"/>
                                  <a:cs typeface="Times New Roman" panose="02020603050405020304" pitchFamily="18" charset="0"/>
                                </a:rPr>
                                <m:t>𝑋</m:t>
                              </m:r>
                            </m:e>
                          </m:acc>
                          <m:r>
                            <a:rPr lang="en-US" altLang="zh-CN" sz="2800" i="1">
                              <a:effectLst/>
                              <a:latin typeface="Cambria Math" panose="02040503050406030204" pitchFamily="18" charset="0"/>
                              <a:cs typeface="Times New Roman" panose="02020603050405020304" pitchFamily="18" charset="0"/>
                            </a:rPr>
                            <m:t>−</m:t>
                          </m:r>
                          <m:sSub>
                            <m:sSubPr>
                              <m:ctrlPr>
                                <a:rPr lang="zh-CN" altLang="zh-CN" sz="2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800" i="1">
                                  <a:effectLst/>
                                  <a:latin typeface="Cambria Math" panose="02040503050406030204" pitchFamily="18" charset="0"/>
                                  <a:cs typeface="Times New Roman" panose="02020603050405020304" pitchFamily="18" charset="0"/>
                                </a:rPr>
                                <m:t>𝑤</m:t>
                              </m:r>
                            </m:e>
                            <m:sub>
                              <m:d>
                                <m:dPr>
                                  <m:ctrlPr>
                                    <a:rPr lang="zh-CN" altLang="zh-CN" sz="2800" i="1">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2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800" i="1">
                                          <a:effectLst/>
                                          <a:latin typeface="Cambria Math" panose="02040503050406030204" pitchFamily="18" charset="0"/>
                                          <a:cs typeface="Times New Roman" panose="02020603050405020304" pitchFamily="18" charset="0"/>
                                        </a:rPr>
                                        <m:t>𝑘</m:t>
                                      </m:r>
                                    </m:e>
                                    <m:sub>
                                      <m:r>
                                        <a:rPr lang="en-US" altLang="zh-CN" sz="2800" i="1">
                                          <a:effectLst/>
                                          <a:latin typeface="Cambria Math" panose="02040503050406030204" pitchFamily="18" charset="0"/>
                                          <a:cs typeface="Times New Roman" panose="02020603050405020304" pitchFamily="18" charset="0"/>
                                        </a:rPr>
                                        <m:t>2</m:t>
                                      </m:r>
                                    </m:sub>
                                  </m:sSub>
                                </m:e>
                              </m:d>
                            </m:sub>
                          </m:sSub>
                          <m:f>
                            <m:fPr>
                              <m:ctrlPr>
                                <a:rPr lang="zh-CN" altLang="zh-CN" sz="2800" i="1">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2800" i="1">
                                  <a:effectLst/>
                                  <a:latin typeface="Cambria Math" panose="02040503050406030204" pitchFamily="18" charset="0"/>
                                  <a:cs typeface="Times New Roman" panose="02020603050405020304" pitchFamily="18" charset="0"/>
                                </a:rPr>
                                <m:t>𝑆</m:t>
                              </m:r>
                            </m:num>
                            <m:den>
                              <m:rad>
                                <m:radPr>
                                  <m:degHide m:val="on"/>
                                  <m:ctrlPr>
                                    <a:rPr lang="zh-CN" altLang="zh-CN" sz="2800" i="1">
                                      <a:effectLst/>
                                      <a:latin typeface="Cambria Math" panose="02040503050406030204" pitchFamily="18" charset="0"/>
                                      <a:ea typeface="Cambria Math" panose="02040503050406030204" pitchFamily="18" charset="0"/>
                                      <a:cs typeface="Times New Roman" panose="02020603050405020304" pitchFamily="18" charset="0"/>
                                    </a:rPr>
                                  </m:ctrlPr>
                                </m:radPr>
                                <m:deg/>
                                <m:e>
                                  <m:r>
                                    <a:rPr lang="en-US" altLang="zh-CN" sz="2800" i="1">
                                      <a:effectLst/>
                                      <a:latin typeface="Cambria Math" panose="02040503050406030204" pitchFamily="18" charset="0"/>
                                      <a:cs typeface="Times New Roman" panose="02020603050405020304" pitchFamily="18" charset="0"/>
                                    </a:rPr>
                                    <m:t>𝑛</m:t>
                                  </m:r>
                                </m:e>
                              </m:rad>
                            </m:den>
                          </m:f>
                          <m:r>
                            <a:rPr lang="en-US" altLang="zh-CN" sz="2800">
                              <a:effectLst/>
                              <a:latin typeface="Cambria Math" panose="02040503050406030204" pitchFamily="18" charset="0"/>
                              <a:cs typeface="Times New Roman" panose="02020603050405020304" pitchFamily="18" charset="0"/>
                            </a:rPr>
                            <m:t>,</m:t>
                          </m:r>
                          <m:acc>
                            <m:accPr>
                              <m:chr m:val="‾"/>
                              <m:ctrlPr>
                                <a:rPr lang="zh-CN" altLang="zh-CN" sz="2800" i="1">
                                  <a:effectLst/>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sz="2800" i="1">
                                  <a:effectLst/>
                                  <a:latin typeface="Cambria Math" panose="02040503050406030204" pitchFamily="18" charset="0"/>
                                  <a:cs typeface="Times New Roman" panose="02020603050405020304" pitchFamily="18" charset="0"/>
                                </a:rPr>
                                <m:t>𝑋</m:t>
                              </m:r>
                            </m:e>
                          </m:acc>
                          <m:r>
                            <a:rPr lang="en-US" altLang="zh-CN" sz="2800" i="1">
                              <a:effectLst/>
                              <a:latin typeface="Cambria Math" panose="02040503050406030204" pitchFamily="18" charset="0"/>
                              <a:cs typeface="Times New Roman" panose="02020603050405020304" pitchFamily="18" charset="0"/>
                            </a:rPr>
                            <m:t>−</m:t>
                          </m:r>
                          <m:sSub>
                            <m:sSubPr>
                              <m:ctrlPr>
                                <a:rPr lang="zh-CN" altLang="zh-CN" sz="2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800" i="1">
                                  <a:effectLst/>
                                  <a:latin typeface="Cambria Math" panose="02040503050406030204" pitchFamily="18" charset="0"/>
                                  <a:cs typeface="Times New Roman" panose="02020603050405020304" pitchFamily="18" charset="0"/>
                                </a:rPr>
                                <m:t>𝑤</m:t>
                              </m:r>
                            </m:e>
                            <m:sub>
                              <m:d>
                                <m:dPr>
                                  <m:ctrlPr>
                                    <a:rPr lang="zh-CN" altLang="zh-CN" sz="2800" i="1">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2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800" i="1">
                                          <a:effectLst/>
                                          <a:latin typeface="Cambria Math" panose="02040503050406030204" pitchFamily="18" charset="0"/>
                                          <a:cs typeface="Times New Roman" panose="02020603050405020304" pitchFamily="18" charset="0"/>
                                        </a:rPr>
                                        <m:t>𝑘</m:t>
                                      </m:r>
                                    </m:e>
                                    <m:sub>
                                      <m:r>
                                        <a:rPr lang="en-US" altLang="zh-CN" sz="2800" i="1">
                                          <a:effectLst/>
                                          <a:latin typeface="Cambria Math" panose="02040503050406030204" pitchFamily="18" charset="0"/>
                                          <a:cs typeface="Times New Roman" panose="02020603050405020304" pitchFamily="18" charset="0"/>
                                        </a:rPr>
                                        <m:t>1</m:t>
                                      </m:r>
                                    </m:sub>
                                  </m:sSub>
                                </m:e>
                              </m:d>
                            </m:sub>
                          </m:sSub>
                          <m:f>
                            <m:fPr>
                              <m:ctrlPr>
                                <a:rPr lang="zh-CN" altLang="zh-CN" sz="2800" i="1">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2800" i="1">
                                  <a:effectLst/>
                                  <a:latin typeface="Cambria Math" panose="02040503050406030204" pitchFamily="18" charset="0"/>
                                  <a:cs typeface="Times New Roman" panose="02020603050405020304" pitchFamily="18" charset="0"/>
                                </a:rPr>
                                <m:t>𝑆</m:t>
                              </m:r>
                            </m:num>
                            <m:den>
                              <m:rad>
                                <m:radPr>
                                  <m:degHide m:val="on"/>
                                  <m:ctrlPr>
                                    <a:rPr lang="zh-CN" altLang="zh-CN" sz="2800" i="1">
                                      <a:effectLst/>
                                      <a:latin typeface="Cambria Math" panose="02040503050406030204" pitchFamily="18" charset="0"/>
                                      <a:ea typeface="Cambria Math" panose="02040503050406030204" pitchFamily="18" charset="0"/>
                                      <a:cs typeface="Times New Roman" panose="02020603050405020304" pitchFamily="18" charset="0"/>
                                    </a:rPr>
                                  </m:ctrlPr>
                                </m:radPr>
                                <m:deg/>
                                <m:e>
                                  <m:r>
                                    <a:rPr lang="en-US" altLang="zh-CN" sz="2800" i="1">
                                      <a:effectLst/>
                                      <a:latin typeface="Cambria Math" panose="02040503050406030204" pitchFamily="18" charset="0"/>
                                      <a:cs typeface="Times New Roman" panose="02020603050405020304" pitchFamily="18" charset="0"/>
                                    </a:rPr>
                                    <m:t>𝑛</m:t>
                                  </m:r>
                                </m:e>
                              </m:rad>
                            </m:den>
                          </m:f>
                        </m:e>
                      </m:d>
                    </m:oMath>
                  </m:oMathPara>
                </a14:m>
                <a:endParaRPr lang="zh-CN" altLang="zh-CN" sz="2800" dirty="0">
                  <a:effectLst/>
                  <a:latin typeface="Cambria" panose="02040503050406030204" pitchFamily="18" charset="0"/>
                  <a:cs typeface="Times New Roman" panose="02020603050405020304" pitchFamily="18" charset="0"/>
                </a:endParaRPr>
              </a:p>
            </p:txBody>
          </p:sp>
        </mc:Choice>
        <mc:Fallback xmlns="">
          <p:sp>
            <p:nvSpPr>
              <p:cNvPr id="7" name="文本框 6">
                <a:extLst>
                  <a:ext uri="{FF2B5EF4-FFF2-40B4-BE49-F238E27FC236}">
                    <a16:creationId xmlns:a16="http://schemas.microsoft.com/office/drawing/2014/main" id="{0AD868A5-25FC-4BAF-AE67-B266B842F522}"/>
                  </a:ext>
                </a:extLst>
              </p:cNvPr>
              <p:cNvSpPr txBox="1">
                <a:spLocks noRot="1" noChangeAspect="1" noMove="1" noResize="1" noEditPoints="1" noAdjustHandles="1" noChangeArrowheads="1" noChangeShapeType="1" noTextEdit="1"/>
              </p:cNvSpPr>
              <p:nvPr/>
            </p:nvSpPr>
            <p:spPr>
              <a:xfrm>
                <a:off x="116505" y="1448780"/>
                <a:ext cx="9027495" cy="3671326"/>
              </a:xfrm>
              <a:prstGeom prst="rect">
                <a:avLst/>
              </a:prstGeom>
              <a:blipFill>
                <a:blip r:embed="rId2"/>
                <a:stretch>
                  <a:fillRect l="-1350"/>
                </a:stretch>
              </a:blipFill>
              <a:ln w="25400">
                <a:noFill/>
              </a:ln>
            </p:spPr>
            <p:txBody>
              <a:bodyPr/>
              <a:lstStyle/>
              <a:p>
                <a:r>
                  <a:rPr lang="zh-CN" altLang="en-US">
                    <a:noFill/>
                  </a:rPr>
                  <a:t> </a:t>
                </a:r>
              </a:p>
            </p:txBody>
          </p:sp>
        </mc:Fallback>
      </mc:AlternateContent>
    </p:spTree>
    <p:extLst>
      <p:ext uri="{BB962C8B-B14F-4D97-AF65-F5344CB8AC3E}">
        <p14:creationId xmlns:p14="http://schemas.microsoft.com/office/powerpoint/2010/main" val="351505646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标题 1">
            <a:extLst>
              <a:ext uri="{FF2B5EF4-FFF2-40B4-BE49-F238E27FC236}">
                <a16:creationId xmlns:a16="http://schemas.microsoft.com/office/drawing/2014/main" id="{C5D96BB7-F3EE-475D-8C4A-757D9F1B8C06}"/>
              </a:ext>
            </a:extLst>
          </p:cNvPr>
          <p:cNvSpPr>
            <a:spLocks noGrp="1" noChangeArrowheads="1"/>
          </p:cNvSpPr>
          <p:nvPr>
            <p:ph type="title"/>
          </p:nvPr>
        </p:nvSpPr>
        <p:spPr>
          <a:xfrm>
            <a:off x="-15875" y="142875"/>
            <a:ext cx="9493420" cy="642938"/>
          </a:xfrm>
        </p:spPr>
        <p:txBody>
          <a:bodyPr/>
          <a:lstStyle/>
          <a:p>
            <a:pPr algn="l" defTabSz="512763" fontAlgn="base">
              <a:spcAft>
                <a:spcPct val="0"/>
              </a:spcAft>
            </a:pPr>
            <a:r>
              <a:rPr lang="en-US" altLang="zh-CN" dirty="0"/>
              <a:t>4</a:t>
            </a:r>
            <a:r>
              <a:rPr lang="zh-CN" altLang="en-US" dirty="0"/>
              <a:t>，</a:t>
            </a:r>
            <a:r>
              <a:rPr lang="en-US" altLang="zh-CN" dirty="0"/>
              <a:t>bootstrap</a:t>
            </a:r>
            <a:r>
              <a:rPr lang="zh-CN" altLang="en-US" dirty="0"/>
              <a:t>置信区间</a:t>
            </a:r>
            <a:r>
              <a:rPr lang="en-US" altLang="zh-CN" dirty="0"/>
              <a:t>-bootstrap-t</a:t>
            </a:r>
            <a:r>
              <a:rPr lang="zh-CN" altLang="en-US" dirty="0"/>
              <a:t>法</a:t>
            </a:r>
          </a:p>
        </p:txBody>
      </p:sp>
      <p:sp>
        <p:nvSpPr>
          <p:cNvPr id="4" name="灯片编号占位符 2">
            <a:extLst>
              <a:ext uri="{FF2B5EF4-FFF2-40B4-BE49-F238E27FC236}">
                <a16:creationId xmlns:a16="http://schemas.microsoft.com/office/drawing/2014/main" id="{C27C162C-7E7E-4C70-B53F-15564590C7C6}"/>
              </a:ext>
            </a:extLst>
          </p:cNvPr>
          <p:cNvSpPr>
            <a:spLocks noGrp="1" noChangeArrowheads="1"/>
          </p:cNvSpPr>
          <p:nvPr>
            <p:ph type="sldNum" sz="quarter" idx="12"/>
          </p:nvPr>
        </p:nvSpPr>
        <p:spPr bwMode="auto">
          <a:xfrm>
            <a:off x="6553200" y="6391275"/>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9FCE3FB9-BAC7-4293-A5BB-B8E090A183F8}" type="slidenum">
              <a:rPr lang="zh-CN" altLang="en-US">
                <a:solidFill>
                  <a:srgbClr val="898989"/>
                </a:solidFill>
              </a:rPr>
              <a:pPr/>
              <a:t>102</a:t>
            </a:fld>
            <a:endParaRPr lang="zh-CN" altLang="en-US">
              <a:solidFill>
                <a:srgbClr val="898989"/>
              </a:solidFill>
            </a:endParaRPr>
          </a:p>
        </p:txBody>
      </p:sp>
      <p:sp>
        <p:nvSpPr>
          <p:cNvPr id="7" name="文本框 6">
            <a:extLst>
              <a:ext uri="{FF2B5EF4-FFF2-40B4-BE49-F238E27FC236}">
                <a16:creationId xmlns:a16="http://schemas.microsoft.com/office/drawing/2014/main" id="{0AD868A5-25FC-4BAF-AE67-B266B842F522}"/>
              </a:ext>
            </a:extLst>
          </p:cNvPr>
          <p:cNvSpPr txBox="1"/>
          <p:nvPr/>
        </p:nvSpPr>
        <p:spPr>
          <a:xfrm>
            <a:off x="116505" y="1159372"/>
            <a:ext cx="9027495" cy="584775"/>
          </a:xfrm>
          <a:prstGeom prst="rect">
            <a:avLst/>
          </a:prstGeom>
          <a:noFill/>
          <a:ln w="25400">
            <a:noFill/>
          </a:ln>
        </p:spPr>
        <p:txBody>
          <a:bodyPr wrap="square">
            <a:spAutoFit/>
          </a:bodyPr>
          <a:lstStyle/>
          <a:p>
            <a:pPr>
              <a:spcBef>
                <a:spcPts val="900"/>
              </a:spcBef>
              <a:spcAft>
                <a:spcPts val="900"/>
              </a:spcAft>
            </a:pPr>
            <a:r>
              <a:rPr lang="zh-CN" altLang="en-US" sz="3200" b="1" dirty="0">
                <a:latin typeface="宋体" panose="02010600030101010101" pitchFamily="2" charset="-122"/>
                <a:cs typeface="Times New Roman" panose="02020603050405020304" pitchFamily="18" charset="0"/>
              </a:rPr>
              <a:t>例</a:t>
            </a:r>
            <a:r>
              <a:rPr lang="en-US" altLang="zh-CN" sz="3200" b="1" dirty="0">
                <a:latin typeface="宋体" panose="02010600030101010101" pitchFamily="2" charset="-122"/>
                <a:cs typeface="Times New Roman" panose="02020603050405020304" pitchFamily="18" charset="0"/>
              </a:rPr>
              <a:t>5 </a:t>
            </a:r>
            <a:r>
              <a:rPr lang="zh-CN" altLang="en-US" sz="3200" dirty="0">
                <a:latin typeface="宋体" panose="02010600030101010101" pitchFamily="2" charset="-122"/>
                <a:cs typeface="Times New Roman" panose="02020603050405020304" pitchFamily="18" charset="0"/>
              </a:rPr>
              <a:t>有</a:t>
            </a:r>
            <a:r>
              <a:rPr lang="en-US" altLang="zh-CN" sz="3200" dirty="0"/>
              <a:t>30</a:t>
            </a:r>
            <a:r>
              <a:rPr lang="zh-CN" altLang="en-US" sz="3200" dirty="0"/>
              <a:t>窝仔猪出生时各窝猪的存活只数为</a:t>
            </a:r>
            <a:endParaRPr lang="zh-CN" altLang="zh-CN" sz="3200" dirty="0"/>
          </a:p>
        </p:txBody>
      </p:sp>
      <p:pic>
        <p:nvPicPr>
          <p:cNvPr id="3" name="图片 2">
            <a:extLst>
              <a:ext uri="{FF2B5EF4-FFF2-40B4-BE49-F238E27FC236}">
                <a16:creationId xmlns:a16="http://schemas.microsoft.com/office/drawing/2014/main" id="{496C765B-BE1F-4FAB-8DEB-12883B6E5167}"/>
              </a:ext>
            </a:extLst>
          </p:cNvPr>
          <p:cNvPicPr>
            <a:picLocks noChangeAspect="1"/>
          </p:cNvPicPr>
          <p:nvPr/>
        </p:nvPicPr>
        <p:blipFill>
          <a:blip r:embed="rId2"/>
          <a:stretch>
            <a:fillRect/>
          </a:stretch>
        </p:blipFill>
        <p:spPr>
          <a:xfrm>
            <a:off x="813256" y="2169257"/>
            <a:ext cx="7419048" cy="761905"/>
          </a:xfrm>
          <a:prstGeom prst="rect">
            <a:avLst/>
          </a:prstGeom>
        </p:spPr>
      </p:pic>
      <p:sp>
        <p:nvSpPr>
          <p:cNvPr id="8" name="文本框 7">
            <a:extLst>
              <a:ext uri="{FF2B5EF4-FFF2-40B4-BE49-F238E27FC236}">
                <a16:creationId xmlns:a16="http://schemas.microsoft.com/office/drawing/2014/main" id="{A599F734-B241-4098-85AA-CCC86B4B7D8F}"/>
              </a:ext>
            </a:extLst>
          </p:cNvPr>
          <p:cNvSpPr txBox="1"/>
          <p:nvPr/>
        </p:nvSpPr>
        <p:spPr>
          <a:xfrm>
            <a:off x="543226" y="3388230"/>
            <a:ext cx="8174052" cy="1077218"/>
          </a:xfrm>
          <a:prstGeom prst="rect">
            <a:avLst/>
          </a:prstGeom>
          <a:noFill/>
          <a:ln w="25400">
            <a:noFill/>
          </a:ln>
        </p:spPr>
        <p:txBody>
          <a:bodyPr wrap="square">
            <a:spAutoFit/>
          </a:bodyPr>
          <a:lstStyle/>
          <a:p>
            <a:r>
              <a:rPr lang="zh-CN" altLang="en-US" sz="3200" dirty="0"/>
              <a:t>用</a:t>
            </a:r>
            <a:r>
              <a:rPr lang="en-US" altLang="zh-CN" sz="3200" dirty="0"/>
              <a:t>bootstrap-t</a:t>
            </a:r>
            <a:r>
              <a:rPr lang="zh-CN" altLang="en-US" sz="3200" dirty="0"/>
              <a:t>法求均值</a:t>
            </a:r>
            <a:r>
              <a:rPr lang="el-GR" altLang="zh-CN" sz="3200" dirty="0"/>
              <a:t>μ</a:t>
            </a:r>
            <a:r>
              <a:rPr lang="zh-CN" altLang="en-US" sz="3200" dirty="0"/>
              <a:t>的置信水平为</a:t>
            </a:r>
            <a:r>
              <a:rPr lang="en-US" altLang="zh-CN" sz="3200" dirty="0"/>
              <a:t>0.90</a:t>
            </a:r>
            <a:r>
              <a:rPr lang="zh-CN" altLang="en-US" sz="3200" dirty="0"/>
              <a:t>的置信区间</a:t>
            </a:r>
          </a:p>
        </p:txBody>
      </p:sp>
    </p:spTree>
    <p:extLst>
      <p:ext uri="{BB962C8B-B14F-4D97-AF65-F5344CB8AC3E}">
        <p14:creationId xmlns:p14="http://schemas.microsoft.com/office/powerpoint/2010/main" val="317907858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标题 1">
            <a:extLst>
              <a:ext uri="{FF2B5EF4-FFF2-40B4-BE49-F238E27FC236}">
                <a16:creationId xmlns:a16="http://schemas.microsoft.com/office/drawing/2014/main" id="{C5D96BB7-F3EE-475D-8C4A-757D9F1B8C06}"/>
              </a:ext>
            </a:extLst>
          </p:cNvPr>
          <p:cNvSpPr>
            <a:spLocks noGrp="1" noChangeArrowheads="1"/>
          </p:cNvSpPr>
          <p:nvPr>
            <p:ph type="title"/>
          </p:nvPr>
        </p:nvSpPr>
        <p:spPr>
          <a:xfrm>
            <a:off x="-15875" y="142875"/>
            <a:ext cx="9493420" cy="642938"/>
          </a:xfrm>
        </p:spPr>
        <p:txBody>
          <a:bodyPr/>
          <a:lstStyle/>
          <a:p>
            <a:pPr algn="l" defTabSz="512763" fontAlgn="base">
              <a:spcAft>
                <a:spcPct val="0"/>
              </a:spcAft>
            </a:pPr>
            <a:r>
              <a:rPr lang="en-US" altLang="zh-CN" dirty="0"/>
              <a:t>4</a:t>
            </a:r>
            <a:r>
              <a:rPr lang="zh-CN" altLang="en-US" dirty="0"/>
              <a:t>，</a:t>
            </a:r>
            <a:r>
              <a:rPr lang="en-US" altLang="zh-CN" dirty="0"/>
              <a:t>bootstrap</a:t>
            </a:r>
            <a:r>
              <a:rPr lang="zh-CN" altLang="en-US" dirty="0"/>
              <a:t>置信区间</a:t>
            </a:r>
            <a:r>
              <a:rPr lang="en-US" altLang="zh-CN" dirty="0"/>
              <a:t>-bootstrap-t</a:t>
            </a:r>
            <a:r>
              <a:rPr lang="zh-CN" altLang="en-US" dirty="0"/>
              <a:t>法</a:t>
            </a:r>
          </a:p>
        </p:txBody>
      </p:sp>
      <p:sp>
        <p:nvSpPr>
          <p:cNvPr id="4" name="灯片编号占位符 2">
            <a:extLst>
              <a:ext uri="{FF2B5EF4-FFF2-40B4-BE49-F238E27FC236}">
                <a16:creationId xmlns:a16="http://schemas.microsoft.com/office/drawing/2014/main" id="{C27C162C-7E7E-4C70-B53F-15564590C7C6}"/>
              </a:ext>
            </a:extLst>
          </p:cNvPr>
          <p:cNvSpPr>
            <a:spLocks noGrp="1" noChangeArrowheads="1"/>
          </p:cNvSpPr>
          <p:nvPr>
            <p:ph type="sldNum" sz="quarter" idx="12"/>
          </p:nvPr>
        </p:nvSpPr>
        <p:spPr bwMode="auto">
          <a:xfrm>
            <a:off x="6553200" y="6391275"/>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9FCE3FB9-BAC7-4293-A5BB-B8E090A183F8}" type="slidenum">
              <a:rPr lang="zh-CN" altLang="en-US">
                <a:solidFill>
                  <a:srgbClr val="898989"/>
                </a:solidFill>
              </a:rPr>
              <a:pPr/>
              <a:t>103</a:t>
            </a:fld>
            <a:endParaRPr lang="zh-CN" altLang="en-US">
              <a:solidFill>
                <a:srgbClr val="898989"/>
              </a:solidFill>
            </a:endParaRPr>
          </a:p>
        </p:txBody>
      </p:sp>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99835D52-D8AD-45F2-B5F6-8127E282F2D6}"/>
                  </a:ext>
                </a:extLst>
              </p:cNvPr>
              <p:cNvSpPr txBox="1"/>
              <p:nvPr/>
            </p:nvSpPr>
            <p:spPr>
              <a:xfrm>
                <a:off x="59570" y="1196017"/>
                <a:ext cx="8877915" cy="4912563"/>
              </a:xfrm>
              <a:prstGeom prst="rect">
                <a:avLst/>
              </a:prstGeom>
              <a:noFill/>
              <a:ln w="25400">
                <a:noFill/>
              </a:ln>
            </p:spPr>
            <p:txBody>
              <a:bodyPr wrap="square">
                <a:spAutoFit/>
              </a:bodyPr>
              <a:lstStyle/>
              <a:p>
                <a:pPr>
                  <a:spcBef>
                    <a:spcPts val="900"/>
                  </a:spcBef>
                  <a:spcAft>
                    <a:spcPts val="900"/>
                  </a:spcAft>
                </a:pPr>
                <a:r>
                  <a:rPr lang="zh-CN" altLang="en-US" sz="2800" b="1" dirty="0">
                    <a:effectLst/>
                    <a:latin typeface="宋体" panose="02010600030101010101" pitchFamily="2" charset="-122"/>
                    <a:cs typeface="Times New Roman" panose="02020603050405020304" pitchFamily="18" charset="0"/>
                  </a:rPr>
                  <a:t>解：</a:t>
                </a:r>
                <a:r>
                  <a:rPr lang="en-US" altLang="zh-CN" sz="2800" dirty="0" err="1">
                    <a:effectLst/>
                    <a:latin typeface="宋体" panose="02010600030101010101" pitchFamily="2" charset="-122"/>
                    <a:cs typeface="Times New Roman" panose="02020603050405020304" pitchFamily="18" charset="0"/>
                  </a:rPr>
                  <a:t>在原始样本中</a:t>
                </a:r>
                <a:endParaRPr lang="en-US" altLang="zh-CN" sz="2800" dirty="0">
                  <a:effectLst/>
                  <a:latin typeface="宋体" panose="02010600030101010101" pitchFamily="2" charset="-122"/>
                  <a:cs typeface="Times New Roman" panose="02020603050405020304" pitchFamily="18" charset="0"/>
                </a:endParaRPr>
              </a:p>
              <a:p>
                <a:pPr>
                  <a:spcBef>
                    <a:spcPts val="900"/>
                  </a:spcBef>
                  <a:spcAft>
                    <a:spcPts val="900"/>
                  </a:spcAft>
                </a:pPr>
                <a:r>
                  <a:rPr lang="en-US" altLang="zh-CN" sz="2800" dirty="0">
                    <a:effectLst/>
                    <a:latin typeface="Cambria" panose="02040503050406030204" pitchFamily="18" charset="0"/>
                    <a:cs typeface="Times New Roman" panose="02020603050405020304" pitchFamily="18" charset="0"/>
                  </a:rPr>
                  <a:t>n=30, </a:t>
                </a:r>
                <a14:m>
                  <m:oMath xmlns:m="http://schemas.openxmlformats.org/officeDocument/2006/math">
                    <m:acc>
                      <m:accPr>
                        <m:chr m:val="‾"/>
                        <m:ctrlPr>
                          <a:rPr lang="zh-CN" altLang="zh-CN" sz="2800" i="1">
                            <a:effectLst/>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sz="2800" i="1">
                            <a:effectLst/>
                            <a:latin typeface="Cambria Math" panose="02040503050406030204" pitchFamily="18" charset="0"/>
                            <a:cs typeface="Times New Roman" panose="02020603050405020304" pitchFamily="18" charset="0"/>
                          </a:rPr>
                          <m:t>𝑥</m:t>
                        </m:r>
                      </m:e>
                    </m:acc>
                    <m:r>
                      <a:rPr lang="en-US" altLang="zh-CN" sz="2800">
                        <a:effectLst/>
                        <a:latin typeface="Cambria Math" panose="02040503050406030204" pitchFamily="18" charset="0"/>
                        <a:cs typeface="Times New Roman" panose="02020603050405020304" pitchFamily="18" charset="0"/>
                      </a:rPr>
                      <m:t>=</m:t>
                    </m:r>
                    <m:r>
                      <a:rPr lang="en-US" altLang="zh-CN" sz="2800" i="1">
                        <a:effectLst/>
                        <a:latin typeface="Cambria Math" panose="02040503050406030204" pitchFamily="18" charset="0"/>
                        <a:cs typeface="Times New Roman" panose="02020603050405020304" pitchFamily="18" charset="0"/>
                      </a:rPr>
                      <m:t>9.53</m:t>
                    </m:r>
                  </m:oMath>
                </a14:m>
                <a:r>
                  <a:rPr lang="en-US" altLang="zh-CN" sz="2800" dirty="0">
                    <a:effectLst/>
                    <a:latin typeface="Cambria" panose="02040503050406030204" pitchFamily="18" charset="0"/>
                    <a:cs typeface="Times New Roman" panose="02020603050405020304" pitchFamily="18" charset="0"/>
                  </a:rPr>
                  <a:t>,s=1.72,</a:t>
                </a:r>
                <a14:m>
                  <m:oMath xmlns:m="http://schemas.openxmlformats.org/officeDocument/2006/math">
                    <m:sSup>
                      <m:sSupPr>
                        <m:ctrlPr>
                          <a:rPr lang="zh-CN" altLang="zh-CN" sz="28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800" i="1">
                            <a:effectLst/>
                            <a:latin typeface="Cambria Math" panose="02040503050406030204" pitchFamily="18" charset="0"/>
                            <a:cs typeface="Times New Roman" panose="02020603050405020304" pitchFamily="18" charset="0"/>
                          </a:rPr>
                          <m:t>𝑠</m:t>
                        </m:r>
                      </m:e>
                      <m:sup>
                        <m:r>
                          <a:rPr lang="en-US" altLang="zh-CN" sz="2800" i="1">
                            <a:effectLst/>
                            <a:latin typeface="Cambria Math" panose="02040503050406030204" pitchFamily="18" charset="0"/>
                            <a:cs typeface="Times New Roman" panose="02020603050405020304" pitchFamily="18" charset="0"/>
                          </a:rPr>
                          <m:t>2</m:t>
                        </m:r>
                      </m:sup>
                    </m:sSup>
                    <m:r>
                      <a:rPr lang="en-US" altLang="zh-CN" sz="2800">
                        <a:effectLst/>
                        <a:latin typeface="Cambria Math" panose="02040503050406030204" pitchFamily="18" charset="0"/>
                        <a:cs typeface="Times New Roman" panose="02020603050405020304" pitchFamily="18" charset="0"/>
                      </a:rPr>
                      <m:t>=</m:t>
                    </m:r>
                    <m:r>
                      <a:rPr lang="en-US" altLang="zh-CN" sz="2800" i="1">
                        <a:effectLst/>
                        <a:latin typeface="Cambria Math" panose="02040503050406030204" pitchFamily="18" charset="0"/>
                        <a:cs typeface="Times New Roman" panose="02020603050405020304" pitchFamily="18" charset="0"/>
                      </a:rPr>
                      <m:t>2.95</m:t>
                    </m:r>
                  </m:oMath>
                </a14:m>
                <a:r>
                  <a:rPr lang="en-US" altLang="zh-CN" sz="2800" dirty="0">
                    <a:effectLst/>
                    <a:latin typeface="Cambria" panose="02040503050406030204" pitchFamily="18" charset="0"/>
                    <a:cs typeface="Times New Roman" panose="02020603050405020304" pitchFamily="18" charset="0"/>
                  </a:rPr>
                  <a:t>.</a:t>
                </a:r>
                <a:endParaRPr lang="zh-CN" altLang="zh-CN" sz="2800" dirty="0">
                  <a:effectLst/>
                  <a:latin typeface="Cambria" panose="02040503050406030204" pitchFamily="18" charset="0"/>
                  <a:cs typeface="Times New Roman" panose="02020603050405020304" pitchFamily="18" charset="0"/>
                </a:endParaRPr>
              </a:p>
              <a:p>
                <a:pPr>
                  <a:spcBef>
                    <a:spcPts val="900"/>
                  </a:spcBef>
                  <a:spcAft>
                    <a:spcPts val="900"/>
                  </a:spcAft>
                </a:pPr>
                <a:r>
                  <a:rPr lang="en-US" altLang="zh-CN" sz="2800" dirty="0" err="1">
                    <a:effectLst/>
                    <a:latin typeface="宋体" panose="02010600030101010101" pitchFamily="2" charset="-122"/>
                    <a:cs typeface="Times New Roman" panose="02020603050405020304" pitchFamily="18" charset="0"/>
                  </a:rPr>
                  <a:t>对于第</a:t>
                </a:r>
                <a:r>
                  <a:rPr lang="en-US" altLang="zh-CN" sz="2800" dirty="0" err="1">
                    <a:effectLst/>
                    <a:latin typeface="Cambria" panose="02040503050406030204" pitchFamily="18" charset="0"/>
                    <a:cs typeface="Times New Roman" panose="02020603050405020304" pitchFamily="18" charset="0"/>
                  </a:rPr>
                  <a:t>i</a:t>
                </a:r>
                <a:r>
                  <a:rPr lang="en-US" altLang="zh-CN" sz="2800" dirty="0" err="1">
                    <a:effectLst/>
                    <a:latin typeface="宋体" panose="02010600030101010101" pitchFamily="2" charset="-122"/>
                    <a:cs typeface="Times New Roman" panose="02020603050405020304" pitchFamily="18" charset="0"/>
                  </a:rPr>
                  <a:t>个</a:t>
                </a:r>
                <a:r>
                  <a:rPr lang="en-US" altLang="zh-CN" sz="2800" dirty="0">
                    <a:effectLst/>
                    <a:latin typeface="Cambria" panose="02040503050406030204" pitchFamily="18" charset="0"/>
                    <a:cs typeface="Times New Roman" panose="02020603050405020304" pitchFamily="18" charset="0"/>
                  </a:rPr>
                  <a:t>(</a:t>
                </a:r>
                <a:r>
                  <a:rPr lang="en-US" altLang="zh-CN" sz="2800" dirty="0" err="1">
                    <a:effectLst/>
                    <a:latin typeface="Cambria" panose="02040503050406030204" pitchFamily="18" charset="0"/>
                    <a:cs typeface="Times New Roman" panose="02020603050405020304" pitchFamily="18" charset="0"/>
                  </a:rPr>
                  <a:t>i</a:t>
                </a:r>
                <a:r>
                  <a:rPr lang="en-US" altLang="zh-CN" sz="2800" dirty="0">
                    <a:effectLst/>
                    <a:latin typeface="Cambria" panose="02040503050406030204" pitchFamily="18" charset="0"/>
                    <a:cs typeface="Times New Roman" panose="02020603050405020304" pitchFamily="18" charset="0"/>
                  </a:rPr>
                  <a:t>=1,2,…,10000=B)</a:t>
                </a:r>
                <a:r>
                  <a:rPr lang="en-US" altLang="zh-CN" sz="2800" dirty="0" err="1">
                    <a:effectLst/>
                    <a:latin typeface="Cambria" panose="02040503050406030204" pitchFamily="18" charset="0"/>
                    <a:cs typeface="Times New Roman" panose="02020603050405020304" pitchFamily="18" charset="0"/>
                  </a:rPr>
                  <a:t>bootstrap</a:t>
                </a:r>
                <a:r>
                  <a:rPr lang="en-US" altLang="zh-CN" sz="2800" dirty="0" err="1">
                    <a:effectLst/>
                    <a:latin typeface="宋体" panose="02010600030101010101" pitchFamily="2" charset="-122"/>
                    <a:cs typeface="Times New Roman" panose="02020603050405020304" pitchFamily="18" charset="0"/>
                  </a:rPr>
                  <a:t>样本</a:t>
                </a:r>
                <a:r>
                  <a:rPr lang="en-US" altLang="zh-CN" sz="2800" dirty="0">
                    <a:effectLst/>
                    <a:latin typeface="Cambria" panose="02040503050406030204" pitchFamily="18" charset="0"/>
                    <a:cs typeface="Times New Roman" panose="02020603050405020304" pitchFamily="18" charset="0"/>
                  </a:rPr>
                  <a:t>,</a:t>
                </a:r>
              </a:p>
              <a:p>
                <a:pPr>
                  <a:spcBef>
                    <a:spcPts val="900"/>
                  </a:spcBef>
                  <a:spcAft>
                    <a:spcPts val="900"/>
                  </a:spcAft>
                </a:pPr>
                <a:r>
                  <a:rPr lang="en-US" altLang="zh-CN" sz="2800" dirty="0" err="1">
                    <a:effectLst/>
                    <a:latin typeface="宋体" panose="02010600030101010101" pitchFamily="2" charset="-122"/>
                    <a:cs typeface="Times New Roman" panose="02020603050405020304" pitchFamily="18" charset="0"/>
                  </a:rPr>
                  <a:t>求出它的均值</a:t>
                </a:r>
                <a14:m>
                  <m:oMath xmlns:m="http://schemas.openxmlformats.org/officeDocument/2006/math">
                    <m:sSubSup>
                      <m:sSubSupPr>
                        <m:ctrlPr>
                          <a:rPr lang="zh-CN" altLang="zh-CN" sz="2800" i="1">
                            <a:effectLst/>
                            <a:latin typeface="Cambria Math" panose="02040503050406030204" pitchFamily="18" charset="0"/>
                            <a:ea typeface="Cambria Math" panose="02040503050406030204" pitchFamily="18" charset="0"/>
                            <a:cs typeface="Times New Roman" panose="02020603050405020304" pitchFamily="18" charset="0"/>
                          </a:rPr>
                        </m:ctrlPr>
                      </m:sSubSupPr>
                      <m:e>
                        <m:acc>
                          <m:accPr>
                            <m:chr m:val="‾"/>
                            <m:ctrlPr>
                              <a:rPr lang="zh-CN" altLang="zh-CN" sz="2800" i="1">
                                <a:effectLst/>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sz="2800" i="1">
                                <a:effectLst/>
                                <a:latin typeface="Cambria Math" panose="02040503050406030204" pitchFamily="18" charset="0"/>
                                <a:cs typeface="Times New Roman" panose="02020603050405020304" pitchFamily="18" charset="0"/>
                              </a:rPr>
                              <m:t>𝑥</m:t>
                            </m:r>
                          </m:e>
                        </m:acc>
                      </m:e>
                      <m:sub>
                        <m:r>
                          <a:rPr lang="en-US" altLang="zh-CN" sz="2800" i="1">
                            <a:effectLst/>
                            <a:latin typeface="Cambria Math" panose="02040503050406030204" pitchFamily="18" charset="0"/>
                            <a:cs typeface="Times New Roman" panose="02020603050405020304" pitchFamily="18" charset="0"/>
                          </a:rPr>
                          <m:t>𝑖</m:t>
                        </m:r>
                      </m:sub>
                      <m:sup>
                        <m:r>
                          <a:rPr lang="en-US" altLang="zh-CN" sz="2800">
                            <a:effectLst/>
                            <a:latin typeface="Cambria Math" panose="02040503050406030204" pitchFamily="18" charset="0"/>
                            <a:cs typeface="Times New Roman" panose="02020603050405020304" pitchFamily="18" charset="0"/>
                          </a:rPr>
                          <m:t>⋆</m:t>
                        </m:r>
                      </m:sup>
                    </m:sSubSup>
                  </m:oMath>
                </a14:m>
                <a:r>
                  <a:rPr lang="en-US" altLang="zh-CN" sz="2800" dirty="0" err="1">
                    <a:effectLst/>
                    <a:latin typeface="宋体" panose="02010600030101010101" pitchFamily="2" charset="-122"/>
                    <a:cs typeface="Times New Roman" panose="02020603050405020304" pitchFamily="18" charset="0"/>
                  </a:rPr>
                  <a:t>和样本标准差</a:t>
                </a:r>
                <a14:m>
                  <m:oMath xmlns:m="http://schemas.openxmlformats.org/officeDocument/2006/math">
                    <m:sSubSup>
                      <m:sSubSupPr>
                        <m:ctrlPr>
                          <a:rPr lang="zh-CN" altLang="zh-CN" sz="2800" i="1">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800" i="1">
                            <a:effectLst/>
                            <a:latin typeface="Cambria Math" panose="02040503050406030204" pitchFamily="18" charset="0"/>
                            <a:cs typeface="Times New Roman" panose="02020603050405020304" pitchFamily="18" charset="0"/>
                          </a:rPr>
                          <m:t>𝑆</m:t>
                        </m:r>
                      </m:e>
                      <m:sub>
                        <m:r>
                          <a:rPr lang="en-US" altLang="zh-CN" sz="2800" i="1">
                            <a:effectLst/>
                            <a:latin typeface="Cambria Math" panose="02040503050406030204" pitchFamily="18" charset="0"/>
                            <a:cs typeface="Times New Roman" panose="02020603050405020304" pitchFamily="18" charset="0"/>
                          </a:rPr>
                          <m:t>𝑖</m:t>
                        </m:r>
                      </m:sub>
                      <m:sup>
                        <m:r>
                          <a:rPr lang="en-US" altLang="zh-CN" sz="2800">
                            <a:effectLst/>
                            <a:latin typeface="Cambria Math" panose="02040503050406030204" pitchFamily="18" charset="0"/>
                            <a:cs typeface="Times New Roman" panose="02020603050405020304" pitchFamily="18" charset="0"/>
                          </a:rPr>
                          <m:t>⋆</m:t>
                        </m:r>
                      </m:sup>
                    </m:sSubSup>
                  </m:oMath>
                </a14:m>
                <a:r>
                  <a:rPr lang="en-US" altLang="zh-CN" sz="2800" dirty="0">
                    <a:effectLst/>
                    <a:latin typeface="Cambria" panose="02040503050406030204" pitchFamily="18" charset="0"/>
                    <a:cs typeface="Times New Roman" panose="02020603050405020304" pitchFamily="18" charset="0"/>
                  </a:rPr>
                  <a:t>,</a:t>
                </a:r>
                <a:endParaRPr lang="zh-CN" altLang="zh-CN" sz="2800" dirty="0">
                  <a:effectLst/>
                  <a:latin typeface="Cambria" panose="02040503050406030204" pitchFamily="18" charset="0"/>
                  <a:cs typeface="Times New Roman" panose="02020603050405020304" pitchFamily="18" charset="0"/>
                </a:endParaRPr>
              </a:p>
              <a:p>
                <a:pPr>
                  <a:spcBef>
                    <a:spcPts val="900"/>
                  </a:spcBef>
                  <a:spcAft>
                    <a:spcPts val="900"/>
                  </a:spcAft>
                </a:pPr>
                <a:r>
                  <a:rPr lang="en-US" altLang="zh-CN" sz="2800" dirty="0" err="1">
                    <a:effectLst/>
                    <a:latin typeface="宋体" panose="02010600030101010101" pitchFamily="2" charset="-122"/>
                    <a:cs typeface="Times New Roman" panose="02020603050405020304" pitchFamily="18" charset="0"/>
                  </a:rPr>
                  <a:t>从而得到</a:t>
                </a:r>
                <a14:m>
                  <m:oMath xmlns:m="http://schemas.openxmlformats.org/officeDocument/2006/math">
                    <m:sSup>
                      <m:sSupPr>
                        <m:ctrlPr>
                          <a:rPr lang="zh-CN" altLang="zh-CN" sz="28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800" i="1">
                            <a:effectLst/>
                            <a:latin typeface="Cambria Math" panose="02040503050406030204" pitchFamily="18" charset="0"/>
                            <a:cs typeface="Times New Roman" panose="02020603050405020304" pitchFamily="18" charset="0"/>
                          </a:rPr>
                          <m:t>𝑤</m:t>
                        </m:r>
                      </m:e>
                      <m:sup>
                        <m:r>
                          <a:rPr lang="en-US" altLang="zh-CN" sz="2800">
                            <a:effectLst/>
                            <a:latin typeface="Cambria Math" panose="02040503050406030204" pitchFamily="18" charset="0"/>
                            <a:cs typeface="Times New Roman" panose="02020603050405020304" pitchFamily="18" charset="0"/>
                          </a:rPr>
                          <m:t>⋆</m:t>
                        </m:r>
                      </m:sup>
                    </m:sSup>
                  </m:oMath>
                </a14:m>
                <a:r>
                  <a:rPr lang="en-US" altLang="zh-CN" sz="2800" dirty="0" err="1">
                    <a:effectLst/>
                    <a:latin typeface="宋体" panose="02010600030101010101" pitchFamily="2" charset="-122"/>
                    <a:cs typeface="Times New Roman" panose="02020603050405020304" pitchFamily="18" charset="0"/>
                  </a:rPr>
                  <a:t>的第</a:t>
                </a:r>
                <a:r>
                  <a:rPr lang="en-US" altLang="zh-CN" sz="2800" dirty="0" err="1">
                    <a:effectLst/>
                    <a:latin typeface="Cambria" panose="02040503050406030204" pitchFamily="18" charset="0"/>
                    <a:cs typeface="Times New Roman" panose="02020603050405020304" pitchFamily="18" charset="0"/>
                  </a:rPr>
                  <a:t>i</a:t>
                </a:r>
                <a:r>
                  <a:rPr lang="en-US" altLang="zh-CN" sz="2800" dirty="0" err="1">
                    <a:effectLst/>
                    <a:latin typeface="宋体" panose="02010600030101010101" pitchFamily="2" charset="-122"/>
                    <a:cs typeface="Times New Roman" panose="02020603050405020304" pitchFamily="18" charset="0"/>
                  </a:rPr>
                  <a:t>个值</a:t>
                </a:r>
                <a:r>
                  <a:rPr lang="en-US" altLang="zh-CN" sz="2800" dirty="0">
                    <a:effectLst/>
                    <a:latin typeface="Cambria" panose="02040503050406030204" pitchFamily="18" charset="0"/>
                    <a:cs typeface="Times New Roman" panose="02020603050405020304" pitchFamily="18" charset="0"/>
                  </a:rPr>
                  <a:t>:</a:t>
                </a:r>
                <a:endParaRPr lang="zh-CN" altLang="zh-CN" sz="2800" dirty="0">
                  <a:effectLst/>
                  <a:latin typeface="Cambria" panose="02040503050406030204" pitchFamily="18" charset="0"/>
                  <a:cs typeface="Times New Roman" panose="02020603050405020304" pitchFamily="18" charset="0"/>
                </a:endParaRPr>
              </a:p>
              <a:p>
                <a:pPr>
                  <a:spcBef>
                    <a:spcPts val="900"/>
                  </a:spcBef>
                  <a:spcAft>
                    <a:spcPts val="900"/>
                  </a:spcAft>
                </a:pPr>
                <a14:m>
                  <m:oMathPara xmlns:m="http://schemas.openxmlformats.org/officeDocument/2006/math">
                    <m:oMathParaPr>
                      <m:jc m:val="centerGroup"/>
                    </m:oMathParaPr>
                    <m:oMath xmlns:m="http://schemas.openxmlformats.org/officeDocument/2006/math">
                      <m:sSubSup>
                        <m:sSubSupPr>
                          <m:ctrlPr>
                            <a:rPr lang="zh-CN" altLang="zh-CN" sz="2800" i="1">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800" i="1">
                              <a:effectLst/>
                              <a:latin typeface="Cambria Math" panose="02040503050406030204" pitchFamily="18" charset="0"/>
                              <a:cs typeface="Times New Roman" panose="02020603050405020304" pitchFamily="18" charset="0"/>
                            </a:rPr>
                            <m:t>𝑤</m:t>
                          </m:r>
                        </m:e>
                        <m:sub>
                          <m:r>
                            <a:rPr lang="en-US" altLang="zh-CN" sz="2800" i="1">
                              <a:effectLst/>
                              <a:latin typeface="Cambria Math" panose="02040503050406030204" pitchFamily="18" charset="0"/>
                              <a:cs typeface="Times New Roman" panose="02020603050405020304" pitchFamily="18" charset="0"/>
                            </a:rPr>
                            <m:t>𝑖</m:t>
                          </m:r>
                        </m:sub>
                        <m:sup>
                          <m:r>
                            <a:rPr lang="en-US" altLang="zh-CN" sz="2800">
                              <a:effectLst/>
                              <a:latin typeface="Cambria Math" panose="02040503050406030204" pitchFamily="18" charset="0"/>
                              <a:cs typeface="Times New Roman" panose="02020603050405020304" pitchFamily="18" charset="0"/>
                            </a:rPr>
                            <m:t>⋆</m:t>
                          </m:r>
                        </m:sup>
                      </m:sSubSup>
                      <m:r>
                        <a:rPr lang="en-US" altLang="zh-CN" sz="2800">
                          <a:effectLst/>
                          <a:latin typeface="Cambria Math" panose="02040503050406030204" pitchFamily="18" charset="0"/>
                          <a:cs typeface="Times New Roman" panose="02020603050405020304" pitchFamily="18" charset="0"/>
                        </a:rPr>
                        <m:t>=</m:t>
                      </m:r>
                      <m:f>
                        <m:fPr>
                          <m:ctrlPr>
                            <a:rPr lang="zh-CN" altLang="zh-CN" sz="2800" i="1">
                              <a:effectLst/>
                              <a:latin typeface="Cambria Math" panose="02040503050406030204" pitchFamily="18" charset="0"/>
                              <a:ea typeface="Cambria Math" panose="02040503050406030204" pitchFamily="18" charset="0"/>
                              <a:cs typeface="Times New Roman" panose="02020603050405020304" pitchFamily="18" charset="0"/>
                            </a:rPr>
                          </m:ctrlPr>
                        </m:fPr>
                        <m:num>
                          <m:sSubSup>
                            <m:sSubSupPr>
                              <m:ctrlPr>
                                <a:rPr lang="zh-CN" altLang="zh-CN" sz="2800" i="1">
                                  <a:effectLst/>
                                  <a:latin typeface="Cambria Math" panose="02040503050406030204" pitchFamily="18" charset="0"/>
                                  <a:ea typeface="Cambria Math" panose="02040503050406030204" pitchFamily="18" charset="0"/>
                                  <a:cs typeface="Times New Roman" panose="02020603050405020304" pitchFamily="18" charset="0"/>
                                </a:rPr>
                              </m:ctrlPr>
                            </m:sSubSupPr>
                            <m:e>
                              <m:acc>
                                <m:accPr>
                                  <m:chr m:val="‾"/>
                                  <m:ctrlPr>
                                    <a:rPr lang="zh-CN" altLang="zh-CN" sz="2800" i="1">
                                      <a:effectLst/>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sz="2800" i="1">
                                      <a:effectLst/>
                                      <a:latin typeface="Cambria Math" panose="02040503050406030204" pitchFamily="18" charset="0"/>
                                      <a:cs typeface="Times New Roman" panose="02020603050405020304" pitchFamily="18" charset="0"/>
                                    </a:rPr>
                                    <m:t>𝑥</m:t>
                                  </m:r>
                                </m:e>
                              </m:acc>
                            </m:e>
                            <m:sub>
                              <m:r>
                                <a:rPr lang="en-US" altLang="zh-CN" sz="2800" i="1">
                                  <a:effectLst/>
                                  <a:latin typeface="Cambria Math" panose="02040503050406030204" pitchFamily="18" charset="0"/>
                                  <a:cs typeface="Times New Roman" panose="02020603050405020304" pitchFamily="18" charset="0"/>
                                </a:rPr>
                                <m:t>𝑖</m:t>
                              </m:r>
                            </m:sub>
                            <m:sup>
                              <m:r>
                                <a:rPr lang="en-US" altLang="zh-CN" sz="2800">
                                  <a:effectLst/>
                                  <a:latin typeface="Cambria Math" panose="02040503050406030204" pitchFamily="18" charset="0"/>
                                  <a:cs typeface="Times New Roman" panose="02020603050405020304" pitchFamily="18" charset="0"/>
                                </a:rPr>
                                <m:t>⋆</m:t>
                              </m:r>
                            </m:sup>
                          </m:sSubSup>
                          <m:r>
                            <a:rPr lang="en-US" altLang="zh-CN" sz="2800" i="1">
                              <a:effectLst/>
                              <a:latin typeface="Cambria Math" panose="02040503050406030204" pitchFamily="18" charset="0"/>
                              <a:cs typeface="Times New Roman" panose="02020603050405020304" pitchFamily="18" charset="0"/>
                            </a:rPr>
                            <m:t>−</m:t>
                          </m:r>
                          <m:acc>
                            <m:accPr>
                              <m:chr m:val="‾"/>
                              <m:ctrlPr>
                                <a:rPr lang="zh-CN" altLang="zh-CN" sz="2800" i="1">
                                  <a:effectLst/>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sz="2800" i="1">
                                  <a:effectLst/>
                                  <a:latin typeface="Cambria Math" panose="02040503050406030204" pitchFamily="18" charset="0"/>
                                  <a:cs typeface="Times New Roman" panose="02020603050405020304" pitchFamily="18" charset="0"/>
                                </a:rPr>
                                <m:t>𝑥</m:t>
                              </m:r>
                            </m:e>
                          </m:acc>
                        </m:num>
                        <m:den>
                          <m:sSubSup>
                            <m:sSubSupPr>
                              <m:ctrlPr>
                                <a:rPr lang="zh-CN" altLang="zh-CN" sz="2800" i="1">
                                  <a:effectLst/>
                                  <a:latin typeface="Cambria Math" panose="02040503050406030204" pitchFamily="18" charset="0"/>
                                  <a:ea typeface="Cambria Math" panose="02040503050406030204" pitchFamily="18" charset="0"/>
                                  <a:cs typeface="Times New Roman" panose="02020603050405020304" pitchFamily="18" charset="0"/>
                                </a:rPr>
                              </m:ctrlPr>
                            </m:sSubSupPr>
                            <m:e>
                              <m:r>
                                <m:rPr>
                                  <m:sty m:val="p"/>
                                </m:rPr>
                                <a:rPr lang="en-US" altLang="zh-CN" sz="2800" i="1">
                                  <a:latin typeface="Cambria Math" panose="02040503050406030204" pitchFamily="18" charset="0"/>
                                  <a:ea typeface="Cambria Math" panose="02040503050406030204" pitchFamily="18" charset="0"/>
                                  <a:cs typeface="Times New Roman" panose="02020603050405020304" pitchFamily="18" charset="0"/>
                                </a:rPr>
                                <m:t>s</m:t>
                              </m:r>
                            </m:e>
                            <m:sub>
                              <m:r>
                                <a:rPr lang="en-US" altLang="zh-CN" sz="2800" i="1">
                                  <a:effectLst/>
                                  <a:latin typeface="Cambria Math" panose="02040503050406030204" pitchFamily="18" charset="0"/>
                                  <a:cs typeface="Times New Roman" panose="02020603050405020304" pitchFamily="18" charset="0"/>
                                </a:rPr>
                                <m:t>𝑖</m:t>
                              </m:r>
                            </m:sub>
                            <m:sup>
                              <m:r>
                                <a:rPr lang="en-US" altLang="zh-CN" sz="2800">
                                  <a:effectLst/>
                                  <a:latin typeface="Cambria Math" panose="02040503050406030204" pitchFamily="18" charset="0"/>
                                  <a:cs typeface="Times New Roman" panose="02020603050405020304" pitchFamily="18" charset="0"/>
                                </a:rPr>
                                <m:t>⋆</m:t>
                              </m:r>
                            </m:sup>
                          </m:sSubSup>
                          <m:r>
                            <a:rPr lang="en-US" altLang="zh-CN" sz="2800">
                              <a:effectLst/>
                              <a:latin typeface="Cambria Math" panose="02040503050406030204" pitchFamily="18" charset="0"/>
                              <a:cs typeface="Times New Roman" panose="02020603050405020304" pitchFamily="18" charset="0"/>
                            </a:rPr>
                            <m:t>/</m:t>
                          </m:r>
                          <m:rad>
                            <m:radPr>
                              <m:degHide m:val="on"/>
                              <m:ctrlPr>
                                <a:rPr lang="zh-CN" altLang="zh-CN" sz="2800" i="1">
                                  <a:effectLst/>
                                  <a:latin typeface="Cambria Math" panose="02040503050406030204" pitchFamily="18" charset="0"/>
                                  <a:ea typeface="Cambria Math" panose="02040503050406030204" pitchFamily="18" charset="0"/>
                                  <a:cs typeface="Times New Roman" panose="02020603050405020304" pitchFamily="18" charset="0"/>
                                </a:rPr>
                              </m:ctrlPr>
                            </m:radPr>
                            <m:deg/>
                            <m:e>
                              <m:r>
                                <a:rPr lang="en-US" altLang="zh-CN" sz="2800" i="1">
                                  <a:effectLst/>
                                  <a:latin typeface="Cambria Math" panose="02040503050406030204" pitchFamily="18" charset="0"/>
                                  <a:cs typeface="Times New Roman" panose="02020603050405020304" pitchFamily="18" charset="0"/>
                                </a:rPr>
                                <m:t>𝑛</m:t>
                              </m:r>
                            </m:e>
                          </m:rad>
                        </m:den>
                      </m:f>
                      <m:r>
                        <a:rPr lang="en-US" altLang="zh-CN" sz="2800">
                          <a:effectLst/>
                          <a:latin typeface="Cambria Math" panose="02040503050406030204" pitchFamily="18" charset="0"/>
                          <a:cs typeface="Times New Roman" panose="02020603050405020304" pitchFamily="18" charset="0"/>
                        </a:rPr>
                        <m:t>,</m:t>
                      </m:r>
                      <m:r>
                        <a:rPr lang="en-US" altLang="zh-CN" sz="2800" i="1">
                          <a:effectLst/>
                          <a:latin typeface="Cambria Math" panose="02040503050406030204" pitchFamily="18" charset="0"/>
                          <a:cs typeface="Times New Roman" panose="02020603050405020304" pitchFamily="18" charset="0"/>
                        </a:rPr>
                        <m:t>𝑖</m:t>
                      </m:r>
                      <m:r>
                        <a:rPr lang="en-US" altLang="zh-CN" sz="2800">
                          <a:effectLst/>
                          <a:latin typeface="Cambria Math" panose="02040503050406030204" pitchFamily="18" charset="0"/>
                          <a:cs typeface="Times New Roman" panose="02020603050405020304" pitchFamily="18" charset="0"/>
                        </a:rPr>
                        <m:t>=</m:t>
                      </m:r>
                      <m:r>
                        <a:rPr lang="en-US" altLang="zh-CN" sz="2800" i="1">
                          <a:effectLst/>
                          <a:latin typeface="Cambria Math" panose="02040503050406030204" pitchFamily="18" charset="0"/>
                          <a:cs typeface="Times New Roman" panose="02020603050405020304" pitchFamily="18" charset="0"/>
                        </a:rPr>
                        <m:t>1</m:t>
                      </m:r>
                      <m:r>
                        <a:rPr lang="en-US" altLang="zh-CN" sz="2800">
                          <a:effectLst/>
                          <a:latin typeface="Cambria Math" panose="02040503050406030204" pitchFamily="18" charset="0"/>
                          <a:cs typeface="Times New Roman" panose="02020603050405020304" pitchFamily="18" charset="0"/>
                        </a:rPr>
                        <m:t>,</m:t>
                      </m:r>
                      <m:r>
                        <a:rPr lang="en-US" altLang="zh-CN" sz="2800" i="1">
                          <a:effectLst/>
                          <a:latin typeface="Cambria Math" panose="02040503050406030204" pitchFamily="18" charset="0"/>
                          <a:cs typeface="Times New Roman" panose="02020603050405020304" pitchFamily="18" charset="0"/>
                        </a:rPr>
                        <m:t>2</m:t>
                      </m:r>
                      <m:r>
                        <a:rPr lang="en-US" altLang="zh-CN" sz="2800">
                          <a:effectLst/>
                          <a:latin typeface="Cambria Math" panose="02040503050406030204" pitchFamily="18" charset="0"/>
                          <a:cs typeface="Times New Roman" panose="02020603050405020304" pitchFamily="18" charset="0"/>
                        </a:rPr>
                        <m:t>,...,</m:t>
                      </m:r>
                      <m:r>
                        <a:rPr lang="en-US" altLang="zh-CN" sz="2800" i="1">
                          <a:effectLst/>
                          <a:latin typeface="Cambria Math" panose="02040503050406030204" pitchFamily="18" charset="0"/>
                          <a:cs typeface="Times New Roman" panose="02020603050405020304" pitchFamily="18" charset="0"/>
                        </a:rPr>
                        <m:t>10000</m:t>
                      </m:r>
                    </m:oMath>
                  </m:oMathPara>
                </a14:m>
                <a:endParaRPr lang="zh-CN" altLang="zh-CN" sz="2800" dirty="0">
                  <a:effectLst/>
                  <a:latin typeface="Cambria" panose="02040503050406030204" pitchFamily="18" charset="0"/>
                  <a:cs typeface="Times New Roman" panose="02020603050405020304" pitchFamily="18" charset="0"/>
                </a:endParaRPr>
              </a:p>
              <a:p>
                <a:pPr>
                  <a:spcBef>
                    <a:spcPts val="900"/>
                  </a:spcBef>
                  <a:spcAft>
                    <a:spcPts val="900"/>
                  </a:spcAft>
                </a:pPr>
                <a:r>
                  <a:rPr lang="en-US" altLang="zh-CN" sz="2800" dirty="0" err="1">
                    <a:effectLst/>
                    <a:latin typeface="宋体" panose="02010600030101010101" pitchFamily="2" charset="-122"/>
                    <a:cs typeface="Times New Roman" panose="02020603050405020304" pitchFamily="18" charset="0"/>
                  </a:rPr>
                  <a:t>其中</a:t>
                </a:r>
                <a14:m>
                  <m:oMath xmlns:m="http://schemas.openxmlformats.org/officeDocument/2006/math">
                    <m:acc>
                      <m:accPr>
                        <m:chr m:val="‾"/>
                        <m:ctrlPr>
                          <a:rPr lang="zh-CN" altLang="zh-CN" sz="2800" i="1">
                            <a:effectLst/>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sz="2800" i="1">
                            <a:effectLst/>
                            <a:latin typeface="Cambria Math" panose="02040503050406030204" pitchFamily="18" charset="0"/>
                            <a:cs typeface="Times New Roman" panose="02020603050405020304" pitchFamily="18" charset="0"/>
                          </a:rPr>
                          <m:t>𝑥</m:t>
                        </m:r>
                      </m:e>
                    </m:acc>
                  </m:oMath>
                </a14:m>
                <a:r>
                  <a:rPr lang="en-US" altLang="zh-CN" sz="2800" dirty="0" err="1">
                    <a:effectLst/>
                    <a:latin typeface="宋体" panose="02010600030101010101" pitchFamily="2" charset="-122"/>
                    <a:cs typeface="Times New Roman" panose="02020603050405020304" pitchFamily="18" charset="0"/>
                  </a:rPr>
                  <a:t>是由原始样本确定的样本均值</a:t>
                </a:r>
                <a:r>
                  <a:rPr lang="en-US" altLang="zh-CN" sz="2800" dirty="0">
                    <a:effectLst/>
                    <a:latin typeface="Cambria" panose="02040503050406030204" pitchFamily="18" charset="0"/>
                    <a:cs typeface="Times New Roman" panose="02020603050405020304" pitchFamily="18" charset="0"/>
                  </a:rPr>
                  <a:t>.</a:t>
                </a:r>
                <a:endParaRPr lang="zh-CN" altLang="zh-CN" sz="2800" dirty="0">
                  <a:effectLst/>
                  <a:latin typeface="Cambria" panose="02040503050406030204" pitchFamily="18" charset="0"/>
                  <a:cs typeface="Times New Roman" panose="02020603050405020304" pitchFamily="18" charset="0"/>
                </a:endParaRPr>
              </a:p>
            </p:txBody>
          </p:sp>
        </mc:Choice>
        <mc:Fallback xmlns="">
          <p:sp>
            <p:nvSpPr>
              <p:cNvPr id="9" name="文本框 8">
                <a:extLst>
                  <a:ext uri="{FF2B5EF4-FFF2-40B4-BE49-F238E27FC236}">
                    <a16:creationId xmlns:a16="http://schemas.microsoft.com/office/drawing/2014/main" id="{99835D52-D8AD-45F2-B5F6-8127E282F2D6}"/>
                  </a:ext>
                </a:extLst>
              </p:cNvPr>
              <p:cNvSpPr txBox="1">
                <a:spLocks noRot="1" noChangeAspect="1" noMove="1" noResize="1" noEditPoints="1" noAdjustHandles="1" noChangeArrowheads="1" noChangeShapeType="1" noTextEdit="1"/>
              </p:cNvSpPr>
              <p:nvPr/>
            </p:nvSpPr>
            <p:spPr>
              <a:xfrm>
                <a:off x="59570" y="1196017"/>
                <a:ext cx="8877915" cy="4912563"/>
              </a:xfrm>
              <a:prstGeom prst="rect">
                <a:avLst/>
              </a:prstGeom>
              <a:blipFill>
                <a:blip r:embed="rId2"/>
                <a:stretch>
                  <a:fillRect l="-1442" t="-1241" b="-2481"/>
                </a:stretch>
              </a:blipFill>
              <a:ln w="25400">
                <a:noFill/>
              </a:ln>
            </p:spPr>
            <p:txBody>
              <a:bodyPr/>
              <a:lstStyle/>
              <a:p>
                <a:r>
                  <a:rPr lang="zh-CN" altLang="en-US">
                    <a:noFill/>
                  </a:rPr>
                  <a:t> </a:t>
                </a:r>
              </a:p>
            </p:txBody>
          </p:sp>
        </mc:Fallback>
      </mc:AlternateContent>
    </p:spTree>
    <p:extLst>
      <p:ext uri="{BB962C8B-B14F-4D97-AF65-F5344CB8AC3E}">
        <p14:creationId xmlns:p14="http://schemas.microsoft.com/office/powerpoint/2010/main" val="227594838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标题 1">
            <a:extLst>
              <a:ext uri="{FF2B5EF4-FFF2-40B4-BE49-F238E27FC236}">
                <a16:creationId xmlns:a16="http://schemas.microsoft.com/office/drawing/2014/main" id="{C5D96BB7-F3EE-475D-8C4A-757D9F1B8C06}"/>
              </a:ext>
            </a:extLst>
          </p:cNvPr>
          <p:cNvSpPr>
            <a:spLocks noGrp="1" noChangeArrowheads="1"/>
          </p:cNvSpPr>
          <p:nvPr>
            <p:ph type="title"/>
          </p:nvPr>
        </p:nvSpPr>
        <p:spPr>
          <a:xfrm>
            <a:off x="-15875" y="142875"/>
            <a:ext cx="9493420" cy="642938"/>
          </a:xfrm>
        </p:spPr>
        <p:txBody>
          <a:bodyPr/>
          <a:lstStyle/>
          <a:p>
            <a:pPr algn="l" defTabSz="512763" fontAlgn="base">
              <a:spcAft>
                <a:spcPct val="0"/>
              </a:spcAft>
            </a:pPr>
            <a:r>
              <a:rPr lang="en-US" altLang="zh-CN" dirty="0"/>
              <a:t>4</a:t>
            </a:r>
            <a:r>
              <a:rPr lang="zh-CN" altLang="en-US" dirty="0"/>
              <a:t>，</a:t>
            </a:r>
            <a:r>
              <a:rPr lang="en-US" altLang="zh-CN" dirty="0"/>
              <a:t>bootstrap</a:t>
            </a:r>
            <a:r>
              <a:rPr lang="zh-CN" altLang="en-US" dirty="0"/>
              <a:t>置信区间</a:t>
            </a:r>
            <a:r>
              <a:rPr lang="en-US" altLang="zh-CN" dirty="0"/>
              <a:t>-bootstrap-t</a:t>
            </a:r>
            <a:r>
              <a:rPr lang="zh-CN" altLang="en-US" dirty="0"/>
              <a:t>法</a:t>
            </a:r>
          </a:p>
        </p:txBody>
      </p:sp>
      <p:sp>
        <p:nvSpPr>
          <p:cNvPr id="4" name="灯片编号占位符 2">
            <a:extLst>
              <a:ext uri="{FF2B5EF4-FFF2-40B4-BE49-F238E27FC236}">
                <a16:creationId xmlns:a16="http://schemas.microsoft.com/office/drawing/2014/main" id="{C27C162C-7E7E-4C70-B53F-15564590C7C6}"/>
              </a:ext>
            </a:extLst>
          </p:cNvPr>
          <p:cNvSpPr>
            <a:spLocks noGrp="1" noChangeArrowheads="1"/>
          </p:cNvSpPr>
          <p:nvPr>
            <p:ph type="sldNum" sz="quarter" idx="12"/>
          </p:nvPr>
        </p:nvSpPr>
        <p:spPr bwMode="auto">
          <a:xfrm>
            <a:off x="6553200" y="6391275"/>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9FCE3FB9-BAC7-4293-A5BB-B8E090A183F8}" type="slidenum">
              <a:rPr lang="zh-CN" altLang="en-US">
                <a:solidFill>
                  <a:srgbClr val="898989"/>
                </a:solidFill>
              </a:rPr>
              <a:pPr/>
              <a:t>104</a:t>
            </a:fld>
            <a:endParaRPr lang="zh-CN" altLang="en-US">
              <a:solidFill>
                <a:srgbClr val="898989"/>
              </a:solidFill>
            </a:endParaRPr>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CDB5A1B7-4390-4B40-9D81-9E86A5CA4928}"/>
                  </a:ext>
                </a:extLst>
              </p:cNvPr>
              <p:cNvSpPr txBox="1"/>
              <p:nvPr/>
            </p:nvSpPr>
            <p:spPr>
              <a:xfrm>
                <a:off x="125760" y="1005721"/>
                <a:ext cx="8892480" cy="5165645"/>
              </a:xfrm>
              <a:prstGeom prst="rect">
                <a:avLst/>
              </a:prstGeom>
              <a:noFill/>
              <a:ln w="25400">
                <a:noFill/>
              </a:ln>
            </p:spPr>
            <p:txBody>
              <a:bodyPr wrap="square">
                <a:spAutoFit/>
              </a:bodyPr>
              <a:lstStyle/>
              <a:p>
                <a:pPr>
                  <a:spcBef>
                    <a:spcPts val="900"/>
                  </a:spcBef>
                  <a:spcAft>
                    <a:spcPts val="900"/>
                  </a:spcAft>
                </a:pPr>
                <a:r>
                  <a:rPr lang="en-US" altLang="zh-CN" sz="2400" dirty="0">
                    <a:effectLst/>
                    <a:latin typeface="宋体" panose="02010600030101010101" pitchFamily="2" charset="-122"/>
                    <a:cs typeface="Times New Roman" panose="02020603050405020304" pitchFamily="18" charset="0"/>
                  </a:rPr>
                  <a:t>将</a:t>
                </a:r>
                <a14:m>
                  <m:oMath xmlns:m="http://schemas.openxmlformats.org/officeDocument/2006/math">
                    <m:sSubSup>
                      <m:sSubSup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400" i="1">
                            <a:effectLst/>
                            <a:latin typeface="Cambria Math" panose="02040503050406030204" pitchFamily="18" charset="0"/>
                            <a:cs typeface="Times New Roman" panose="02020603050405020304" pitchFamily="18" charset="0"/>
                          </a:rPr>
                          <m:t>𝑤</m:t>
                        </m:r>
                      </m:e>
                      <m:sub>
                        <m:r>
                          <a:rPr lang="en-US" altLang="zh-CN" sz="2400" i="1">
                            <a:effectLst/>
                            <a:latin typeface="Cambria Math" panose="02040503050406030204" pitchFamily="18" charset="0"/>
                            <a:cs typeface="Times New Roman" panose="02020603050405020304" pitchFamily="18" charset="0"/>
                          </a:rPr>
                          <m:t>𝑖</m:t>
                        </m:r>
                      </m:sub>
                      <m:sup>
                        <m:r>
                          <a:rPr lang="en-US" altLang="zh-CN" sz="2400">
                            <a:effectLst/>
                            <a:latin typeface="Cambria Math" panose="02040503050406030204" pitchFamily="18" charset="0"/>
                            <a:cs typeface="Times New Roman" panose="02020603050405020304" pitchFamily="18" charset="0"/>
                          </a:rPr>
                          <m:t>⋆</m:t>
                        </m:r>
                      </m:sup>
                    </m:sSubSup>
                  </m:oMath>
                </a14:m>
                <a:r>
                  <a:rPr lang="en-US" altLang="zh-CN" sz="2400" dirty="0" err="1">
                    <a:effectLst/>
                    <a:latin typeface="宋体" panose="02010600030101010101" pitchFamily="2" charset="-122"/>
                    <a:cs typeface="Times New Roman" panose="02020603050405020304" pitchFamily="18" charset="0"/>
                  </a:rPr>
                  <a:t>自小到大排序得到</a:t>
                </a:r>
                <a:endParaRPr lang="zh-CN" altLang="zh-CN" sz="2400" dirty="0">
                  <a:effectLst/>
                  <a:latin typeface="Cambria" panose="02040503050406030204" pitchFamily="18" charset="0"/>
                  <a:cs typeface="Times New Roman" panose="02020603050405020304" pitchFamily="18" charset="0"/>
                </a:endParaRPr>
              </a:p>
              <a:p>
                <a:pPr>
                  <a:spcBef>
                    <a:spcPts val="900"/>
                  </a:spcBef>
                  <a:spcAft>
                    <a:spcPts val="900"/>
                  </a:spcAft>
                </a:pPr>
                <a14:m>
                  <m:oMathPara xmlns:m="http://schemas.openxmlformats.org/officeDocument/2006/math">
                    <m:oMathParaPr>
                      <m:jc m:val="centerGroup"/>
                    </m:oMathParaPr>
                    <m:oMath xmlns:m="http://schemas.openxmlformats.org/officeDocument/2006/math">
                      <m:sSubSup>
                        <m:sSubSup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400" i="1">
                              <a:effectLst/>
                              <a:latin typeface="Cambria Math" panose="02040503050406030204" pitchFamily="18" charset="0"/>
                              <a:cs typeface="Times New Roman" panose="02020603050405020304" pitchFamily="18" charset="0"/>
                            </a:rPr>
                            <m:t>𝑤</m:t>
                          </m:r>
                        </m:e>
                        <m:sub>
                          <m:d>
                            <m:d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2400" i="1">
                                  <a:effectLst/>
                                  <a:latin typeface="Cambria Math" panose="02040503050406030204" pitchFamily="18" charset="0"/>
                                  <a:cs typeface="Times New Roman" panose="02020603050405020304" pitchFamily="18" charset="0"/>
                                </a:rPr>
                                <m:t>1</m:t>
                              </m:r>
                            </m:e>
                          </m:d>
                        </m:sub>
                        <m:sup>
                          <m:r>
                            <a:rPr lang="en-US" altLang="zh-CN" sz="2400">
                              <a:effectLst/>
                              <a:latin typeface="Cambria Math" panose="02040503050406030204" pitchFamily="18" charset="0"/>
                              <a:cs typeface="Times New Roman" panose="02020603050405020304" pitchFamily="18" charset="0"/>
                            </a:rPr>
                            <m:t>⋆</m:t>
                          </m:r>
                        </m:sup>
                      </m:sSubSup>
                      <m:r>
                        <a:rPr lang="en-US" altLang="zh-CN" sz="2400">
                          <a:effectLst/>
                          <a:latin typeface="Cambria Math" panose="02040503050406030204" pitchFamily="18" charset="0"/>
                          <a:cs typeface="Times New Roman" panose="02020603050405020304" pitchFamily="18" charset="0"/>
                        </a:rPr>
                        <m:t>≤</m:t>
                      </m:r>
                      <m:sSubSup>
                        <m:sSubSup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400" i="1">
                              <a:effectLst/>
                              <a:latin typeface="Cambria Math" panose="02040503050406030204" pitchFamily="18" charset="0"/>
                              <a:cs typeface="Times New Roman" panose="02020603050405020304" pitchFamily="18" charset="0"/>
                            </a:rPr>
                            <m:t>𝑤</m:t>
                          </m:r>
                        </m:e>
                        <m:sub>
                          <m:d>
                            <m:d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2400" i="1">
                                  <a:effectLst/>
                                  <a:latin typeface="Cambria Math" panose="02040503050406030204" pitchFamily="18" charset="0"/>
                                  <a:cs typeface="Times New Roman" panose="02020603050405020304" pitchFamily="18" charset="0"/>
                                </a:rPr>
                                <m:t>2</m:t>
                              </m:r>
                            </m:e>
                          </m:d>
                        </m:sub>
                        <m:sup>
                          <m:r>
                            <a:rPr lang="en-US" altLang="zh-CN" sz="2400">
                              <a:effectLst/>
                              <a:latin typeface="Cambria Math" panose="02040503050406030204" pitchFamily="18" charset="0"/>
                              <a:cs typeface="Times New Roman" panose="02020603050405020304" pitchFamily="18" charset="0"/>
                            </a:rPr>
                            <m:t>⋆</m:t>
                          </m:r>
                        </m:sup>
                      </m:sSubSup>
                      <m:r>
                        <a:rPr lang="en-US" altLang="zh-CN" sz="2400">
                          <a:effectLst/>
                          <a:latin typeface="Cambria Math" panose="02040503050406030204" pitchFamily="18" charset="0"/>
                          <a:cs typeface="Times New Roman" panose="02020603050405020304" pitchFamily="18" charset="0"/>
                        </a:rPr>
                        <m:t>≤…≤</m:t>
                      </m:r>
                      <m:sSubSup>
                        <m:sSubSup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400" i="1">
                              <a:effectLst/>
                              <a:latin typeface="Cambria Math" panose="02040503050406030204" pitchFamily="18" charset="0"/>
                              <a:cs typeface="Times New Roman" panose="02020603050405020304" pitchFamily="18" charset="0"/>
                            </a:rPr>
                            <m:t>𝑤</m:t>
                          </m:r>
                        </m:e>
                        <m:sub>
                          <m:d>
                            <m:d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2400" i="1">
                                  <a:effectLst/>
                                  <a:latin typeface="Cambria Math" panose="02040503050406030204" pitchFamily="18" charset="0"/>
                                  <a:cs typeface="Times New Roman" panose="02020603050405020304" pitchFamily="18" charset="0"/>
                                </a:rPr>
                                <m:t>10000</m:t>
                              </m:r>
                            </m:e>
                          </m:d>
                        </m:sub>
                        <m:sup>
                          <m:r>
                            <a:rPr lang="en-US" altLang="zh-CN" sz="2400">
                              <a:effectLst/>
                              <a:latin typeface="Cambria Math" panose="02040503050406030204" pitchFamily="18" charset="0"/>
                              <a:cs typeface="Times New Roman" panose="02020603050405020304" pitchFamily="18" charset="0"/>
                            </a:rPr>
                            <m:t>⋆</m:t>
                          </m:r>
                        </m:sup>
                      </m:sSubSup>
                    </m:oMath>
                  </m:oMathPara>
                </a14:m>
                <a:endParaRPr lang="zh-CN" altLang="zh-CN" sz="2400" dirty="0">
                  <a:effectLst/>
                  <a:latin typeface="Cambria" panose="02040503050406030204" pitchFamily="18" charset="0"/>
                  <a:cs typeface="Times New Roman" panose="02020603050405020304" pitchFamily="18" charset="0"/>
                </a:endParaRPr>
              </a:p>
              <a:p>
                <a:pPr>
                  <a:spcBef>
                    <a:spcPts val="900"/>
                  </a:spcBef>
                  <a:spcAft>
                    <a:spcPts val="900"/>
                  </a:spcAft>
                </a:pPr>
                <a:r>
                  <a:rPr lang="en-US" altLang="zh-CN" sz="2400" dirty="0">
                    <a:effectLst/>
                    <a:latin typeface="宋体" panose="02010600030101010101" pitchFamily="2" charset="-122"/>
                    <a:cs typeface="Times New Roman" panose="02020603050405020304" pitchFamily="18" charset="0"/>
                  </a:rPr>
                  <a:t>取置信水平</a:t>
                </a:r>
                <a:r>
                  <a:rPr lang="en-US" altLang="zh-CN" sz="2400" dirty="0">
                    <a:effectLst/>
                    <a:latin typeface="Cambria" panose="02040503050406030204" pitchFamily="18" charset="0"/>
                    <a:cs typeface="Times New Roman" panose="02020603050405020304" pitchFamily="18" charset="0"/>
                  </a:rPr>
                  <a:t>1-α=0.90,</a:t>
                </a:r>
                <a:r>
                  <a:rPr lang="en-US" altLang="zh-CN" sz="2400" dirty="0">
                    <a:effectLst/>
                    <a:latin typeface="宋体" panose="02010600030101010101" pitchFamily="2" charset="-122"/>
                    <a:cs typeface="Times New Roman" panose="02020603050405020304" pitchFamily="18" charset="0"/>
                  </a:rPr>
                  <a:t>此时</a:t>
                </a:r>
                <a:r>
                  <a:rPr lang="en-US" altLang="zh-CN" sz="2400" dirty="0">
                    <a:effectLst/>
                    <a:latin typeface="Cambria" panose="02040503050406030204" pitchFamily="18" charset="0"/>
                    <a:cs typeface="Times New Roman" panose="02020603050405020304" pitchFamily="18" charset="0"/>
                  </a:rPr>
                  <a:t>α=0.10,α/2=0.05,1-α/2=0.95,</a:t>
                </a:r>
                <a:endParaRPr lang="zh-CN" altLang="zh-CN" sz="2400" dirty="0">
                  <a:effectLst/>
                  <a:latin typeface="Cambria" panose="02040503050406030204" pitchFamily="18" charset="0"/>
                  <a:cs typeface="Times New Roman" panose="02020603050405020304" pitchFamily="18" charset="0"/>
                </a:endParaRPr>
              </a:p>
              <a:p>
                <a:pPr>
                  <a:spcBef>
                    <a:spcPts val="900"/>
                  </a:spcBef>
                  <a:spcAft>
                    <a:spcPts val="900"/>
                  </a:spcAft>
                </a:pPr>
                <a:r>
                  <a:rPr lang="en-US" altLang="zh-CN" sz="2400" dirty="0">
                    <a:effectLst/>
                    <a:latin typeface="宋体" panose="02010600030101010101" pitchFamily="2" charset="-122"/>
                    <a:cs typeface="Times New Roman" panose="02020603050405020304" pitchFamily="18" charset="0"/>
                  </a:rPr>
                  <a:t>取</a:t>
                </a:r>
                <a14:m>
                  <m:oMath xmlns:m="http://schemas.openxmlformats.org/officeDocument/2006/math">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cs typeface="Times New Roman" panose="02020603050405020304" pitchFamily="18" charset="0"/>
                          </a:rPr>
                          <m:t>𝑘</m:t>
                        </m:r>
                      </m:e>
                      <m:sub>
                        <m:r>
                          <a:rPr lang="en-US" altLang="zh-CN" sz="2400" i="1">
                            <a:effectLst/>
                            <a:latin typeface="Cambria Math" panose="02040503050406030204" pitchFamily="18" charset="0"/>
                            <a:cs typeface="Times New Roman" panose="02020603050405020304" pitchFamily="18" charset="0"/>
                          </a:rPr>
                          <m:t>1</m:t>
                        </m:r>
                      </m:sub>
                    </m:sSub>
                    <m:r>
                      <a:rPr lang="en-US" altLang="zh-CN" sz="2400">
                        <a:effectLst/>
                        <a:latin typeface="Cambria Math" panose="02040503050406030204" pitchFamily="18" charset="0"/>
                        <a:cs typeface="Times New Roman" panose="02020603050405020304" pitchFamily="18" charset="0"/>
                      </a:rPr>
                      <m:t>=</m:t>
                    </m:r>
                    <m:d>
                      <m:dPr>
                        <m:begChr m:val="["/>
                        <m:endChr m:val="]"/>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2400" i="1">
                            <a:effectLst/>
                            <a:latin typeface="Cambria Math" panose="02040503050406030204" pitchFamily="18" charset="0"/>
                            <a:cs typeface="Times New Roman" panose="02020603050405020304" pitchFamily="18" charset="0"/>
                          </a:rPr>
                          <m:t>𝐵</m:t>
                        </m:r>
                        <m:r>
                          <a:rPr lang="en-US" altLang="zh-CN" sz="2400">
                            <a:effectLst/>
                            <a:latin typeface="Cambria Math" panose="02040503050406030204" pitchFamily="18" charset="0"/>
                            <a:cs typeface="Times New Roman" panose="02020603050405020304" pitchFamily="18" charset="0"/>
                          </a:rPr>
                          <m:t>×</m:t>
                        </m:r>
                        <m:f>
                          <m:f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2400" i="1">
                                <a:effectLst/>
                                <a:latin typeface="Cambria Math" panose="02040503050406030204" pitchFamily="18" charset="0"/>
                                <a:cs typeface="Times New Roman" panose="02020603050405020304" pitchFamily="18" charset="0"/>
                              </a:rPr>
                              <m:t>𝛼</m:t>
                            </m:r>
                          </m:num>
                          <m:den>
                            <m:r>
                              <a:rPr lang="en-US" altLang="zh-CN" sz="2400" i="1">
                                <a:effectLst/>
                                <a:latin typeface="Cambria Math" panose="02040503050406030204" pitchFamily="18" charset="0"/>
                                <a:cs typeface="Times New Roman" panose="02020603050405020304" pitchFamily="18" charset="0"/>
                              </a:rPr>
                              <m:t>2</m:t>
                            </m:r>
                          </m:den>
                        </m:f>
                      </m:e>
                    </m:d>
                    <m:r>
                      <a:rPr lang="en-US" altLang="zh-CN" sz="2400">
                        <a:effectLst/>
                        <a:latin typeface="Cambria Math" panose="02040503050406030204" pitchFamily="18" charset="0"/>
                        <a:cs typeface="Times New Roman" panose="02020603050405020304" pitchFamily="18" charset="0"/>
                      </a:rPr>
                      <m:t>=</m:t>
                    </m:r>
                    <m:r>
                      <a:rPr lang="en-US" altLang="zh-CN" sz="2400" i="1">
                        <a:effectLst/>
                        <a:latin typeface="Cambria Math" panose="02040503050406030204" pitchFamily="18" charset="0"/>
                        <a:cs typeface="Times New Roman" panose="02020603050405020304" pitchFamily="18" charset="0"/>
                      </a:rPr>
                      <m:t>500</m:t>
                    </m:r>
                  </m:oMath>
                </a14:m>
                <a:r>
                  <a:rPr lang="en-US" altLang="zh-CN" sz="2400" dirty="0">
                    <a:effectLst/>
                    <a:latin typeface="Cambria" panose="02040503050406030204" pitchFamily="18" charset="0"/>
                    <a:cs typeface="Times New Roman" panose="02020603050405020304" pitchFamily="18" charset="0"/>
                  </a:rPr>
                  <a:t>,</a:t>
                </a:r>
                <a14:m>
                  <m:oMath xmlns:m="http://schemas.openxmlformats.org/officeDocument/2006/math">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cs typeface="Times New Roman" panose="02020603050405020304" pitchFamily="18" charset="0"/>
                          </a:rPr>
                          <m:t>𝑘</m:t>
                        </m:r>
                      </m:e>
                      <m:sub>
                        <m:r>
                          <a:rPr lang="en-US" altLang="zh-CN" sz="2400" i="1">
                            <a:effectLst/>
                            <a:latin typeface="Cambria Math" panose="02040503050406030204" pitchFamily="18" charset="0"/>
                            <a:cs typeface="Times New Roman" panose="02020603050405020304" pitchFamily="18" charset="0"/>
                          </a:rPr>
                          <m:t>2</m:t>
                        </m:r>
                      </m:sub>
                    </m:sSub>
                    <m:r>
                      <a:rPr lang="en-US" altLang="zh-CN" sz="2400">
                        <a:effectLst/>
                        <a:latin typeface="Cambria Math" panose="02040503050406030204" pitchFamily="18" charset="0"/>
                        <a:cs typeface="Times New Roman" panose="02020603050405020304" pitchFamily="18" charset="0"/>
                      </a:rPr>
                      <m:t>=</m:t>
                    </m:r>
                    <m:d>
                      <m:dPr>
                        <m:begChr m:val="["/>
                        <m:endChr m:val="]"/>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2400" i="1">
                            <a:effectLst/>
                            <a:latin typeface="Cambria Math" panose="02040503050406030204" pitchFamily="18" charset="0"/>
                            <a:cs typeface="Times New Roman" panose="02020603050405020304" pitchFamily="18" charset="0"/>
                          </a:rPr>
                          <m:t>𝐵</m:t>
                        </m:r>
                        <m:r>
                          <a:rPr lang="en-US" altLang="zh-CN" sz="2400">
                            <a:effectLst/>
                            <a:latin typeface="Cambria Math" panose="02040503050406030204" pitchFamily="18" charset="0"/>
                            <a:cs typeface="Times New Roman" panose="02020603050405020304" pitchFamily="18" charset="0"/>
                          </a:rPr>
                          <m:t>×</m:t>
                        </m:r>
                        <m:d>
                          <m:d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2400" i="1">
                                <a:effectLst/>
                                <a:latin typeface="Cambria Math" panose="02040503050406030204" pitchFamily="18" charset="0"/>
                                <a:cs typeface="Times New Roman" panose="02020603050405020304" pitchFamily="18" charset="0"/>
                              </a:rPr>
                              <m:t>1−</m:t>
                            </m:r>
                            <m:f>
                              <m:f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2400" i="1">
                                    <a:effectLst/>
                                    <a:latin typeface="Cambria Math" panose="02040503050406030204" pitchFamily="18" charset="0"/>
                                    <a:cs typeface="Times New Roman" panose="02020603050405020304" pitchFamily="18" charset="0"/>
                                  </a:rPr>
                                  <m:t>𝛼</m:t>
                                </m:r>
                              </m:num>
                              <m:den>
                                <m:r>
                                  <a:rPr lang="en-US" altLang="zh-CN" sz="2400" i="1">
                                    <a:effectLst/>
                                    <a:latin typeface="Cambria Math" panose="02040503050406030204" pitchFamily="18" charset="0"/>
                                    <a:cs typeface="Times New Roman" panose="02020603050405020304" pitchFamily="18" charset="0"/>
                                  </a:rPr>
                                  <m:t>2</m:t>
                                </m:r>
                              </m:den>
                            </m:f>
                          </m:e>
                        </m:d>
                      </m:e>
                    </m:d>
                    <m:r>
                      <a:rPr lang="en-US" altLang="zh-CN" sz="2400">
                        <a:effectLst/>
                        <a:latin typeface="Cambria Math" panose="02040503050406030204" pitchFamily="18" charset="0"/>
                        <a:cs typeface="Times New Roman" panose="02020603050405020304" pitchFamily="18" charset="0"/>
                      </a:rPr>
                      <m:t>=</m:t>
                    </m:r>
                    <m:r>
                      <a:rPr lang="en-US" altLang="zh-CN" sz="2400" i="1">
                        <a:effectLst/>
                        <a:latin typeface="Cambria Math" panose="02040503050406030204" pitchFamily="18" charset="0"/>
                        <a:cs typeface="Times New Roman" panose="02020603050405020304" pitchFamily="18" charset="0"/>
                      </a:rPr>
                      <m:t>9500</m:t>
                    </m:r>
                  </m:oMath>
                </a14:m>
                <a:r>
                  <a:rPr lang="en-US" altLang="zh-CN" sz="2400" dirty="0">
                    <a:effectLst/>
                    <a:latin typeface="Cambria" panose="02040503050406030204" pitchFamily="18" charset="0"/>
                    <a:cs typeface="Times New Roman" panose="02020603050405020304" pitchFamily="18" charset="0"/>
                  </a:rPr>
                  <a:t>,</a:t>
                </a:r>
                <a:endParaRPr lang="zh-CN" altLang="zh-CN" sz="2400" dirty="0">
                  <a:effectLst/>
                  <a:latin typeface="Cambria" panose="02040503050406030204" pitchFamily="18" charset="0"/>
                  <a:cs typeface="Times New Roman" panose="02020603050405020304" pitchFamily="18" charset="0"/>
                </a:endParaRPr>
              </a:p>
              <a:p>
                <a:pPr>
                  <a:spcBef>
                    <a:spcPts val="900"/>
                  </a:spcBef>
                  <a:spcAft>
                    <a:spcPts val="900"/>
                  </a:spcAft>
                </a:pPr>
                <a:r>
                  <a:rPr lang="en-US" altLang="zh-CN" sz="2400" dirty="0">
                    <a:effectLst/>
                    <a:latin typeface="宋体" panose="02010600030101010101" pitchFamily="2" charset="-122"/>
                    <a:cs typeface="Times New Roman" panose="02020603050405020304" pitchFamily="18" charset="0"/>
                  </a:rPr>
                  <a:t>得</a:t>
                </a:r>
                <a:endParaRPr lang="zh-CN" altLang="zh-CN" sz="2400" dirty="0">
                  <a:effectLst/>
                  <a:latin typeface="Cambria" panose="02040503050406030204" pitchFamily="18" charset="0"/>
                  <a:cs typeface="Times New Roman" panose="02020603050405020304" pitchFamily="18" charset="0"/>
                </a:endParaRPr>
              </a:p>
              <a:p>
                <a:pPr>
                  <a:spcBef>
                    <a:spcPts val="900"/>
                  </a:spcBef>
                  <a:spcAft>
                    <a:spcPts val="900"/>
                  </a:spcAft>
                </a:pPr>
                <a14:m>
                  <m:oMathPara xmlns:m="http://schemas.openxmlformats.org/officeDocument/2006/math">
                    <m:oMathParaPr>
                      <m:jc m:val="centerGroup"/>
                    </m:oMathParaPr>
                    <m:oMath xmlns:m="http://schemas.openxmlformats.org/officeDocument/2006/math">
                      <m:sSubSup>
                        <m:sSubSup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400" i="1">
                              <a:effectLst/>
                              <a:latin typeface="Cambria Math" panose="02040503050406030204" pitchFamily="18" charset="0"/>
                              <a:cs typeface="Times New Roman" panose="02020603050405020304" pitchFamily="18" charset="0"/>
                            </a:rPr>
                            <m:t>𝑤</m:t>
                          </m:r>
                        </m:e>
                        <m:sub>
                          <m:d>
                            <m:d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2400" i="1">
                                  <a:effectLst/>
                                  <a:latin typeface="Cambria Math" panose="02040503050406030204" pitchFamily="18" charset="0"/>
                                  <a:cs typeface="Times New Roman" panose="02020603050405020304" pitchFamily="18" charset="0"/>
                                </a:rPr>
                                <m:t>500</m:t>
                              </m:r>
                            </m:e>
                          </m:d>
                        </m:sub>
                        <m:sup>
                          <m:r>
                            <a:rPr lang="en-US" altLang="zh-CN" sz="2400">
                              <a:effectLst/>
                              <a:latin typeface="Cambria Math" panose="02040503050406030204" pitchFamily="18" charset="0"/>
                              <a:cs typeface="Times New Roman" panose="02020603050405020304" pitchFamily="18" charset="0"/>
                            </a:rPr>
                            <m:t>⋆</m:t>
                          </m:r>
                        </m:sup>
                      </m:sSubSup>
                      <m:r>
                        <a:rPr lang="en-US" altLang="zh-CN" sz="2400">
                          <a:effectLst/>
                          <a:latin typeface="Cambria Math" panose="02040503050406030204" pitchFamily="18" charset="0"/>
                          <a:cs typeface="Times New Roman" panose="02020603050405020304" pitchFamily="18" charset="0"/>
                        </a:rPr>
                        <m:t>=</m:t>
                      </m:r>
                      <m:r>
                        <a:rPr lang="en-US" altLang="zh-CN" sz="2400" i="1">
                          <a:effectLst/>
                          <a:latin typeface="Cambria Math" panose="02040503050406030204" pitchFamily="18" charset="0"/>
                          <a:cs typeface="Times New Roman" panose="02020603050405020304" pitchFamily="18" charset="0"/>
                        </a:rPr>
                        <m:t>−1.7813</m:t>
                      </m:r>
                      <m:r>
                        <a:rPr lang="en-US" altLang="zh-CN" sz="2400">
                          <a:effectLst/>
                          <a:latin typeface="Cambria Math" panose="02040503050406030204" pitchFamily="18" charset="0"/>
                          <a:cs typeface="Times New Roman" panose="02020603050405020304" pitchFamily="18" charset="0"/>
                        </a:rPr>
                        <m:t>,</m:t>
                      </m:r>
                      <m:sSubSup>
                        <m:sSubSup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400" i="1">
                              <a:effectLst/>
                              <a:latin typeface="Cambria Math" panose="02040503050406030204" pitchFamily="18" charset="0"/>
                              <a:cs typeface="Times New Roman" panose="02020603050405020304" pitchFamily="18" charset="0"/>
                            </a:rPr>
                            <m:t>𝑤</m:t>
                          </m:r>
                        </m:e>
                        <m:sub>
                          <m:d>
                            <m:d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2400" i="1">
                                  <a:effectLst/>
                                  <a:latin typeface="Cambria Math" panose="02040503050406030204" pitchFamily="18" charset="0"/>
                                  <a:cs typeface="Times New Roman" panose="02020603050405020304" pitchFamily="18" charset="0"/>
                                </a:rPr>
                                <m:t>9500</m:t>
                              </m:r>
                            </m:e>
                          </m:d>
                        </m:sub>
                        <m:sup>
                          <m:r>
                            <a:rPr lang="en-US" altLang="zh-CN" sz="2400">
                              <a:effectLst/>
                              <a:latin typeface="Cambria Math" panose="02040503050406030204" pitchFamily="18" charset="0"/>
                              <a:cs typeface="Times New Roman" panose="02020603050405020304" pitchFamily="18" charset="0"/>
                            </a:rPr>
                            <m:t>⋆</m:t>
                          </m:r>
                        </m:sup>
                      </m:sSubSup>
                      <m:r>
                        <a:rPr lang="en-US" altLang="zh-CN" sz="2400">
                          <a:effectLst/>
                          <a:latin typeface="Cambria Math" panose="02040503050406030204" pitchFamily="18" charset="0"/>
                          <a:cs typeface="Times New Roman" panose="02020603050405020304" pitchFamily="18" charset="0"/>
                        </a:rPr>
                        <m:t>=</m:t>
                      </m:r>
                      <m:r>
                        <a:rPr lang="en-US" altLang="zh-CN" sz="2400" i="1">
                          <a:effectLst/>
                          <a:latin typeface="Cambria Math" panose="02040503050406030204" pitchFamily="18" charset="0"/>
                          <a:cs typeface="Times New Roman" panose="02020603050405020304" pitchFamily="18" charset="0"/>
                        </a:rPr>
                        <m:t>1.62999</m:t>
                      </m:r>
                    </m:oMath>
                  </m:oMathPara>
                </a14:m>
                <a:endParaRPr lang="zh-CN" altLang="zh-CN" sz="2400" dirty="0">
                  <a:effectLst/>
                  <a:latin typeface="Cambria" panose="02040503050406030204" pitchFamily="18" charset="0"/>
                  <a:cs typeface="Times New Roman" panose="02020603050405020304" pitchFamily="18" charset="0"/>
                </a:endParaRPr>
              </a:p>
              <a:p>
                <a:pPr>
                  <a:spcBef>
                    <a:spcPts val="900"/>
                  </a:spcBef>
                  <a:spcAft>
                    <a:spcPts val="900"/>
                  </a:spcAft>
                </a:pPr>
                <a:r>
                  <a:rPr lang="en-US" altLang="zh-CN" sz="2400" dirty="0">
                    <a:effectLst/>
                    <a:latin typeface="宋体" panose="02010600030101010101" pitchFamily="2" charset="-122"/>
                    <a:cs typeface="Times New Roman" panose="02020603050405020304" pitchFamily="18" charset="0"/>
                  </a:rPr>
                  <a:t>于是得到</a:t>
                </a:r>
                <a:r>
                  <a:rPr lang="en-US" altLang="zh-CN" sz="2400" dirty="0">
                    <a:effectLst/>
                    <a:latin typeface="Cambria" panose="02040503050406030204" pitchFamily="18" charset="0"/>
                    <a:cs typeface="Times New Roman" panose="02020603050405020304" pitchFamily="18" charset="0"/>
                  </a:rPr>
                  <a:t>u</a:t>
                </a:r>
                <a:r>
                  <a:rPr lang="en-US" altLang="zh-CN" sz="2400" dirty="0">
                    <a:effectLst/>
                    <a:latin typeface="宋体" panose="02010600030101010101" pitchFamily="2" charset="-122"/>
                    <a:cs typeface="Times New Roman" panose="02020603050405020304" pitchFamily="18" charset="0"/>
                  </a:rPr>
                  <a:t>的置信水平为</a:t>
                </a:r>
                <a:r>
                  <a:rPr lang="en-US" altLang="zh-CN" sz="2400" dirty="0">
                    <a:effectLst/>
                    <a:latin typeface="Cambria" panose="02040503050406030204" pitchFamily="18" charset="0"/>
                    <a:cs typeface="Times New Roman" panose="02020603050405020304" pitchFamily="18" charset="0"/>
                  </a:rPr>
                  <a:t>0.90</a:t>
                </a:r>
                <a:r>
                  <a:rPr lang="en-US" altLang="zh-CN" sz="2400" dirty="0">
                    <a:effectLst/>
                    <a:latin typeface="宋体" panose="02010600030101010101" pitchFamily="2" charset="-122"/>
                    <a:cs typeface="Times New Roman" panose="02020603050405020304" pitchFamily="18" charset="0"/>
                  </a:rPr>
                  <a:t>的</a:t>
                </a:r>
                <a:r>
                  <a:rPr lang="en-US" altLang="zh-CN" sz="2400" dirty="0">
                    <a:effectLst/>
                    <a:latin typeface="Cambria" panose="02040503050406030204" pitchFamily="18" charset="0"/>
                    <a:cs typeface="Times New Roman" panose="02020603050405020304" pitchFamily="18" charset="0"/>
                  </a:rPr>
                  <a:t>bootstrap-t</a:t>
                </a:r>
                <a:r>
                  <a:rPr lang="en-US" altLang="zh-CN" sz="2400" dirty="0">
                    <a:effectLst/>
                    <a:latin typeface="宋体" panose="02010600030101010101" pitchFamily="2" charset="-122"/>
                    <a:cs typeface="Times New Roman" panose="02020603050405020304" pitchFamily="18" charset="0"/>
                  </a:rPr>
                  <a:t>置信区间为</a:t>
                </a:r>
                <a:endParaRPr lang="zh-CN" altLang="zh-CN" sz="2400" dirty="0">
                  <a:effectLst/>
                  <a:latin typeface="Cambria" panose="02040503050406030204" pitchFamily="18" charset="0"/>
                  <a:cs typeface="Times New Roman" panose="02020603050405020304" pitchFamily="18" charset="0"/>
                </a:endParaRPr>
              </a:p>
              <a:p>
                <a:pPr>
                  <a:spcBef>
                    <a:spcPts val="900"/>
                  </a:spcBef>
                  <a:spcAft>
                    <a:spcPts val="900"/>
                  </a:spcAft>
                </a:pPr>
                <a14:m>
                  <m:oMathPara xmlns:m="http://schemas.openxmlformats.org/officeDocument/2006/math">
                    <m:oMathParaPr>
                      <m:jc m:val="centerGroup"/>
                    </m:oMathParaPr>
                    <m:oMath xmlns:m="http://schemas.openxmlformats.org/officeDocument/2006/math">
                      <m:d>
                        <m:d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2400" i="1">
                              <a:effectLst/>
                              <a:latin typeface="Cambria Math" panose="02040503050406030204" pitchFamily="18" charset="0"/>
                              <a:cs typeface="Times New Roman" panose="02020603050405020304" pitchFamily="18" charset="0"/>
                            </a:rPr>
                            <m:t>9.53−1.6299</m:t>
                          </m:r>
                          <m:r>
                            <a:rPr lang="en-US" altLang="zh-CN" sz="2400">
                              <a:effectLst/>
                              <a:latin typeface="Cambria Math" panose="02040503050406030204" pitchFamily="18" charset="0"/>
                              <a:cs typeface="Times New Roman" panose="02020603050405020304" pitchFamily="18" charset="0"/>
                            </a:rPr>
                            <m:t>×</m:t>
                          </m:r>
                          <m:f>
                            <m:f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2400" i="1">
                                  <a:effectLst/>
                                  <a:latin typeface="Cambria Math" panose="02040503050406030204" pitchFamily="18" charset="0"/>
                                  <a:cs typeface="Times New Roman" panose="02020603050405020304" pitchFamily="18" charset="0"/>
                                </a:rPr>
                                <m:t>1.72</m:t>
                              </m:r>
                            </m:num>
                            <m:den>
                              <m:rad>
                                <m:radPr>
                                  <m:degHide m:val="on"/>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radPr>
                                <m:deg/>
                                <m:e>
                                  <m:r>
                                    <a:rPr lang="en-US" altLang="zh-CN" sz="2400" i="1">
                                      <a:effectLst/>
                                      <a:latin typeface="Cambria Math" panose="02040503050406030204" pitchFamily="18" charset="0"/>
                                      <a:cs typeface="Times New Roman" panose="02020603050405020304" pitchFamily="18" charset="0"/>
                                    </a:rPr>
                                    <m:t>30</m:t>
                                  </m:r>
                                </m:e>
                              </m:rad>
                            </m:den>
                          </m:f>
                          <m:r>
                            <a:rPr lang="en-US" altLang="zh-CN" sz="2400">
                              <a:effectLst/>
                              <a:latin typeface="Cambria Math" panose="02040503050406030204" pitchFamily="18" charset="0"/>
                              <a:cs typeface="Times New Roman" panose="02020603050405020304" pitchFamily="18" charset="0"/>
                            </a:rPr>
                            <m:t>,</m:t>
                          </m:r>
                          <m:r>
                            <a:rPr lang="en-US" altLang="zh-CN" sz="2400" i="1">
                              <a:effectLst/>
                              <a:latin typeface="Cambria Math" panose="02040503050406030204" pitchFamily="18" charset="0"/>
                              <a:cs typeface="Times New Roman" panose="02020603050405020304" pitchFamily="18" charset="0"/>
                            </a:rPr>
                            <m:t>9.53</m:t>
                          </m:r>
                          <m:r>
                            <a:rPr lang="en-US" altLang="zh-CN" sz="2400">
                              <a:effectLst/>
                              <a:latin typeface="Cambria Math" panose="02040503050406030204" pitchFamily="18" charset="0"/>
                              <a:cs typeface="Times New Roman" panose="02020603050405020304" pitchFamily="18" charset="0"/>
                            </a:rPr>
                            <m:t>+</m:t>
                          </m:r>
                          <m:r>
                            <a:rPr lang="en-US" altLang="zh-CN" sz="2400" i="1">
                              <a:effectLst/>
                              <a:latin typeface="Cambria Math" panose="02040503050406030204" pitchFamily="18" charset="0"/>
                              <a:cs typeface="Times New Roman" panose="02020603050405020304" pitchFamily="18" charset="0"/>
                            </a:rPr>
                            <m:t>1.7813</m:t>
                          </m:r>
                          <m:r>
                            <a:rPr lang="en-US" altLang="zh-CN" sz="2400">
                              <a:effectLst/>
                              <a:latin typeface="Cambria Math" panose="02040503050406030204" pitchFamily="18" charset="0"/>
                              <a:cs typeface="Times New Roman" panose="02020603050405020304" pitchFamily="18" charset="0"/>
                            </a:rPr>
                            <m:t>×</m:t>
                          </m:r>
                          <m:f>
                            <m:f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2400" i="1">
                                  <a:effectLst/>
                                  <a:latin typeface="Cambria Math" panose="02040503050406030204" pitchFamily="18" charset="0"/>
                                  <a:cs typeface="Times New Roman" panose="02020603050405020304" pitchFamily="18" charset="0"/>
                                </a:rPr>
                                <m:t>1.72</m:t>
                              </m:r>
                            </m:num>
                            <m:den>
                              <m:rad>
                                <m:radPr>
                                  <m:degHide m:val="on"/>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radPr>
                                <m:deg/>
                                <m:e>
                                  <m:r>
                                    <a:rPr lang="en-US" altLang="zh-CN" sz="2400" i="1">
                                      <a:effectLst/>
                                      <a:latin typeface="Cambria Math" panose="02040503050406030204" pitchFamily="18" charset="0"/>
                                      <a:cs typeface="Times New Roman" panose="02020603050405020304" pitchFamily="18" charset="0"/>
                                    </a:rPr>
                                    <m:t>30</m:t>
                                  </m:r>
                                </m:e>
                              </m:rad>
                            </m:den>
                          </m:f>
                        </m:e>
                      </m:d>
                      <m:r>
                        <a:rPr lang="en-US" altLang="zh-CN" sz="2400">
                          <a:effectLst/>
                          <a:latin typeface="Cambria Math" panose="02040503050406030204" pitchFamily="18" charset="0"/>
                          <a:cs typeface="Times New Roman" panose="02020603050405020304" pitchFamily="18" charset="0"/>
                        </a:rPr>
                        <m:t>=</m:t>
                      </m:r>
                      <m:d>
                        <m:d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2400" i="1">
                              <a:effectLst/>
                              <a:latin typeface="Cambria Math" panose="02040503050406030204" pitchFamily="18" charset="0"/>
                              <a:cs typeface="Times New Roman" panose="02020603050405020304" pitchFamily="18" charset="0"/>
                            </a:rPr>
                            <m:t>9.0182</m:t>
                          </m:r>
                          <m:r>
                            <a:rPr lang="en-US" altLang="zh-CN" sz="2400">
                              <a:effectLst/>
                              <a:latin typeface="Cambria Math" panose="02040503050406030204" pitchFamily="18" charset="0"/>
                              <a:cs typeface="Times New Roman" panose="02020603050405020304" pitchFamily="18" charset="0"/>
                            </a:rPr>
                            <m:t>,</m:t>
                          </m:r>
                          <m:r>
                            <a:rPr lang="en-US" altLang="zh-CN" sz="2400" i="1">
                              <a:effectLst/>
                              <a:latin typeface="Cambria Math" panose="02040503050406030204" pitchFamily="18" charset="0"/>
                              <a:cs typeface="Times New Roman" panose="02020603050405020304" pitchFamily="18" charset="0"/>
                            </a:rPr>
                            <m:t>10.0894</m:t>
                          </m:r>
                        </m:e>
                      </m:d>
                    </m:oMath>
                  </m:oMathPara>
                </a14:m>
                <a:endParaRPr lang="zh-CN" altLang="zh-CN" sz="2400" dirty="0">
                  <a:effectLst/>
                  <a:latin typeface="Cambria" panose="02040503050406030204" pitchFamily="18" charset="0"/>
                  <a:cs typeface="Times New Roman" panose="02020603050405020304" pitchFamily="18" charset="0"/>
                </a:endParaRPr>
              </a:p>
            </p:txBody>
          </p:sp>
        </mc:Choice>
        <mc:Fallback xmlns="">
          <p:sp>
            <p:nvSpPr>
              <p:cNvPr id="5" name="文本框 4">
                <a:extLst>
                  <a:ext uri="{FF2B5EF4-FFF2-40B4-BE49-F238E27FC236}">
                    <a16:creationId xmlns:a16="http://schemas.microsoft.com/office/drawing/2014/main" id="{CDB5A1B7-4390-4B40-9D81-9E86A5CA4928}"/>
                  </a:ext>
                </a:extLst>
              </p:cNvPr>
              <p:cNvSpPr txBox="1">
                <a:spLocks noRot="1" noChangeAspect="1" noMove="1" noResize="1" noEditPoints="1" noAdjustHandles="1" noChangeArrowheads="1" noChangeShapeType="1" noTextEdit="1"/>
              </p:cNvSpPr>
              <p:nvPr/>
            </p:nvSpPr>
            <p:spPr>
              <a:xfrm>
                <a:off x="125760" y="1005721"/>
                <a:ext cx="8892480" cy="5165645"/>
              </a:xfrm>
              <a:prstGeom prst="rect">
                <a:avLst/>
              </a:prstGeom>
              <a:blipFill>
                <a:blip r:embed="rId2"/>
                <a:stretch>
                  <a:fillRect l="-1097" t="-1417"/>
                </a:stretch>
              </a:blipFill>
              <a:ln w="25400">
                <a:noFill/>
              </a:ln>
            </p:spPr>
            <p:txBody>
              <a:bodyPr/>
              <a:lstStyle/>
              <a:p>
                <a:r>
                  <a:rPr lang="zh-CN" altLang="en-US">
                    <a:noFill/>
                  </a:rPr>
                  <a:t> </a:t>
                </a:r>
              </a:p>
            </p:txBody>
          </p:sp>
        </mc:Fallback>
      </mc:AlternateContent>
    </p:spTree>
    <p:extLst>
      <p:ext uri="{BB962C8B-B14F-4D97-AF65-F5344CB8AC3E}">
        <p14:creationId xmlns:p14="http://schemas.microsoft.com/office/powerpoint/2010/main" val="329120903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标题 1">
            <a:extLst>
              <a:ext uri="{FF2B5EF4-FFF2-40B4-BE49-F238E27FC236}">
                <a16:creationId xmlns:a16="http://schemas.microsoft.com/office/drawing/2014/main" id="{C5D96BB7-F3EE-475D-8C4A-757D9F1B8C06}"/>
              </a:ext>
            </a:extLst>
          </p:cNvPr>
          <p:cNvSpPr>
            <a:spLocks noGrp="1" noChangeArrowheads="1"/>
          </p:cNvSpPr>
          <p:nvPr>
            <p:ph type="title"/>
          </p:nvPr>
        </p:nvSpPr>
        <p:spPr>
          <a:xfrm>
            <a:off x="-15875" y="142875"/>
            <a:ext cx="8229600" cy="642938"/>
          </a:xfrm>
        </p:spPr>
        <p:txBody>
          <a:bodyPr/>
          <a:lstStyle/>
          <a:p>
            <a:pPr algn="l" defTabSz="512763" fontAlgn="base">
              <a:spcAft>
                <a:spcPct val="0"/>
              </a:spcAft>
            </a:pPr>
            <a:r>
              <a:rPr lang="en-US" altLang="zh-CN" dirty="0"/>
              <a:t>3.7.3</a:t>
            </a:r>
            <a:r>
              <a:rPr lang="zh-CN" altLang="en-US" dirty="0"/>
              <a:t> 参数</a:t>
            </a:r>
            <a:r>
              <a:rPr lang="en-US" altLang="zh-CN" dirty="0"/>
              <a:t>bootstrap</a:t>
            </a:r>
            <a:r>
              <a:rPr lang="zh-CN" altLang="en-US" dirty="0"/>
              <a:t>方法</a:t>
            </a:r>
          </a:p>
        </p:txBody>
      </p:sp>
      <p:sp>
        <p:nvSpPr>
          <p:cNvPr id="4" name="灯片编号占位符 2">
            <a:extLst>
              <a:ext uri="{FF2B5EF4-FFF2-40B4-BE49-F238E27FC236}">
                <a16:creationId xmlns:a16="http://schemas.microsoft.com/office/drawing/2014/main" id="{C27C162C-7E7E-4C70-B53F-15564590C7C6}"/>
              </a:ext>
            </a:extLst>
          </p:cNvPr>
          <p:cNvSpPr>
            <a:spLocks noGrp="1" noChangeArrowheads="1"/>
          </p:cNvSpPr>
          <p:nvPr>
            <p:ph type="sldNum" sz="quarter" idx="12"/>
          </p:nvPr>
        </p:nvSpPr>
        <p:spPr bwMode="auto">
          <a:xfrm>
            <a:off x="6553200" y="6391275"/>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9FCE3FB9-BAC7-4293-A5BB-B8E090A183F8}" type="slidenum">
              <a:rPr lang="zh-CN" altLang="en-US">
                <a:solidFill>
                  <a:srgbClr val="898989"/>
                </a:solidFill>
              </a:rPr>
              <a:pPr/>
              <a:t>105</a:t>
            </a:fld>
            <a:endParaRPr lang="zh-CN" altLang="en-US">
              <a:solidFill>
                <a:srgbClr val="898989"/>
              </a:solidFill>
            </a:endParaRPr>
          </a:p>
        </p:txBody>
      </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99C76D66-5018-451C-AAC3-728F252A0BDC}"/>
                  </a:ext>
                </a:extLst>
              </p:cNvPr>
              <p:cNvSpPr txBox="1"/>
              <p:nvPr/>
            </p:nvSpPr>
            <p:spPr>
              <a:xfrm>
                <a:off x="0" y="965617"/>
                <a:ext cx="9144000" cy="5395708"/>
              </a:xfrm>
              <a:prstGeom prst="rect">
                <a:avLst/>
              </a:prstGeom>
              <a:noFill/>
              <a:ln w="25400">
                <a:noFill/>
              </a:ln>
            </p:spPr>
            <p:txBody>
              <a:bodyPr wrap="square">
                <a:spAutoFit/>
              </a:bodyPr>
              <a:lstStyle/>
              <a:p>
                <a:pPr>
                  <a:spcBef>
                    <a:spcPts val="900"/>
                  </a:spcBef>
                  <a:spcAft>
                    <a:spcPts val="900"/>
                  </a:spcAft>
                </a:pPr>
                <a:r>
                  <a:rPr lang="en-US" altLang="zh-CN" sz="2400" dirty="0" err="1">
                    <a:effectLst/>
                    <a:latin typeface="宋体" panose="02010600030101010101" pitchFamily="2" charset="-122"/>
                    <a:ea typeface="宋体" panose="02010600030101010101" pitchFamily="2" charset="-122"/>
                    <a:cs typeface="Times New Roman" panose="02020603050405020304" pitchFamily="18" charset="0"/>
                  </a:rPr>
                  <a:t>假设所研究的总体的分布函数</a:t>
                </a:r>
                <a:r>
                  <a:rPr lang="en-US" altLang="zh-CN" sz="2400" dirty="0" err="1">
                    <a:effectLst/>
                    <a:latin typeface="Cambria" panose="02040503050406030204" pitchFamily="18" charset="0"/>
                    <a:ea typeface="宋体" panose="02010600030101010101" pitchFamily="2" charset="-122"/>
                    <a:cs typeface="Times New Roman" panose="02020603050405020304" pitchFamily="18" charset="0"/>
                  </a:rPr>
                  <a:t>F</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(x;β)</a:t>
                </a:r>
                <a:r>
                  <a:rPr lang="en-US" altLang="zh-CN" sz="2400" dirty="0" err="1">
                    <a:effectLst/>
                    <a:latin typeface="宋体" panose="02010600030101010101" pitchFamily="2" charset="-122"/>
                    <a:ea typeface="宋体" panose="02010600030101010101" pitchFamily="2" charset="-122"/>
                    <a:cs typeface="Times New Roman" panose="02020603050405020304" pitchFamily="18" charset="0"/>
                  </a:rPr>
                  <a:t>的形式已知</a:t>
                </a:r>
                <a:r>
                  <a:rPr lang="en-US" altLang="zh-CN" sz="2400" dirty="0" err="1">
                    <a:effectLst/>
                    <a:latin typeface="Cambria" panose="02040503050406030204" pitchFamily="18" charset="0"/>
                    <a:ea typeface="宋体" panose="02010600030101010101" pitchFamily="2" charset="-122"/>
                    <a:cs typeface="Times New Roman" panose="02020603050405020304" pitchFamily="18" charset="0"/>
                  </a:rPr>
                  <a:t>,</a:t>
                </a:r>
                <a:r>
                  <a:rPr lang="en-US" altLang="zh-CN" sz="2400" dirty="0" err="1">
                    <a:effectLst/>
                    <a:latin typeface="宋体" panose="02010600030101010101" pitchFamily="2" charset="-122"/>
                    <a:ea typeface="宋体" panose="02010600030101010101" pitchFamily="2" charset="-122"/>
                    <a:cs typeface="Times New Roman" panose="02020603050405020304" pitchFamily="18" charset="0"/>
                  </a:rPr>
                  <a:t>但其中包含未知参数</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β(β</a:t>
                </a:r>
                <a:r>
                  <a:rPr lang="en-US" altLang="zh-CN" sz="2400" dirty="0">
                    <a:effectLst/>
                    <a:latin typeface="宋体" panose="02010600030101010101" pitchFamily="2" charset="-122"/>
                    <a:ea typeface="宋体" panose="02010600030101010101" pitchFamily="2" charset="-122"/>
                    <a:cs typeface="Times New Roman" panose="02020603050405020304" pitchFamily="18" charset="0"/>
                  </a:rPr>
                  <a:t>可以是向量</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a:t>
                </a:r>
                <a:endParaRPr lang="zh-CN" altLang="zh-CN" sz="2400" dirty="0">
                  <a:effectLst/>
                  <a:latin typeface="Cambria" panose="02040503050406030204" pitchFamily="18" charset="0"/>
                  <a:ea typeface="宋体" panose="02010600030101010101" pitchFamily="2" charset="-122"/>
                  <a:cs typeface="Times New Roman" panose="02020603050405020304" pitchFamily="18" charset="0"/>
                </a:endParaRPr>
              </a:p>
              <a:p>
                <a:pPr>
                  <a:spcBef>
                    <a:spcPts val="900"/>
                  </a:spcBef>
                  <a:spcAft>
                    <a:spcPts val="900"/>
                  </a:spcAft>
                </a:pPr>
                <a:r>
                  <a:rPr lang="en-US" altLang="zh-CN" sz="2400" dirty="0" err="1">
                    <a:effectLst/>
                    <a:latin typeface="宋体" panose="02010600030101010101" pitchFamily="2" charset="-122"/>
                    <a:ea typeface="宋体" panose="02010600030101010101" pitchFamily="2" charset="-122"/>
                    <a:cs typeface="Times New Roman" panose="02020603050405020304" pitchFamily="18" charset="0"/>
                  </a:rPr>
                  <a:t>现在已知有一个来自</a:t>
                </a:r>
                <a:r>
                  <a:rPr lang="en-US" altLang="zh-CN" sz="2400" dirty="0" err="1">
                    <a:effectLst/>
                    <a:latin typeface="Cambria" panose="02040503050406030204" pitchFamily="18" charset="0"/>
                    <a:ea typeface="宋体" panose="02010600030101010101" pitchFamily="2" charset="-122"/>
                    <a:cs typeface="Times New Roman" panose="02020603050405020304" pitchFamily="18" charset="0"/>
                  </a:rPr>
                  <a:t>F</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(x;β)</a:t>
                </a:r>
                <a:r>
                  <a:rPr lang="en-US" altLang="zh-CN" sz="2400" dirty="0" err="1">
                    <a:effectLst/>
                    <a:latin typeface="宋体" panose="02010600030101010101" pitchFamily="2" charset="-122"/>
                    <a:ea typeface="宋体" panose="02010600030101010101" pitchFamily="2" charset="-122"/>
                    <a:cs typeface="Times New Roman" panose="02020603050405020304" pitchFamily="18" charset="0"/>
                  </a:rPr>
                  <a:t>的样本</a:t>
                </a:r>
                <a14:m>
                  <m:oMath xmlns:m="http://schemas.openxmlformats.org/officeDocument/2006/math">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𝑋</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sub>
                    </m:sSub>
                    <m:r>
                      <a:rPr lang="en-US" altLang="zh-CN" sz="24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𝑋</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2</m:t>
                        </m:r>
                      </m:sub>
                    </m:sSub>
                    <m:r>
                      <a:rPr lang="en-US" altLang="zh-CN" sz="24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𝑋</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𝑛</m:t>
                        </m:r>
                      </m:sub>
                    </m:sSub>
                  </m:oMath>
                </a14:m>
                <a:endParaRPr lang="zh-CN" altLang="zh-CN" sz="2400" dirty="0">
                  <a:effectLst/>
                  <a:latin typeface="Cambria" panose="02040503050406030204" pitchFamily="18" charset="0"/>
                  <a:ea typeface="宋体" panose="02010600030101010101" pitchFamily="2" charset="-122"/>
                  <a:cs typeface="Times New Roman" panose="02020603050405020304" pitchFamily="18" charset="0"/>
                </a:endParaRPr>
              </a:p>
              <a:p>
                <a:pPr>
                  <a:spcBef>
                    <a:spcPts val="900"/>
                  </a:spcBef>
                  <a:spcAft>
                    <a:spcPts val="900"/>
                  </a:spcAft>
                </a:pPr>
                <a:r>
                  <a:rPr lang="en-US" altLang="zh-CN" sz="2400" dirty="0" err="1">
                    <a:effectLst/>
                    <a:latin typeface="宋体" panose="02010600030101010101" pitchFamily="2" charset="-122"/>
                    <a:ea typeface="宋体" panose="02010600030101010101" pitchFamily="2" charset="-122"/>
                    <a:cs typeface="Times New Roman" panose="02020603050405020304" pitchFamily="18" charset="0"/>
                  </a:rPr>
                  <a:t>利用这一样本求出</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β</a:t>
                </a:r>
                <a:r>
                  <a:rPr lang="en-US" altLang="zh-CN" sz="2400" dirty="0">
                    <a:effectLst/>
                    <a:latin typeface="宋体" panose="02010600030101010101" pitchFamily="2" charset="-122"/>
                    <a:ea typeface="宋体" panose="02010600030101010101" pitchFamily="2" charset="-122"/>
                    <a:cs typeface="Times New Roman" panose="02020603050405020304" pitchFamily="18" charset="0"/>
                  </a:rPr>
                  <a:t>的最大似然估计</a:t>
                </a:r>
                <a14:m>
                  <m:oMath xmlns:m="http://schemas.openxmlformats.org/officeDocument/2006/math">
                    <m:acc>
                      <m:accPr>
                        <m:chr m:val="̂"/>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𝛽</m:t>
                        </m:r>
                      </m:e>
                    </m:acc>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a:t>
                </a:r>
                <a:endParaRPr lang="zh-CN" altLang="zh-CN" sz="2400" dirty="0">
                  <a:effectLst/>
                  <a:latin typeface="Cambria" panose="02040503050406030204" pitchFamily="18" charset="0"/>
                  <a:ea typeface="宋体" panose="02010600030101010101" pitchFamily="2" charset="-122"/>
                  <a:cs typeface="Times New Roman" panose="02020603050405020304" pitchFamily="18" charset="0"/>
                </a:endParaRPr>
              </a:p>
              <a:p>
                <a:pPr>
                  <a:spcBef>
                    <a:spcPts val="900"/>
                  </a:spcBef>
                  <a:spcAft>
                    <a:spcPts val="900"/>
                  </a:spcAft>
                </a:pPr>
                <a:r>
                  <a:rPr lang="en-US" altLang="zh-CN" sz="2400" dirty="0" err="1">
                    <a:effectLst/>
                    <a:latin typeface="宋体" panose="02010600030101010101" pitchFamily="2" charset="-122"/>
                    <a:ea typeface="宋体" panose="02010600030101010101" pitchFamily="2" charset="-122"/>
                    <a:cs typeface="Times New Roman" panose="02020603050405020304" pitchFamily="18" charset="0"/>
                  </a:rPr>
                  <a:t>在</a:t>
                </a:r>
                <a:r>
                  <a:rPr lang="en-US" altLang="zh-CN" sz="2400" dirty="0" err="1">
                    <a:effectLst/>
                    <a:latin typeface="Cambria" panose="02040503050406030204" pitchFamily="18" charset="0"/>
                    <a:ea typeface="宋体" panose="02010600030101010101" pitchFamily="2" charset="-122"/>
                    <a:cs typeface="Times New Roman" panose="02020603050405020304" pitchFamily="18" charset="0"/>
                  </a:rPr>
                  <a:t>F</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(x;β)</a:t>
                </a:r>
                <a:r>
                  <a:rPr lang="en-US" altLang="zh-CN" sz="2400" dirty="0" err="1">
                    <a:effectLst/>
                    <a:latin typeface="宋体" panose="02010600030101010101" pitchFamily="2" charset="-122"/>
                    <a:ea typeface="宋体" panose="02010600030101010101" pitchFamily="2" charset="-122"/>
                    <a:cs typeface="Times New Roman" panose="02020603050405020304" pitchFamily="18" charset="0"/>
                  </a:rPr>
                  <a:t>中以代替</a:t>
                </a:r>
                <a14:m>
                  <m:oMath xmlns:m="http://schemas.openxmlformats.org/officeDocument/2006/math">
                    <m:acc>
                      <m:accPr>
                        <m:chr m:val="̂"/>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𝛽</m:t>
                        </m:r>
                      </m:e>
                    </m:acc>
                  </m:oMath>
                </a14:m>
                <a:r>
                  <a:rPr lang="en-US" altLang="zh-CN" sz="2400" dirty="0" err="1">
                    <a:effectLst/>
                    <a:latin typeface="宋体" panose="02010600030101010101" pitchFamily="2" charset="-122"/>
                    <a:ea typeface="宋体" panose="02010600030101010101" pitchFamily="2" charset="-122"/>
                    <a:cs typeface="Times New Roman" panose="02020603050405020304" pitchFamily="18" charset="0"/>
                  </a:rPr>
                  <a:t>得到</a:t>
                </a:r>
                <a:r>
                  <a:rPr lang="en-US" altLang="zh-CN" sz="2400" dirty="0" err="1">
                    <a:effectLst/>
                    <a:latin typeface="Cambria" panose="02040503050406030204" pitchFamily="18" charset="0"/>
                    <a:ea typeface="宋体" panose="02010600030101010101" pitchFamily="2" charset="-122"/>
                    <a:cs typeface="Times New Roman" panose="02020603050405020304" pitchFamily="18" charset="0"/>
                  </a:rPr>
                  <a:t>F</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(x;</a:t>
                </a:r>
                <a14:m>
                  <m:oMath xmlns:m="http://schemas.openxmlformats.org/officeDocument/2006/math">
                    <m:acc>
                      <m:accPr>
                        <m:chr m:val="̂"/>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𝛽</m:t>
                        </m:r>
                      </m:e>
                    </m:acc>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a:t>
                </a:r>
                <a:endParaRPr lang="zh-CN" altLang="zh-CN" sz="2400" dirty="0">
                  <a:effectLst/>
                  <a:latin typeface="Cambria" panose="02040503050406030204" pitchFamily="18" charset="0"/>
                  <a:ea typeface="宋体" panose="02010600030101010101" pitchFamily="2" charset="-122"/>
                  <a:cs typeface="Times New Roman" panose="02020603050405020304" pitchFamily="18" charset="0"/>
                </a:endParaRPr>
              </a:p>
              <a:p>
                <a:pPr>
                  <a:spcBef>
                    <a:spcPts val="900"/>
                  </a:spcBef>
                  <a:spcAft>
                    <a:spcPts val="900"/>
                  </a:spcAft>
                </a:pPr>
                <a:r>
                  <a:rPr lang="en-US" altLang="zh-CN" sz="2400" dirty="0" err="1">
                    <a:effectLst/>
                    <a:latin typeface="宋体" panose="02010600030101010101" pitchFamily="2" charset="-122"/>
                    <a:ea typeface="宋体" panose="02010600030101010101" pitchFamily="2" charset="-122"/>
                    <a:cs typeface="Times New Roman" panose="02020603050405020304" pitchFamily="18" charset="0"/>
                  </a:rPr>
                  <a:t>接着在</a:t>
                </a:r>
                <a:r>
                  <a:rPr lang="en-US" altLang="zh-CN" sz="2400" dirty="0" err="1">
                    <a:effectLst/>
                    <a:latin typeface="Cambria" panose="02040503050406030204" pitchFamily="18" charset="0"/>
                    <a:ea typeface="宋体" panose="02010600030101010101" pitchFamily="2" charset="-122"/>
                    <a:cs typeface="Times New Roman" panose="02020603050405020304" pitchFamily="18" charset="0"/>
                  </a:rPr>
                  <a:t>F</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(x;</a:t>
                </a:r>
                <a14:m>
                  <m:oMath xmlns:m="http://schemas.openxmlformats.org/officeDocument/2006/math">
                    <m:acc>
                      <m:accPr>
                        <m:chr m:val="̂"/>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𝛽</m:t>
                        </m:r>
                      </m:e>
                    </m:acc>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a:t>
                </a:r>
                <a:r>
                  <a:rPr lang="en-US" altLang="zh-CN" sz="2400" dirty="0" err="1">
                    <a:effectLst/>
                    <a:latin typeface="宋体" panose="02010600030101010101" pitchFamily="2" charset="-122"/>
                    <a:ea typeface="宋体" panose="02010600030101010101" pitchFamily="2" charset="-122"/>
                    <a:cs typeface="Times New Roman" panose="02020603050405020304" pitchFamily="18" charset="0"/>
                  </a:rPr>
                  <a:t>中产生容量为</a:t>
                </a:r>
                <a:r>
                  <a:rPr lang="en-US" altLang="zh-CN" sz="2400" dirty="0" err="1">
                    <a:effectLst/>
                    <a:latin typeface="Cambria" panose="02040503050406030204" pitchFamily="18" charset="0"/>
                    <a:ea typeface="宋体" panose="02010600030101010101" pitchFamily="2" charset="-122"/>
                    <a:cs typeface="Times New Roman" panose="02020603050405020304" pitchFamily="18" charset="0"/>
                  </a:rPr>
                  <a:t>n</a:t>
                </a:r>
                <a:r>
                  <a:rPr lang="en-US" altLang="zh-CN" sz="2400" dirty="0" err="1">
                    <a:effectLst/>
                    <a:latin typeface="宋体" panose="02010600030101010101" pitchFamily="2" charset="-122"/>
                    <a:ea typeface="宋体" panose="02010600030101010101" pitchFamily="2" charset="-122"/>
                    <a:cs typeface="Times New Roman" panose="02020603050405020304" pitchFamily="18" charset="0"/>
                  </a:rPr>
                  <a:t>的样本</a:t>
                </a:r>
                <a:endParaRPr lang="zh-CN" altLang="zh-CN" sz="2400" dirty="0">
                  <a:effectLst/>
                  <a:latin typeface="Cambria" panose="02040503050406030204" pitchFamily="18" charset="0"/>
                  <a:ea typeface="宋体" panose="02010600030101010101" pitchFamily="2" charset="-122"/>
                  <a:cs typeface="Times New Roman" panose="02020603050405020304" pitchFamily="18" charset="0"/>
                </a:endParaRPr>
              </a:p>
              <a:p>
                <a:pPr>
                  <a:spcBef>
                    <a:spcPts val="900"/>
                  </a:spcBef>
                  <a:spcAft>
                    <a:spcPts val="900"/>
                  </a:spcAft>
                </a:pPr>
                <a14:m>
                  <m:oMathPara xmlns:m="http://schemas.openxmlformats.org/officeDocument/2006/math">
                    <m:oMathParaPr>
                      <m:jc m:val="centerGroup"/>
                    </m:oMathParaPr>
                    <m:oMath xmlns:m="http://schemas.openxmlformats.org/officeDocument/2006/math">
                      <m:sSubSup>
                        <m:sSubSup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𝑋</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sub>
                        <m:sup>
                          <m:r>
                            <a:rPr lang="en-US" altLang="zh-CN" sz="2400">
                              <a:effectLst/>
                              <a:latin typeface="Cambria Math" panose="02040503050406030204" pitchFamily="18" charset="0"/>
                              <a:ea typeface="宋体" panose="02010600030101010101" pitchFamily="2" charset="-122"/>
                              <a:cs typeface="Times New Roman" panose="02020603050405020304" pitchFamily="18" charset="0"/>
                            </a:rPr>
                            <m:t>⋆</m:t>
                          </m:r>
                        </m:sup>
                      </m:sSubSup>
                      <m:r>
                        <a:rPr lang="en-US" altLang="zh-CN" sz="2400">
                          <a:effectLst/>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𝑋</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2</m:t>
                          </m:r>
                        </m:sub>
                        <m:sup>
                          <m:r>
                            <a:rPr lang="en-US" altLang="zh-CN" sz="2400">
                              <a:effectLst/>
                              <a:latin typeface="Cambria Math" panose="02040503050406030204" pitchFamily="18" charset="0"/>
                              <a:ea typeface="宋体" panose="02010600030101010101" pitchFamily="2" charset="-122"/>
                              <a:cs typeface="Times New Roman" panose="02020603050405020304" pitchFamily="18" charset="0"/>
                            </a:rPr>
                            <m:t>⋆</m:t>
                          </m:r>
                        </m:sup>
                      </m:sSubSup>
                      <m:r>
                        <a:rPr lang="en-US" altLang="zh-CN" sz="2400">
                          <a:effectLst/>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𝑋</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𝑛</m:t>
                          </m:r>
                        </m:sub>
                        <m:sup>
                          <m:r>
                            <a:rPr lang="en-US" altLang="zh-CN" sz="2400">
                              <a:effectLst/>
                              <a:latin typeface="Cambria Math" panose="02040503050406030204" pitchFamily="18" charset="0"/>
                              <a:ea typeface="宋体" panose="02010600030101010101" pitchFamily="2" charset="-122"/>
                              <a:cs typeface="Times New Roman" panose="02020603050405020304" pitchFamily="18" charset="0"/>
                            </a:rPr>
                            <m:t>⋆</m:t>
                          </m:r>
                        </m:sup>
                      </m:sSubSup>
                      <m:r>
                        <a:rPr lang="en-US" altLang="zh-CN" sz="24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𝐹</m:t>
                      </m:r>
                      <m:d>
                        <m:d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𝑥</m:t>
                          </m:r>
                          <m:r>
                            <a:rPr lang="en-US" altLang="zh-CN" sz="2400">
                              <a:effectLst/>
                              <a:latin typeface="Cambria Math" panose="02040503050406030204" pitchFamily="18" charset="0"/>
                              <a:ea typeface="宋体" panose="02010600030101010101" pitchFamily="2" charset="-122"/>
                              <a:cs typeface="Times New Roman" panose="02020603050405020304" pitchFamily="18" charset="0"/>
                            </a:rPr>
                            <m:t>;</m:t>
                          </m:r>
                          <m:acc>
                            <m:accPr>
                              <m:chr m:val="̂"/>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𝛽</m:t>
                              </m:r>
                            </m:e>
                          </m:acc>
                        </m:e>
                      </m:d>
                    </m:oMath>
                  </m:oMathPara>
                </a14:m>
                <a:endParaRPr lang="zh-CN" altLang="zh-CN" sz="2400" dirty="0">
                  <a:effectLst/>
                  <a:latin typeface="Cambria" panose="02040503050406030204" pitchFamily="18" charset="0"/>
                  <a:ea typeface="宋体" panose="02010600030101010101" pitchFamily="2" charset="-122"/>
                  <a:cs typeface="Times New Roman" panose="02020603050405020304" pitchFamily="18" charset="0"/>
                </a:endParaRPr>
              </a:p>
              <a:p>
                <a:pPr>
                  <a:spcBef>
                    <a:spcPts val="900"/>
                  </a:spcBef>
                  <a:spcAft>
                    <a:spcPts val="900"/>
                  </a:spcAft>
                </a:pPr>
                <a:r>
                  <a:rPr lang="en-US" altLang="zh-CN" sz="2400" dirty="0" err="1">
                    <a:effectLst/>
                    <a:latin typeface="宋体" panose="02010600030101010101" pitchFamily="2" charset="-122"/>
                    <a:ea typeface="宋体" panose="02010600030101010101" pitchFamily="2" charset="-122"/>
                    <a:cs typeface="Times New Roman" panose="02020603050405020304" pitchFamily="18" charset="0"/>
                  </a:rPr>
                  <a:t>这种样本可以产生很多个</a:t>
                </a:r>
                <a:r>
                  <a:rPr lang="en-US" altLang="zh-CN" sz="2400" dirty="0" err="1">
                    <a:effectLst/>
                    <a:latin typeface="Cambria" panose="02040503050406030204" pitchFamily="18" charset="0"/>
                    <a:ea typeface="宋体" panose="02010600030101010101" pitchFamily="2" charset="-122"/>
                    <a:cs typeface="Times New Roman" panose="02020603050405020304" pitchFamily="18" charset="0"/>
                  </a:rPr>
                  <a:t>,</a:t>
                </a:r>
                <a:r>
                  <a:rPr lang="en-US" altLang="zh-CN" sz="2400" dirty="0" err="1">
                    <a:effectLst/>
                    <a:latin typeface="宋体" panose="02010600030101010101" pitchFamily="2" charset="-122"/>
                    <a:ea typeface="宋体" panose="02010600030101010101" pitchFamily="2" charset="-122"/>
                    <a:cs typeface="Times New Roman" panose="02020603050405020304" pitchFamily="18" charset="0"/>
                  </a:rPr>
                  <a:t>例如产生</a:t>
                </a:r>
                <a:r>
                  <a:rPr lang="en-US" altLang="zh-CN" sz="2400" dirty="0" err="1">
                    <a:effectLst/>
                    <a:latin typeface="Cambria" panose="02040503050406030204" pitchFamily="18" charset="0"/>
                    <a:ea typeface="宋体" panose="02010600030101010101" pitchFamily="2" charset="-122"/>
                    <a:cs typeface="Times New Roman" panose="02020603050405020304" pitchFamily="18" charset="0"/>
                  </a:rPr>
                  <a:t>B</a:t>
                </a:r>
                <a:r>
                  <a:rPr lang="en-US" altLang="zh-CN" sz="2400" dirty="0" err="1">
                    <a:effectLst/>
                    <a:latin typeface="宋体" panose="02010600030101010101" pitchFamily="2" charset="-122"/>
                    <a:ea typeface="宋体" panose="02010600030101010101" pitchFamily="2" charset="-122"/>
                    <a:cs typeface="Times New Roman" panose="02020603050405020304" pitchFamily="18" charset="0"/>
                  </a:rPr>
                  <a:t>个</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(B≥1000),</a:t>
                </a:r>
                <a:r>
                  <a:rPr lang="en-US" altLang="zh-CN" sz="2400" dirty="0" err="1">
                    <a:effectLst/>
                    <a:latin typeface="宋体" panose="02010600030101010101" pitchFamily="2" charset="-122"/>
                    <a:ea typeface="宋体" panose="02010600030101010101" pitchFamily="2" charset="-122"/>
                    <a:cs typeface="Times New Roman" panose="02020603050405020304" pitchFamily="18" charset="0"/>
                  </a:rPr>
                  <a:t>就可以利用这些样本对总体进行统计推断</a:t>
                </a:r>
                <a:r>
                  <a:rPr lang="en-US" altLang="zh-CN" sz="2400" dirty="0" err="1">
                    <a:effectLst/>
                    <a:latin typeface="Cambria" panose="02040503050406030204" pitchFamily="18" charset="0"/>
                    <a:ea typeface="宋体" panose="02010600030101010101" pitchFamily="2" charset="-122"/>
                    <a:cs typeface="Times New Roman" panose="02020603050405020304" pitchFamily="18" charset="0"/>
                  </a:rPr>
                  <a:t>,</a:t>
                </a:r>
                <a:r>
                  <a:rPr lang="en-US" altLang="zh-CN" sz="2400" dirty="0" err="1">
                    <a:effectLst/>
                    <a:latin typeface="宋体" panose="02010600030101010101" pitchFamily="2" charset="-122"/>
                    <a:ea typeface="宋体" panose="02010600030101010101" pitchFamily="2" charset="-122"/>
                    <a:cs typeface="Times New Roman" panose="02020603050405020304" pitchFamily="18" charset="0"/>
                  </a:rPr>
                  <a:t>其做法与非参数</a:t>
                </a:r>
                <a:r>
                  <a:rPr lang="en-US" altLang="zh-CN" sz="2400" dirty="0" err="1">
                    <a:effectLst/>
                    <a:latin typeface="Cambria" panose="02040503050406030204" pitchFamily="18" charset="0"/>
                    <a:ea typeface="宋体" panose="02010600030101010101" pitchFamily="2" charset="-122"/>
                    <a:cs typeface="Times New Roman" panose="02020603050405020304" pitchFamily="18" charset="0"/>
                  </a:rPr>
                  <a:t>bootstrap</a:t>
                </a:r>
                <a:r>
                  <a:rPr lang="en-US" altLang="zh-CN" sz="2400" dirty="0" err="1">
                    <a:effectLst/>
                    <a:latin typeface="宋体" panose="02010600030101010101" pitchFamily="2" charset="-122"/>
                    <a:ea typeface="宋体" panose="02010600030101010101" pitchFamily="2" charset="-122"/>
                    <a:cs typeface="Times New Roman" panose="02020603050405020304" pitchFamily="18" charset="0"/>
                  </a:rPr>
                  <a:t>方法一样</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a:t>
                </a:r>
                <a:endParaRPr lang="zh-CN" altLang="zh-CN" sz="2400" dirty="0">
                  <a:effectLst/>
                  <a:latin typeface="Cambria" panose="02040503050406030204" pitchFamily="18" charset="0"/>
                  <a:ea typeface="宋体" panose="02010600030101010101" pitchFamily="2" charset="-122"/>
                  <a:cs typeface="Times New Roman" panose="02020603050405020304" pitchFamily="18" charset="0"/>
                </a:endParaRPr>
              </a:p>
              <a:p>
                <a:pPr>
                  <a:spcBef>
                    <a:spcPts val="900"/>
                  </a:spcBef>
                  <a:spcAft>
                    <a:spcPts val="900"/>
                  </a:spcAft>
                </a:pPr>
                <a:r>
                  <a:rPr lang="en-US" altLang="zh-CN" sz="2400" dirty="0" err="1">
                    <a:effectLst/>
                    <a:latin typeface="宋体" panose="02010600030101010101" pitchFamily="2" charset="-122"/>
                    <a:ea typeface="宋体" panose="02010600030101010101" pitchFamily="2" charset="-122"/>
                    <a:cs typeface="Times New Roman" panose="02020603050405020304" pitchFamily="18" charset="0"/>
                  </a:rPr>
                  <a:t>这种方法称为</a:t>
                </a:r>
                <a:r>
                  <a:rPr lang="en-US" altLang="zh-CN" sz="2400" b="1" dirty="0" err="1">
                    <a:effectLst/>
                    <a:latin typeface="宋体" panose="02010600030101010101" pitchFamily="2" charset="-122"/>
                    <a:ea typeface="宋体" panose="02010600030101010101" pitchFamily="2" charset="-122"/>
                    <a:cs typeface="Times New Roman" panose="02020603050405020304" pitchFamily="18" charset="0"/>
                  </a:rPr>
                  <a:t>参数</a:t>
                </a:r>
                <a:r>
                  <a:rPr lang="en-US" altLang="zh-CN" sz="2400" b="1" dirty="0" err="1">
                    <a:effectLst/>
                    <a:latin typeface="Cambria" panose="02040503050406030204" pitchFamily="18" charset="0"/>
                    <a:ea typeface="宋体" panose="02010600030101010101" pitchFamily="2" charset="-122"/>
                    <a:cs typeface="Times New Roman" panose="02020603050405020304" pitchFamily="18" charset="0"/>
                  </a:rPr>
                  <a:t>bootstrap</a:t>
                </a:r>
                <a:r>
                  <a:rPr lang="en-US" altLang="zh-CN" sz="2400" b="1" dirty="0" err="1">
                    <a:effectLst/>
                    <a:latin typeface="宋体" panose="02010600030101010101" pitchFamily="2" charset="-122"/>
                    <a:ea typeface="宋体" panose="02010600030101010101" pitchFamily="2" charset="-122"/>
                    <a:cs typeface="Times New Roman" panose="02020603050405020304" pitchFamily="18" charset="0"/>
                  </a:rPr>
                  <a:t>法</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a:t>
                </a:r>
                <a:endParaRPr lang="zh-CN" altLang="zh-CN" sz="2400" dirty="0">
                  <a:effectLst/>
                  <a:latin typeface="Cambria" panose="02040503050406030204" pitchFamily="18" charset="0"/>
                  <a:ea typeface="宋体" panose="02010600030101010101" pitchFamily="2" charset="-122"/>
                  <a:cs typeface="Times New Roman" panose="02020603050405020304" pitchFamily="18" charset="0"/>
                </a:endParaRPr>
              </a:p>
            </p:txBody>
          </p:sp>
        </mc:Choice>
        <mc:Fallback xmlns="">
          <p:sp>
            <p:nvSpPr>
              <p:cNvPr id="6" name="文本框 5">
                <a:extLst>
                  <a:ext uri="{FF2B5EF4-FFF2-40B4-BE49-F238E27FC236}">
                    <a16:creationId xmlns:a16="http://schemas.microsoft.com/office/drawing/2014/main" id="{99C76D66-5018-451C-AAC3-728F252A0BDC}"/>
                  </a:ext>
                </a:extLst>
              </p:cNvPr>
              <p:cNvSpPr txBox="1">
                <a:spLocks noRot="1" noChangeAspect="1" noMove="1" noResize="1" noEditPoints="1" noAdjustHandles="1" noChangeArrowheads="1" noChangeShapeType="1" noTextEdit="1"/>
              </p:cNvSpPr>
              <p:nvPr/>
            </p:nvSpPr>
            <p:spPr>
              <a:xfrm>
                <a:off x="0" y="965617"/>
                <a:ext cx="9144000" cy="5395708"/>
              </a:xfrm>
              <a:prstGeom prst="rect">
                <a:avLst/>
              </a:prstGeom>
              <a:blipFill>
                <a:blip r:embed="rId2"/>
                <a:stretch>
                  <a:fillRect l="-1000" t="-1242" r="-333" b="-1580"/>
                </a:stretch>
              </a:blipFill>
              <a:ln w="25400">
                <a:noFill/>
              </a:ln>
            </p:spPr>
            <p:txBody>
              <a:bodyPr/>
              <a:lstStyle/>
              <a:p>
                <a:r>
                  <a:rPr lang="zh-CN" altLang="en-US">
                    <a:noFill/>
                  </a:rPr>
                  <a:t> </a:t>
                </a:r>
              </a:p>
            </p:txBody>
          </p:sp>
        </mc:Fallback>
      </mc:AlternateContent>
    </p:spTree>
    <p:extLst>
      <p:ext uri="{BB962C8B-B14F-4D97-AF65-F5344CB8AC3E}">
        <p14:creationId xmlns:p14="http://schemas.microsoft.com/office/powerpoint/2010/main" val="6500028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标题 1">
            <a:extLst>
              <a:ext uri="{FF2B5EF4-FFF2-40B4-BE49-F238E27FC236}">
                <a16:creationId xmlns:a16="http://schemas.microsoft.com/office/drawing/2014/main" id="{C5D96BB7-F3EE-475D-8C4A-757D9F1B8C06}"/>
              </a:ext>
            </a:extLst>
          </p:cNvPr>
          <p:cNvSpPr>
            <a:spLocks noGrp="1" noChangeArrowheads="1"/>
          </p:cNvSpPr>
          <p:nvPr>
            <p:ph type="title"/>
          </p:nvPr>
        </p:nvSpPr>
        <p:spPr>
          <a:xfrm>
            <a:off x="-15875" y="142875"/>
            <a:ext cx="8229600" cy="642938"/>
          </a:xfrm>
        </p:spPr>
        <p:txBody>
          <a:bodyPr/>
          <a:lstStyle/>
          <a:p>
            <a:pPr algn="l" defTabSz="512763" fontAlgn="base">
              <a:spcAft>
                <a:spcPct val="0"/>
              </a:spcAft>
            </a:pPr>
            <a:r>
              <a:rPr lang="en-US" altLang="zh-CN" dirty="0"/>
              <a:t>3.7.3</a:t>
            </a:r>
            <a:r>
              <a:rPr lang="zh-CN" altLang="en-US" dirty="0"/>
              <a:t> 参数</a:t>
            </a:r>
            <a:r>
              <a:rPr lang="en-US" altLang="zh-CN" dirty="0"/>
              <a:t>bootstrap</a:t>
            </a:r>
            <a:r>
              <a:rPr lang="zh-CN" altLang="en-US" dirty="0"/>
              <a:t>方法</a:t>
            </a:r>
          </a:p>
        </p:txBody>
      </p:sp>
      <p:sp>
        <p:nvSpPr>
          <p:cNvPr id="4" name="灯片编号占位符 2">
            <a:extLst>
              <a:ext uri="{FF2B5EF4-FFF2-40B4-BE49-F238E27FC236}">
                <a16:creationId xmlns:a16="http://schemas.microsoft.com/office/drawing/2014/main" id="{C27C162C-7E7E-4C70-B53F-15564590C7C6}"/>
              </a:ext>
            </a:extLst>
          </p:cNvPr>
          <p:cNvSpPr>
            <a:spLocks noGrp="1" noChangeArrowheads="1"/>
          </p:cNvSpPr>
          <p:nvPr>
            <p:ph type="sldNum" sz="quarter" idx="12"/>
          </p:nvPr>
        </p:nvSpPr>
        <p:spPr bwMode="auto">
          <a:xfrm>
            <a:off x="6553200" y="6391275"/>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9FCE3FB9-BAC7-4293-A5BB-B8E090A183F8}" type="slidenum">
              <a:rPr lang="zh-CN" altLang="en-US">
                <a:solidFill>
                  <a:srgbClr val="898989"/>
                </a:solidFill>
              </a:rPr>
              <a:pPr/>
              <a:t>106</a:t>
            </a:fld>
            <a:endParaRPr lang="zh-CN" altLang="en-US">
              <a:solidFill>
                <a:srgbClr val="898989"/>
              </a:solidFill>
            </a:endParaRPr>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31160B27-A564-4B10-A126-3B4BFB862CCD}"/>
                  </a:ext>
                </a:extLst>
              </p:cNvPr>
              <p:cNvSpPr txBox="1"/>
              <p:nvPr/>
            </p:nvSpPr>
            <p:spPr>
              <a:xfrm>
                <a:off x="1355" y="953725"/>
                <a:ext cx="9159875" cy="2292935"/>
              </a:xfrm>
              <a:prstGeom prst="rect">
                <a:avLst/>
              </a:prstGeom>
              <a:noFill/>
              <a:ln w="25400">
                <a:noFill/>
              </a:ln>
            </p:spPr>
            <p:txBody>
              <a:bodyPr wrap="square">
                <a:spAutoFit/>
              </a:bodyPr>
              <a:lstStyle/>
              <a:p>
                <a:pPr>
                  <a:spcBef>
                    <a:spcPts val="900"/>
                  </a:spcBef>
                  <a:spcAft>
                    <a:spcPts val="900"/>
                  </a:spcAft>
                </a:pPr>
                <a:r>
                  <a:rPr lang="zh-CN" altLang="zh-CN" sz="3200" b="1" dirty="0">
                    <a:effectLst/>
                    <a:latin typeface="Cambria" panose="02040503050406030204" pitchFamily="18" charset="0"/>
                    <a:cs typeface="Times New Roman" panose="02020603050405020304" pitchFamily="18" charset="0"/>
                  </a:rPr>
                  <a:t>例</a:t>
                </a:r>
                <a:r>
                  <a:rPr lang="zh-CN" altLang="zh-CN" sz="3200" dirty="0">
                    <a:effectLst/>
                    <a:latin typeface="Cambria" panose="02040503050406030204" pitchFamily="18" charset="0"/>
                    <a:cs typeface="Times New Roman" panose="02020603050405020304" pitchFamily="18" charset="0"/>
                  </a:rPr>
                  <a:t> 据</a:t>
                </a:r>
                <a:r>
                  <a:rPr lang="en-US" altLang="zh-CN" sz="3200" dirty="0">
                    <a:effectLst/>
                    <a:latin typeface="Cambria" panose="02040503050406030204" pitchFamily="18" charset="0"/>
                    <a:cs typeface="Times New Roman" panose="02020603050405020304" pitchFamily="18" charset="0"/>
                  </a:rPr>
                  <a:t>Hardy-Weinberg</a:t>
                </a:r>
                <a:r>
                  <a:rPr lang="zh-CN" altLang="zh-CN" sz="3200" dirty="0">
                    <a:effectLst/>
                    <a:latin typeface="Cambria" panose="02040503050406030204" pitchFamily="18" charset="0"/>
                    <a:cs typeface="Times New Roman" panose="02020603050405020304" pitchFamily="18" charset="0"/>
                  </a:rPr>
                  <a:t>定律</a:t>
                </a:r>
                <a:r>
                  <a:rPr lang="en-US" altLang="zh-CN" sz="3200" dirty="0">
                    <a:effectLst/>
                    <a:latin typeface="Cambria" panose="02040503050406030204" pitchFamily="18" charset="0"/>
                    <a:cs typeface="Times New Roman" panose="02020603050405020304" pitchFamily="18" charset="0"/>
                  </a:rPr>
                  <a:t>,</a:t>
                </a:r>
                <a:r>
                  <a:rPr lang="zh-CN" altLang="zh-CN" sz="3200" dirty="0">
                    <a:effectLst/>
                    <a:latin typeface="Cambria" panose="02040503050406030204" pitchFamily="18" charset="0"/>
                    <a:cs typeface="Times New Roman" panose="02020603050405020304" pitchFamily="18" charset="0"/>
                  </a:rPr>
                  <a:t>若基因频率处于平衡状态</a:t>
                </a:r>
                <a:r>
                  <a:rPr lang="en-US" altLang="zh-CN" sz="3200" dirty="0">
                    <a:effectLst/>
                    <a:latin typeface="Cambria" panose="02040503050406030204" pitchFamily="18" charset="0"/>
                    <a:cs typeface="Times New Roman" panose="02020603050405020304" pitchFamily="18" charset="0"/>
                  </a:rPr>
                  <a:t>,</a:t>
                </a:r>
                <a:r>
                  <a:rPr lang="zh-CN" altLang="zh-CN" sz="3200" dirty="0">
                    <a:effectLst/>
                    <a:latin typeface="Cambria" panose="02040503050406030204" pitchFamily="18" charset="0"/>
                    <a:cs typeface="Times New Roman" panose="02020603050405020304" pitchFamily="18" charset="0"/>
                  </a:rPr>
                  <a:t>则在一总体中个体具有血型</a:t>
                </a:r>
                <a:r>
                  <a:rPr lang="en-US" altLang="zh-CN" sz="3200" dirty="0">
                    <a:effectLst/>
                    <a:latin typeface="Cambria" panose="02040503050406030204" pitchFamily="18" charset="0"/>
                    <a:cs typeface="Times New Roman" panose="02020603050405020304" pitchFamily="18" charset="0"/>
                  </a:rPr>
                  <a:t>M</a:t>
                </a:r>
                <a:r>
                  <a:rPr lang="zh-CN" altLang="zh-CN" sz="3200" dirty="0">
                    <a:effectLst/>
                    <a:latin typeface="Cambria" panose="02040503050406030204" pitchFamily="18" charset="0"/>
                    <a:cs typeface="Times New Roman" panose="02020603050405020304" pitchFamily="18" charset="0"/>
                  </a:rPr>
                  <a:t>、</a:t>
                </a:r>
                <a:r>
                  <a:rPr lang="en-US" altLang="zh-CN" sz="3200" dirty="0">
                    <a:effectLst/>
                    <a:latin typeface="Cambria" panose="02040503050406030204" pitchFamily="18" charset="0"/>
                    <a:cs typeface="Times New Roman" panose="02020603050405020304" pitchFamily="18" charset="0"/>
                  </a:rPr>
                  <a:t>MN</a:t>
                </a:r>
                <a:r>
                  <a:rPr lang="zh-CN" altLang="zh-CN" sz="3200" dirty="0">
                    <a:effectLst/>
                    <a:latin typeface="Cambria" panose="02040503050406030204" pitchFamily="18" charset="0"/>
                    <a:cs typeface="Times New Roman" panose="02020603050405020304" pitchFamily="18" charset="0"/>
                  </a:rPr>
                  <a:t>、</a:t>
                </a:r>
                <a:r>
                  <a:rPr lang="en-US" altLang="zh-CN" sz="3200" dirty="0">
                    <a:effectLst/>
                    <a:latin typeface="Cambria" panose="02040503050406030204" pitchFamily="18" charset="0"/>
                    <a:cs typeface="Times New Roman" panose="02020603050405020304" pitchFamily="18" charset="0"/>
                  </a:rPr>
                  <a:t>N</a:t>
                </a:r>
                <a:r>
                  <a:rPr lang="zh-CN" altLang="zh-CN" sz="3200" dirty="0">
                    <a:effectLst/>
                    <a:latin typeface="Cambria" panose="02040503050406030204" pitchFamily="18" charset="0"/>
                    <a:cs typeface="Times New Roman" panose="02020603050405020304" pitchFamily="18" charset="0"/>
                  </a:rPr>
                  <a:t>的概率分别是</a:t>
                </a:r>
                <a14:m>
                  <m:oMath xmlns:m="http://schemas.openxmlformats.org/officeDocument/2006/math">
                    <m:sSup>
                      <m:sSupPr>
                        <m:ctrlPr>
                          <a:rPr lang="zh-CN" altLang="zh-CN" sz="3200" i="1">
                            <a:effectLst/>
                            <a:latin typeface="Cambria Math" panose="02040503050406030204" pitchFamily="18" charset="0"/>
                            <a:ea typeface="Cambria Math" panose="02040503050406030204" pitchFamily="18" charset="0"/>
                            <a:cs typeface="Times New Roman" panose="02020603050405020304" pitchFamily="18" charset="0"/>
                          </a:rPr>
                        </m:ctrlPr>
                      </m:sSupPr>
                      <m:e>
                        <m:d>
                          <m:dPr>
                            <m:ctrlPr>
                              <a:rPr lang="zh-CN" altLang="zh-CN" sz="3200"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3200" i="1">
                                <a:effectLst/>
                                <a:latin typeface="Cambria Math" panose="02040503050406030204" pitchFamily="18" charset="0"/>
                                <a:cs typeface="Times New Roman" panose="02020603050405020304" pitchFamily="18" charset="0"/>
                              </a:rPr>
                              <m:t>1−</m:t>
                            </m:r>
                            <m:r>
                              <a:rPr lang="en-US" altLang="zh-CN" sz="3200" i="1">
                                <a:effectLst/>
                                <a:latin typeface="Cambria Math" panose="02040503050406030204" pitchFamily="18" charset="0"/>
                                <a:cs typeface="Times New Roman" panose="02020603050405020304" pitchFamily="18" charset="0"/>
                              </a:rPr>
                              <m:t>𝜃</m:t>
                            </m:r>
                          </m:e>
                        </m:d>
                      </m:e>
                      <m:sup>
                        <m:r>
                          <a:rPr lang="en-US" altLang="zh-CN" sz="3200" i="1">
                            <a:effectLst/>
                            <a:latin typeface="Cambria Math" panose="02040503050406030204" pitchFamily="18" charset="0"/>
                            <a:cs typeface="Times New Roman" panose="02020603050405020304" pitchFamily="18" charset="0"/>
                          </a:rPr>
                          <m:t>2</m:t>
                        </m:r>
                      </m:sup>
                    </m:sSup>
                  </m:oMath>
                </a14:m>
                <a:r>
                  <a:rPr lang="en-US" altLang="zh-CN" sz="3200" dirty="0">
                    <a:effectLst/>
                    <a:latin typeface="Cambria" panose="02040503050406030204" pitchFamily="18" charset="0"/>
                    <a:cs typeface="Times New Roman" panose="02020603050405020304" pitchFamily="18" charset="0"/>
                  </a:rPr>
                  <a:t>,2θ(1-θ),</a:t>
                </a:r>
                <a14:m>
                  <m:oMath xmlns:m="http://schemas.openxmlformats.org/officeDocument/2006/math">
                    <m:sSup>
                      <m:sSupPr>
                        <m:ctrlPr>
                          <a:rPr lang="zh-CN" altLang="zh-CN" sz="32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3200" i="1">
                            <a:effectLst/>
                            <a:latin typeface="Cambria Math" panose="02040503050406030204" pitchFamily="18" charset="0"/>
                            <a:cs typeface="Times New Roman" panose="02020603050405020304" pitchFamily="18" charset="0"/>
                          </a:rPr>
                          <m:t>𝜃</m:t>
                        </m:r>
                      </m:e>
                      <m:sup>
                        <m:r>
                          <a:rPr lang="en-US" altLang="zh-CN" sz="3200" i="1">
                            <a:effectLst/>
                            <a:latin typeface="Cambria Math" panose="02040503050406030204" pitchFamily="18" charset="0"/>
                            <a:cs typeface="Times New Roman" panose="02020603050405020304" pitchFamily="18" charset="0"/>
                          </a:rPr>
                          <m:t>2</m:t>
                        </m:r>
                      </m:sup>
                    </m:sSup>
                  </m:oMath>
                </a14:m>
                <a:r>
                  <a:rPr lang="en-US" altLang="zh-CN" sz="3200" dirty="0">
                    <a:effectLst/>
                    <a:latin typeface="Cambria" panose="02040503050406030204" pitchFamily="18" charset="0"/>
                    <a:cs typeface="Times New Roman" panose="02020603050405020304" pitchFamily="18" charset="0"/>
                  </a:rPr>
                  <a:t>,</a:t>
                </a:r>
                <a:r>
                  <a:rPr lang="zh-CN" altLang="zh-CN" sz="3200" dirty="0">
                    <a:effectLst/>
                    <a:latin typeface="Cambria" panose="02040503050406030204" pitchFamily="18" charset="0"/>
                    <a:cs typeface="Times New Roman" panose="02020603050405020304" pitchFamily="18" charset="0"/>
                  </a:rPr>
                  <a:t>其中</a:t>
                </a:r>
                <a:r>
                  <a:rPr lang="en-US" altLang="zh-CN" sz="3200" dirty="0">
                    <a:effectLst/>
                    <a:latin typeface="Cambria" panose="02040503050406030204" pitchFamily="18" charset="0"/>
                    <a:cs typeface="Times New Roman" panose="02020603050405020304" pitchFamily="18" charset="0"/>
                  </a:rPr>
                  <a:t>0&lt;θ&lt;1.</a:t>
                </a:r>
                <a:endParaRPr lang="zh-CN" altLang="zh-CN" sz="3200" dirty="0">
                  <a:effectLst/>
                  <a:latin typeface="Cambria" panose="02040503050406030204" pitchFamily="18" charset="0"/>
                  <a:cs typeface="Times New Roman" panose="02020603050405020304" pitchFamily="18" charset="0"/>
                </a:endParaRPr>
              </a:p>
              <a:p>
                <a:pPr>
                  <a:spcBef>
                    <a:spcPts val="900"/>
                  </a:spcBef>
                  <a:spcAft>
                    <a:spcPts val="900"/>
                  </a:spcAft>
                </a:pPr>
                <a:r>
                  <a:rPr lang="zh-CN" altLang="zh-CN" sz="3200" dirty="0">
                    <a:effectLst/>
                    <a:latin typeface="Cambria" panose="02040503050406030204" pitchFamily="18" charset="0"/>
                    <a:cs typeface="Times New Roman" panose="02020603050405020304" pitchFamily="18" charset="0"/>
                  </a:rPr>
                  <a:t>据</a:t>
                </a:r>
                <a:r>
                  <a:rPr lang="en-US" altLang="zh-CN" sz="3200" dirty="0">
                    <a:effectLst/>
                    <a:latin typeface="Cambria" panose="02040503050406030204" pitchFamily="18" charset="0"/>
                    <a:cs typeface="Times New Roman" panose="02020603050405020304" pitchFamily="18" charset="0"/>
                  </a:rPr>
                  <a:t>1937</a:t>
                </a:r>
                <a:r>
                  <a:rPr lang="zh-CN" altLang="zh-CN" sz="3200" dirty="0">
                    <a:effectLst/>
                    <a:latin typeface="Cambria" panose="02040503050406030204" pitchFamily="18" charset="0"/>
                    <a:cs typeface="Times New Roman" panose="02020603050405020304" pitchFamily="18" charset="0"/>
                  </a:rPr>
                  <a:t>年对某地区的调查有以下的数据</a:t>
                </a:r>
                <a:r>
                  <a:rPr lang="en-US" altLang="zh-CN" sz="3200" dirty="0">
                    <a:effectLst/>
                    <a:latin typeface="Cambria" panose="02040503050406030204" pitchFamily="18" charset="0"/>
                    <a:cs typeface="Times New Roman" panose="02020603050405020304" pitchFamily="18" charset="0"/>
                  </a:rPr>
                  <a:t>:</a:t>
                </a:r>
                <a:endParaRPr lang="zh-CN" altLang="zh-CN" sz="3200" dirty="0">
                  <a:effectLst/>
                  <a:latin typeface="Cambria" panose="02040503050406030204" pitchFamily="18" charset="0"/>
                  <a:cs typeface="Times New Roman" panose="02020603050405020304" pitchFamily="18" charset="0"/>
                </a:endParaRPr>
              </a:p>
            </p:txBody>
          </p:sp>
        </mc:Choice>
        <mc:Fallback xmlns="">
          <p:sp>
            <p:nvSpPr>
              <p:cNvPr id="7" name="文本框 6">
                <a:extLst>
                  <a:ext uri="{FF2B5EF4-FFF2-40B4-BE49-F238E27FC236}">
                    <a16:creationId xmlns:a16="http://schemas.microsoft.com/office/drawing/2014/main" id="{31160B27-A564-4B10-A126-3B4BFB862CCD}"/>
                  </a:ext>
                </a:extLst>
              </p:cNvPr>
              <p:cNvSpPr txBox="1">
                <a:spLocks noRot="1" noChangeAspect="1" noMove="1" noResize="1" noEditPoints="1" noAdjustHandles="1" noChangeArrowheads="1" noChangeShapeType="1" noTextEdit="1"/>
              </p:cNvSpPr>
              <p:nvPr/>
            </p:nvSpPr>
            <p:spPr>
              <a:xfrm>
                <a:off x="1355" y="953725"/>
                <a:ext cx="9159875" cy="2292935"/>
              </a:xfrm>
              <a:prstGeom prst="rect">
                <a:avLst/>
              </a:prstGeom>
              <a:blipFill>
                <a:blip r:embed="rId2"/>
                <a:stretch>
                  <a:fillRect l="-1663" t="-4244" b="-7692"/>
                </a:stretch>
              </a:blipFill>
              <a:ln w="25400">
                <a:noFill/>
              </a:ln>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9D013A95-F022-4FD2-960C-15B9A865099C}"/>
              </a:ext>
            </a:extLst>
          </p:cNvPr>
          <p:cNvPicPr>
            <a:picLocks noChangeAspect="1"/>
          </p:cNvPicPr>
          <p:nvPr/>
        </p:nvPicPr>
        <p:blipFill>
          <a:blip r:embed="rId3"/>
          <a:stretch>
            <a:fillRect/>
          </a:stretch>
        </p:blipFill>
        <p:spPr>
          <a:xfrm>
            <a:off x="1376645" y="3316288"/>
            <a:ext cx="5828571" cy="914286"/>
          </a:xfrm>
          <a:prstGeom prst="rect">
            <a:avLst/>
          </a:prstGeom>
        </p:spPr>
      </p:pic>
      <p:sp>
        <p:nvSpPr>
          <p:cNvPr id="10" name="文本框 9">
            <a:extLst>
              <a:ext uri="{FF2B5EF4-FFF2-40B4-BE49-F238E27FC236}">
                <a16:creationId xmlns:a16="http://schemas.microsoft.com/office/drawing/2014/main" id="{8480FF5C-B7D5-4091-8C20-667574A077E4}"/>
              </a:ext>
            </a:extLst>
          </p:cNvPr>
          <p:cNvSpPr txBox="1"/>
          <p:nvPr/>
        </p:nvSpPr>
        <p:spPr>
          <a:xfrm>
            <a:off x="-15875" y="4599130"/>
            <a:ext cx="9177105" cy="1192634"/>
          </a:xfrm>
          <a:prstGeom prst="rect">
            <a:avLst/>
          </a:prstGeom>
          <a:noFill/>
          <a:ln w="25400">
            <a:noFill/>
          </a:ln>
        </p:spPr>
        <p:txBody>
          <a:bodyPr wrap="square">
            <a:spAutoFit/>
          </a:bodyPr>
          <a:lstStyle/>
          <a:p>
            <a:pPr>
              <a:spcBef>
                <a:spcPts val="900"/>
              </a:spcBef>
              <a:spcAft>
                <a:spcPts val="900"/>
              </a:spcAft>
            </a:pPr>
            <a:r>
              <a:rPr lang="en-US" altLang="zh-CN" sz="3200" dirty="0">
                <a:effectLst/>
                <a:latin typeface="Cambria" panose="02040503050406030204" pitchFamily="18" charset="0"/>
                <a:ea typeface="宋体" panose="02010600030101010101" pitchFamily="2" charset="-122"/>
                <a:cs typeface="Times New Roman" panose="02020603050405020304" pitchFamily="18" charset="0"/>
              </a:rPr>
              <a:t>(1)</a:t>
            </a:r>
            <a:r>
              <a:rPr lang="zh-CN" altLang="zh-CN" sz="3200" dirty="0">
                <a:effectLst/>
                <a:latin typeface="Cambria" panose="02040503050406030204" pitchFamily="18" charset="0"/>
                <a:ea typeface="宋体" panose="02010600030101010101" pitchFamily="2" charset="-122"/>
                <a:cs typeface="Times New Roman" panose="02020603050405020304" pitchFamily="18" charset="0"/>
              </a:rPr>
              <a:t>求</a:t>
            </a:r>
            <a:r>
              <a:rPr lang="en-US" altLang="zh-CN" sz="3200" dirty="0">
                <a:effectLst/>
                <a:latin typeface="Cambria" panose="02040503050406030204" pitchFamily="18" charset="0"/>
                <a:ea typeface="宋体" panose="02010600030101010101" pitchFamily="2" charset="-122"/>
                <a:cs typeface="Times New Roman" panose="02020603050405020304" pitchFamily="18" charset="0"/>
              </a:rPr>
              <a:t>θ</a:t>
            </a:r>
            <a:r>
              <a:rPr lang="zh-CN" altLang="zh-CN" sz="3200" dirty="0">
                <a:effectLst/>
                <a:latin typeface="Cambria" panose="02040503050406030204" pitchFamily="18" charset="0"/>
                <a:ea typeface="宋体" panose="02010600030101010101" pitchFamily="2" charset="-122"/>
                <a:cs typeface="Times New Roman" panose="02020603050405020304" pitchFamily="18" charset="0"/>
              </a:rPr>
              <a:t>的最大似然估计</a:t>
            </a:r>
            <a:r>
              <a:rPr lang="en-US" altLang="zh-CN" sz="3200" dirty="0">
                <a:effectLst/>
                <a:latin typeface="Cambria" panose="02040503050406030204" pitchFamily="18" charset="0"/>
                <a:ea typeface="宋体" panose="02010600030101010101" pitchFamily="2" charset="-122"/>
                <a:cs typeface="Times New Roman" panose="02020603050405020304" pitchFamily="18" charset="0"/>
              </a:rPr>
              <a:t>;</a:t>
            </a:r>
            <a:endParaRPr lang="zh-CN" altLang="zh-CN" sz="3200" dirty="0">
              <a:effectLst/>
              <a:latin typeface="Cambria" panose="02040503050406030204" pitchFamily="18" charset="0"/>
              <a:ea typeface="宋体" panose="02010600030101010101" pitchFamily="2" charset="-122"/>
              <a:cs typeface="Times New Roman" panose="02020603050405020304" pitchFamily="18" charset="0"/>
            </a:endParaRPr>
          </a:p>
          <a:p>
            <a:r>
              <a:rPr lang="en-US" altLang="zh-CN" sz="3200" dirty="0">
                <a:effectLst/>
                <a:latin typeface="Cambria" panose="02040503050406030204" pitchFamily="18" charset="0"/>
                <a:ea typeface="宋体" panose="02010600030101010101" pitchFamily="2" charset="-122"/>
                <a:cs typeface="Times New Roman" panose="02020603050405020304" pitchFamily="18" charset="0"/>
              </a:rPr>
              <a:t>(2)</a:t>
            </a:r>
            <a:r>
              <a:rPr lang="zh-CN" altLang="zh-CN" sz="3200" dirty="0">
                <a:effectLst/>
                <a:latin typeface="Cambria" panose="02040503050406030204" pitchFamily="18" charset="0"/>
                <a:ea typeface="宋体" panose="02010600030101010101" pitchFamily="2" charset="-122"/>
                <a:cs typeface="Times New Roman" panose="02020603050405020304" pitchFamily="18" charset="0"/>
              </a:rPr>
              <a:t>求</a:t>
            </a:r>
            <a:r>
              <a:rPr lang="en-US" altLang="zh-CN" sz="3200" dirty="0">
                <a:effectLst/>
                <a:latin typeface="Cambria" panose="02040503050406030204" pitchFamily="18" charset="0"/>
                <a:ea typeface="宋体" panose="02010600030101010101" pitchFamily="2" charset="-122"/>
                <a:cs typeface="Times New Roman" panose="02020603050405020304" pitchFamily="18" charset="0"/>
              </a:rPr>
              <a:t>θ</a:t>
            </a:r>
            <a:r>
              <a:rPr lang="zh-CN" altLang="zh-CN" sz="3200" dirty="0">
                <a:effectLst/>
                <a:latin typeface="Cambria" panose="02040503050406030204" pitchFamily="18" charset="0"/>
                <a:ea typeface="宋体" panose="02010600030101010101" pitchFamily="2" charset="-122"/>
                <a:cs typeface="Times New Roman" panose="02020603050405020304" pitchFamily="18" charset="0"/>
              </a:rPr>
              <a:t>的置信水平为</a:t>
            </a:r>
            <a:r>
              <a:rPr lang="en-US" altLang="zh-CN" sz="3200" dirty="0">
                <a:effectLst/>
                <a:latin typeface="Cambria" panose="02040503050406030204" pitchFamily="18" charset="0"/>
                <a:ea typeface="宋体" panose="02010600030101010101" pitchFamily="2" charset="-122"/>
                <a:cs typeface="Times New Roman" panose="02020603050405020304" pitchFamily="18" charset="0"/>
              </a:rPr>
              <a:t>0.90</a:t>
            </a:r>
            <a:r>
              <a:rPr lang="zh-CN" altLang="zh-CN" sz="3200" dirty="0">
                <a:effectLst/>
                <a:latin typeface="Cambria" panose="02040503050406030204" pitchFamily="18" charset="0"/>
                <a:ea typeface="宋体" panose="02010600030101010101" pitchFamily="2" charset="-122"/>
                <a:cs typeface="Times New Roman" panose="02020603050405020304" pitchFamily="18" charset="0"/>
              </a:rPr>
              <a:t>的</a:t>
            </a:r>
            <a:r>
              <a:rPr lang="en-US" altLang="zh-CN" sz="3200" dirty="0">
                <a:effectLst/>
                <a:latin typeface="Cambria" panose="02040503050406030204" pitchFamily="18" charset="0"/>
                <a:ea typeface="宋体" panose="02010600030101010101" pitchFamily="2" charset="-122"/>
                <a:cs typeface="Times New Roman" panose="02020603050405020304" pitchFamily="18" charset="0"/>
              </a:rPr>
              <a:t>bootstrap</a:t>
            </a:r>
            <a:r>
              <a:rPr lang="zh-CN" altLang="zh-CN" sz="3200" dirty="0">
                <a:effectLst/>
                <a:latin typeface="Cambria" panose="02040503050406030204" pitchFamily="18" charset="0"/>
                <a:ea typeface="宋体" panose="02010600030101010101" pitchFamily="2" charset="-122"/>
                <a:cs typeface="Times New Roman" panose="02020603050405020304" pitchFamily="18" charset="0"/>
              </a:rPr>
              <a:t>置信区间</a:t>
            </a:r>
            <a:endParaRPr lang="zh-CN" altLang="en-US" sz="3200" dirty="0"/>
          </a:p>
        </p:txBody>
      </p:sp>
    </p:spTree>
    <p:extLst>
      <p:ext uri="{BB962C8B-B14F-4D97-AF65-F5344CB8AC3E}">
        <p14:creationId xmlns:p14="http://schemas.microsoft.com/office/powerpoint/2010/main" val="21452898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标题 1">
            <a:extLst>
              <a:ext uri="{FF2B5EF4-FFF2-40B4-BE49-F238E27FC236}">
                <a16:creationId xmlns:a16="http://schemas.microsoft.com/office/drawing/2014/main" id="{C5D96BB7-F3EE-475D-8C4A-757D9F1B8C06}"/>
              </a:ext>
            </a:extLst>
          </p:cNvPr>
          <p:cNvSpPr>
            <a:spLocks noGrp="1" noChangeArrowheads="1"/>
          </p:cNvSpPr>
          <p:nvPr>
            <p:ph type="title"/>
          </p:nvPr>
        </p:nvSpPr>
        <p:spPr>
          <a:xfrm>
            <a:off x="-15875" y="142875"/>
            <a:ext cx="8229600" cy="642938"/>
          </a:xfrm>
        </p:spPr>
        <p:txBody>
          <a:bodyPr/>
          <a:lstStyle/>
          <a:p>
            <a:pPr algn="l" defTabSz="512763" fontAlgn="base">
              <a:spcAft>
                <a:spcPct val="0"/>
              </a:spcAft>
            </a:pPr>
            <a:r>
              <a:rPr lang="en-US" altLang="zh-CN" dirty="0"/>
              <a:t>3.7.3</a:t>
            </a:r>
            <a:r>
              <a:rPr lang="zh-CN" altLang="en-US" dirty="0"/>
              <a:t> 参数</a:t>
            </a:r>
            <a:r>
              <a:rPr lang="en-US" altLang="zh-CN" dirty="0"/>
              <a:t>bootstrap</a:t>
            </a:r>
            <a:r>
              <a:rPr lang="zh-CN" altLang="en-US" dirty="0"/>
              <a:t>方法</a:t>
            </a:r>
          </a:p>
        </p:txBody>
      </p:sp>
      <p:sp>
        <p:nvSpPr>
          <p:cNvPr id="4" name="灯片编号占位符 2">
            <a:extLst>
              <a:ext uri="{FF2B5EF4-FFF2-40B4-BE49-F238E27FC236}">
                <a16:creationId xmlns:a16="http://schemas.microsoft.com/office/drawing/2014/main" id="{C27C162C-7E7E-4C70-B53F-15564590C7C6}"/>
              </a:ext>
            </a:extLst>
          </p:cNvPr>
          <p:cNvSpPr>
            <a:spLocks noGrp="1" noChangeArrowheads="1"/>
          </p:cNvSpPr>
          <p:nvPr>
            <p:ph type="sldNum" sz="quarter" idx="12"/>
          </p:nvPr>
        </p:nvSpPr>
        <p:spPr bwMode="auto">
          <a:xfrm>
            <a:off x="6553200" y="6391275"/>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9FCE3FB9-BAC7-4293-A5BB-B8E090A183F8}" type="slidenum">
              <a:rPr lang="zh-CN" altLang="en-US">
                <a:solidFill>
                  <a:srgbClr val="898989"/>
                </a:solidFill>
              </a:rPr>
              <a:pPr/>
              <a:t>107</a:t>
            </a:fld>
            <a:endParaRPr lang="zh-CN" altLang="en-US">
              <a:solidFill>
                <a:srgbClr val="898989"/>
              </a:solidFill>
            </a:endParaRPr>
          </a:p>
        </p:txBody>
      </p:sp>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284C992E-688A-448B-B8E5-A31DFAE5CA40}"/>
                  </a:ext>
                </a:extLst>
              </p:cNvPr>
              <p:cNvSpPr txBox="1"/>
              <p:nvPr/>
            </p:nvSpPr>
            <p:spPr>
              <a:xfrm>
                <a:off x="0" y="987255"/>
                <a:ext cx="9159875" cy="5202578"/>
              </a:xfrm>
              <a:prstGeom prst="rect">
                <a:avLst/>
              </a:prstGeom>
              <a:noFill/>
              <a:ln w="25400">
                <a:noFill/>
              </a:ln>
            </p:spPr>
            <p:txBody>
              <a:bodyPr wrap="square">
                <a:spAutoFit/>
              </a:bodyPr>
              <a:lstStyle/>
              <a:p>
                <a:pPr>
                  <a:spcBef>
                    <a:spcPts val="900"/>
                  </a:spcBef>
                  <a:spcAft>
                    <a:spcPts val="900"/>
                  </a:spcAft>
                </a:pPr>
                <a:r>
                  <a:rPr lang="zh-CN" altLang="zh-CN" sz="2800" b="1" dirty="0">
                    <a:effectLst/>
                    <a:latin typeface="Cambria" panose="02040503050406030204" pitchFamily="18" charset="0"/>
                    <a:ea typeface="宋体" panose="02010600030101010101" pitchFamily="2" charset="-122"/>
                    <a:cs typeface="Times New Roman" panose="02020603050405020304" pitchFamily="18" charset="0"/>
                  </a:rPr>
                  <a:t>解</a:t>
                </a:r>
                <a:endParaRPr lang="zh-CN" altLang="zh-CN" sz="2800" dirty="0">
                  <a:effectLst/>
                  <a:latin typeface="Cambria" panose="02040503050406030204" pitchFamily="18" charset="0"/>
                  <a:ea typeface="宋体" panose="02010600030101010101" pitchFamily="2" charset="-122"/>
                  <a:cs typeface="Times New Roman" panose="02020603050405020304" pitchFamily="18" charset="0"/>
                </a:endParaRPr>
              </a:p>
              <a:p>
                <a:pPr>
                  <a:spcBef>
                    <a:spcPts val="900"/>
                  </a:spcBef>
                  <a:spcAft>
                    <a:spcPts val="900"/>
                  </a:spcAft>
                </a:pPr>
                <a:r>
                  <a:rPr lang="zh-CN" altLang="zh-CN" sz="2800" dirty="0">
                    <a:effectLst/>
                    <a:latin typeface="Cambria" panose="02040503050406030204" pitchFamily="18" charset="0"/>
                    <a:ea typeface="宋体" panose="02010600030101010101" pitchFamily="2" charset="-122"/>
                    <a:cs typeface="Times New Roman" panose="02020603050405020304" pitchFamily="18" charset="0"/>
                  </a:rPr>
                  <a:t>分别记</a:t>
                </a:r>
                <a:r>
                  <a:rPr lang="en-US" altLang="zh-CN" sz="2800" dirty="0">
                    <a:effectLst/>
                    <a:latin typeface="Cambria" panose="02040503050406030204" pitchFamily="18" charset="0"/>
                    <a:ea typeface="宋体" panose="02010600030101010101" pitchFamily="2" charset="-122"/>
                    <a:cs typeface="Times New Roman" panose="02020603050405020304" pitchFamily="18" charset="0"/>
                  </a:rPr>
                  <a:t>x</a:t>
                </a:r>
                <a:r>
                  <a:rPr lang="en-US" altLang="zh-CN" sz="2800" baseline="-25000" dirty="0">
                    <a:effectLst/>
                    <a:latin typeface="Cambria" panose="02040503050406030204" pitchFamily="18" charset="0"/>
                    <a:ea typeface="宋体" panose="02010600030101010101" pitchFamily="2" charset="-122"/>
                    <a:cs typeface="Times New Roman" panose="02020603050405020304" pitchFamily="18" charset="0"/>
                  </a:rPr>
                  <a:t>1</a:t>
                </a:r>
                <a:r>
                  <a:rPr lang="en-US" altLang="zh-CN" sz="2800" dirty="0">
                    <a:effectLst/>
                    <a:latin typeface="Cambria" panose="02040503050406030204" pitchFamily="18" charset="0"/>
                    <a:ea typeface="宋体" panose="02010600030101010101" pitchFamily="2" charset="-122"/>
                    <a:cs typeface="Times New Roman" panose="02020603050405020304" pitchFamily="18" charset="0"/>
                  </a:rPr>
                  <a:t>,x</a:t>
                </a:r>
                <a:r>
                  <a:rPr lang="en-US" altLang="zh-CN" sz="2800" baseline="-25000" dirty="0">
                    <a:effectLst/>
                    <a:latin typeface="Cambria" panose="02040503050406030204" pitchFamily="18" charset="0"/>
                    <a:ea typeface="宋体" panose="02010600030101010101" pitchFamily="2" charset="-122"/>
                    <a:cs typeface="Times New Roman" panose="02020603050405020304" pitchFamily="18" charset="0"/>
                  </a:rPr>
                  <a:t>2</a:t>
                </a:r>
                <a:r>
                  <a:rPr lang="en-US" altLang="zh-CN" sz="2800" dirty="0">
                    <a:effectLst/>
                    <a:latin typeface="Cambria" panose="02040503050406030204" pitchFamily="18" charset="0"/>
                    <a:ea typeface="宋体" panose="02010600030101010101" pitchFamily="2" charset="-122"/>
                    <a:cs typeface="Times New Roman" panose="02020603050405020304" pitchFamily="18" charset="0"/>
                  </a:rPr>
                  <a:t>,x</a:t>
                </a:r>
                <a:r>
                  <a:rPr lang="en-US" altLang="zh-CN" sz="2800" baseline="-25000" dirty="0">
                    <a:effectLst/>
                    <a:latin typeface="Cambria" panose="02040503050406030204" pitchFamily="18" charset="0"/>
                    <a:ea typeface="宋体" panose="02010600030101010101" pitchFamily="2" charset="-122"/>
                    <a:cs typeface="Times New Roman" panose="02020603050405020304" pitchFamily="18" charset="0"/>
                  </a:rPr>
                  <a:t>3</a:t>
                </a:r>
                <a:r>
                  <a:rPr lang="zh-CN" altLang="zh-CN" sz="2800" dirty="0">
                    <a:effectLst/>
                    <a:latin typeface="Cambria" panose="02040503050406030204" pitchFamily="18" charset="0"/>
                    <a:ea typeface="宋体" panose="02010600030101010101" pitchFamily="2" charset="-122"/>
                    <a:cs typeface="Times New Roman" panose="02020603050405020304" pitchFamily="18" charset="0"/>
                  </a:rPr>
                  <a:t>为具有血型为</a:t>
                </a:r>
                <a:r>
                  <a:rPr lang="en-US" altLang="zh-CN" sz="2800" dirty="0">
                    <a:effectLst/>
                    <a:latin typeface="Cambria" panose="02040503050406030204" pitchFamily="18" charset="0"/>
                    <a:ea typeface="宋体" panose="02010600030101010101" pitchFamily="2" charset="-122"/>
                    <a:cs typeface="Times New Roman" panose="02020603050405020304" pitchFamily="18" charset="0"/>
                  </a:rPr>
                  <a:t>M,MN,N</a:t>
                </a:r>
                <a:r>
                  <a:rPr lang="zh-CN" altLang="zh-CN" sz="2800" dirty="0">
                    <a:effectLst/>
                    <a:latin typeface="Cambria" panose="02040503050406030204" pitchFamily="18" charset="0"/>
                    <a:ea typeface="宋体" panose="02010600030101010101" pitchFamily="2" charset="-122"/>
                    <a:cs typeface="Times New Roman" panose="02020603050405020304" pitchFamily="18" charset="0"/>
                  </a:rPr>
                  <a:t>的人数</a:t>
                </a:r>
                <a:r>
                  <a:rPr lang="en-US" altLang="zh-CN" sz="2800" dirty="0">
                    <a:effectLst/>
                    <a:latin typeface="Cambria" panose="02040503050406030204" pitchFamily="18" charset="0"/>
                    <a:ea typeface="宋体" panose="02010600030101010101" pitchFamily="2" charset="-122"/>
                    <a:cs typeface="Times New Roman" panose="02020603050405020304" pitchFamily="18" charset="0"/>
                  </a:rPr>
                  <a:t>,</a:t>
                </a:r>
                <a:r>
                  <a:rPr lang="zh-CN" altLang="zh-CN" sz="2800" dirty="0">
                    <a:effectLst/>
                    <a:latin typeface="Cambria" panose="02040503050406030204" pitchFamily="18" charset="0"/>
                    <a:ea typeface="宋体" panose="02010600030101010101" pitchFamily="2" charset="-122"/>
                    <a:cs typeface="Times New Roman" panose="02020603050405020304" pitchFamily="18" charset="0"/>
                  </a:rPr>
                  <a:t>记</a:t>
                </a:r>
                <a:r>
                  <a:rPr lang="en-US" altLang="zh-CN" sz="2800" dirty="0">
                    <a:effectLst/>
                    <a:latin typeface="Cambria" panose="02040503050406030204" pitchFamily="18" charset="0"/>
                    <a:ea typeface="宋体" panose="02010600030101010101" pitchFamily="2" charset="-122"/>
                    <a:cs typeface="Times New Roman" panose="02020603050405020304" pitchFamily="18" charset="0"/>
                  </a:rPr>
                  <a:t>x</a:t>
                </a:r>
                <a:r>
                  <a:rPr lang="en-US" altLang="zh-CN" sz="2800" baseline="-25000" dirty="0">
                    <a:effectLst/>
                    <a:latin typeface="Cambria" panose="02040503050406030204" pitchFamily="18" charset="0"/>
                    <a:ea typeface="宋体" panose="02010600030101010101" pitchFamily="2" charset="-122"/>
                    <a:cs typeface="Times New Roman" panose="02020603050405020304" pitchFamily="18" charset="0"/>
                  </a:rPr>
                  <a:t>1</a:t>
                </a:r>
                <a:r>
                  <a:rPr lang="en-US" altLang="zh-CN" sz="2800" dirty="0">
                    <a:effectLst/>
                    <a:latin typeface="Cambria" panose="02040503050406030204" pitchFamily="18" charset="0"/>
                    <a:ea typeface="宋体" panose="02010600030101010101" pitchFamily="2" charset="-122"/>
                    <a:cs typeface="Times New Roman" panose="02020603050405020304" pitchFamily="18" charset="0"/>
                  </a:rPr>
                  <a:t>+x</a:t>
                </a:r>
                <a:r>
                  <a:rPr lang="en-US" altLang="zh-CN" sz="2800" baseline="-25000" dirty="0">
                    <a:effectLst/>
                    <a:latin typeface="Cambria" panose="02040503050406030204" pitchFamily="18" charset="0"/>
                    <a:ea typeface="宋体" panose="02010600030101010101" pitchFamily="2" charset="-122"/>
                    <a:cs typeface="Times New Roman" panose="02020603050405020304" pitchFamily="18" charset="0"/>
                  </a:rPr>
                  <a:t>2</a:t>
                </a:r>
                <a:r>
                  <a:rPr lang="en-US" altLang="zh-CN" sz="2800" dirty="0">
                    <a:effectLst/>
                    <a:latin typeface="Cambria" panose="02040503050406030204" pitchFamily="18" charset="0"/>
                    <a:ea typeface="宋体" panose="02010600030101010101" pitchFamily="2" charset="-122"/>
                    <a:cs typeface="Times New Roman" panose="02020603050405020304" pitchFamily="18" charset="0"/>
                  </a:rPr>
                  <a:t>+x</a:t>
                </a:r>
                <a:r>
                  <a:rPr lang="en-US" altLang="zh-CN" sz="2800" baseline="-25000" dirty="0">
                    <a:effectLst/>
                    <a:latin typeface="Cambria" panose="02040503050406030204" pitchFamily="18" charset="0"/>
                    <a:ea typeface="宋体" panose="02010600030101010101" pitchFamily="2" charset="-122"/>
                    <a:cs typeface="Times New Roman" panose="02020603050405020304" pitchFamily="18" charset="0"/>
                  </a:rPr>
                  <a:t>3</a:t>
                </a:r>
                <a:r>
                  <a:rPr lang="en-US" altLang="zh-CN" sz="2800" dirty="0">
                    <a:effectLst/>
                    <a:latin typeface="Cambria" panose="02040503050406030204" pitchFamily="18" charset="0"/>
                    <a:ea typeface="宋体" panose="02010600030101010101" pitchFamily="2" charset="-122"/>
                    <a:cs typeface="Times New Roman" panose="02020603050405020304" pitchFamily="18" charset="0"/>
                  </a:rPr>
                  <a:t>=n.</a:t>
                </a:r>
                <a:r>
                  <a:rPr lang="zh-CN" altLang="zh-CN" sz="2800" dirty="0">
                    <a:effectLst/>
                    <a:latin typeface="Cambria" panose="02040503050406030204" pitchFamily="18" charset="0"/>
                    <a:ea typeface="宋体" panose="02010600030101010101" pitchFamily="2" charset="-122"/>
                    <a:cs typeface="Times New Roman" panose="02020603050405020304" pitchFamily="18" charset="0"/>
                  </a:rPr>
                  <a:t>似然函数为</a:t>
                </a:r>
              </a:p>
              <a:p>
                <a:pPr>
                  <a:spcBef>
                    <a:spcPts val="900"/>
                  </a:spcBef>
                  <a:spcAft>
                    <a:spcPts val="900"/>
                  </a:spcAft>
                </a:pPr>
                <a14:m>
                  <m:oMathPara xmlns:m="http://schemas.openxmlformats.org/officeDocument/2006/math">
                    <m:oMathParaPr>
                      <m:jc m:val="centerGroup"/>
                    </m:oMathParaPr>
                    <m:oMath xmlns:m="http://schemas.openxmlformats.org/officeDocument/2006/math">
                      <m:r>
                        <a:rPr lang="en-US" altLang="zh-CN" sz="2800" i="1">
                          <a:effectLst/>
                          <a:latin typeface="Cambria Math" panose="02040503050406030204" pitchFamily="18" charset="0"/>
                          <a:ea typeface="宋体" panose="02010600030101010101" pitchFamily="2" charset="-122"/>
                          <a:cs typeface="Times New Roman" panose="02020603050405020304" pitchFamily="18" charset="0"/>
                        </a:rPr>
                        <m:t>𝐿</m:t>
                      </m:r>
                      <m:r>
                        <a:rPr lang="en-US" altLang="zh-CN" sz="2800">
                          <a:effectLst/>
                          <a:latin typeface="Cambria Math" panose="02040503050406030204" pitchFamily="18" charset="0"/>
                          <a:ea typeface="宋体" panose="02010600030101010101" pitchFamily="2" charset="-122"/>
                          <a:cs typeface="Times New Roman" panose="02020603050405020304" pitchFamily="18" charset="0"/>
                        </a:rPr>
                        <m:t>=</m:t>
                      </m:r>
                      <m:sSup>
                        <m:sSupPr>
                          <m:ctrlPr>
                            <a:rPr lang="zh-CN" altLang="zh-CN" sz="2800" i="1">
                              <a:effectLst/>
                              <a:latin typeface="Cambria Math" panose="02040503050406030204" pitchFamily="18" charset="0"/>
                              <a:ea typeface="Cambria Math" panose="02040503050406030204" pitchFamily="18" charset="0"/>
                              <a:cs typeface="Times New Roman" panose="02020603050405020304" pitchFamily="18" charset="0"/>
                            </a:rPr>
                          </m:ctrlPr>
                        </m:sSupPr>
                        <m:e>
                          <m:d>
                            <m:dPr>
                              <m:begChr m:val="["/>
                              <m:endChr m:val="]"/>
                              <m:ctrlPr>
                                <a:rPr lang="zh-CN" altLang="zh-CN" sz="2800" i="1">
                                  <a:effectLst/>
                                  <a:latin typeface="Cambria Math" panose="02040503050406030204" pitchFamily="18" charset="0"/>
                                  <a:ea typeface="Cambria Math" panose="02040503050406030204" pitchFamily="18" charset="0"/>
                                  <a:cs typeface="Times New Roman" panose="02020603050405020304" pitchFamily="18" charset="0"/>
                                </a:rPr>
                              </m:ctrlPr>
                            </m:dPr>
                            <m:e>
                              <m:sSup>
                                <m:sSupPr>
                                  <m:ctrlPr>
                                    <a:rPr lang="zh-CN" altLang="zh-CN" sz="2800" i="1">
                                      <a:effectLst/>
                                      <a:latin typeface="Cambria Math" panose="02040503050406030204" pitchFamily="18" charset="0"/>
                                      <a:ea typeface="Cambria Math" panose="02040503050406030204" pitchFamily="18" charset="0"/>
                                      <a:cs typeface="Times New Roman" panose="02020603050405020304" pitchFamily="18" charset="0"/>
                                    </a:rPr>
                                  </m:ctrlPr>
                                </m:sSupPr>
                                <m:e>
                                  <m:d>
                                    <m:dPr>
                                      <m:ctrlPr>
                                        <a:rPr lang="zh-CN" altLang="zh-CN" sz="2800"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2800" i="1">
                                          <a:effectLst/>
                                          <a:latin typeface="Cambria Math" panose="02040503050406030204" pitchFamily="18" charset="0"/>
                                          <a:ea typeface="宋体" panose="02010600030101010101" pitchFamily="2" charset="-122"/>
                                          <a:cs typeface="Times New Roman" panose="02020603050405020304" pitchFamily="18" charset="0"/>
                                        </a:rPr>
                                        <m:t>1−</m:t>
                                      </m:r>
                                      <m:r>
                                        <a:rPr lang="en-US" altLang="zh-CN" sz="2800" i="1">
                                          <a:effectLst/>
                                          <a:latin typeface="Cambria Math" panose="02040503050406030204" pitchFamily="18" charset="0"/>
                                          <a:ea typeface="宋体" panose="02010600030101010101" pitchFamily="2" charset="-122"/>
                                          <a:cs typeface="Times New Roman" panose="02020603050405020304" pitchFamily="18" charset="0"/>
                                        </a:rPr>
                                        <m:t>𝜃</m:t>
                                      </m:r>
                                    </m:e>
                                  </m:d>
                                </m:e>
                                <m:sup>
                                  <m:r>
                                    <a:rPr lang="en-US" altLang="zh-CN" sz="2800" i="1">
                                      <a:effectLst/>
                                      <a:latin typeface="Cambria Math" panose="02040503050406030204" pitchFamily="18" charset="0"/>
                                      <a:ea typeface="宋体" panose="02010600030101010101" pitchFamily="2" charset="-122"/>
                                      <a:cs typeface="Times New Roman" panose="02020603050405020304" pitchFamily="18" charset="0"/>
                                    </a:rPr>
                                    <m:t>2</m:t>
                                  </m:r>
                                </m:sup>
                              </m:sSup>
                            </m:e>
                          </m:d>
                        </m:e>
                        <m:sup>
                          <m:sSub>
                            <m:sSubPr>
                              <m:ctrlPr>
                                <a:rPr lang="zh-CN" altLang="zh-CN" sz="2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800" i="1">
                                  <a:effectLst/>
                                  <a:latin typeface="Cambria Math" panose="02040503050406030204" pitchFamily="18" charset="0"/>
                                  <a:ea typeface="宋体" panose="02010600030101010101" pitchFamily="2" charset="-122"/>
                                  <a:cs typeface="Times New Roman" panose="02020603050405020304" pitchFamily="18" charset="0"/>
                                </a:rPr>
                                <m:t>𝑥</m:t>
                              </m:r>
                            </m:e>
                            <m:sub>
                              <m:r>
                                <a:rPr lang="en-US" altLang="zh-CN" sz="2800" i="1">
                                  <a:effectLst/>
                                  <a:latin typeface="Cambria Math" panose="02040503050406030204" pitchFamily="18" charset="0"/>
                                  <a:ea typeface="宋体" panose="02010600030101010101" pitchFamily="2" charset="-122"/>
                                  <a:cs typeface="Times New Roman" panose="02020603050405020304" pitchFamily="18" charset="0"/>
                                </a:rPr>
                                <m:t>1</m:t>
                              </m:r>
                            </m:sub>
                          </m:sSub>
                        </m:sup>
                      </m:sSup>
                      <m:sSup>
                        <m:sSupPr>
                          <m:ctrlPr>
                            <a:rPr lang="zh-CN" altLang="zh-CN" sz="2800" i="1">
                              <a:effectLst/>
                              <a:latin typeface="Cambria Math" panose="02040503050406030204" pitchFamily="18" charset="0"/>
                              <a:ea typeface="Cambria Math" panose="02040503050406030204" pitchFamily="18" charset="0"/>
                              <a:cs typeface="Times New Roman" panose="02020603050405020304" pitchFamily="18" charset="0"/>
                            </a:rPr>
                          </m:ctrlPr>
                        </m:sSupPr>
                        <m:e>
                          <m:d>
                            <m:dPr>
                              <m:begChr m:val="["/>
                              <m:endChr m:val="]"/>
                              <m:ctrlPr>
                                <a:rPr lang="zh-CN" altLang="zh-CN" sz="2800"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2800" i="1">
                                  <a:effectLst/>
                                  <a:latin typeface="Cambria Math" panose="02040503050406030204" pitchFamily="18" charset="0"/>
                                  <a:ea typeface="宋体" panose="02010600030101010101" pitchFamily="2" charset="-122"/>
                                  <a:cs typeface="Times New Roman" panose="02020603050405020304" pitchFamily="18" charset="0"/>
                                </a:rPr>
                                <m:t>2</m:t>
                              </m:r>
                              <m:r>
                                <a:rPr lang="en-US" altLang="zh-CN" sz="2800" i="1">
                                  <a:effectLst/>
                                  <a:latin typeface="Cambria Math" panose="02040503050406030204" pitchFamily="18" charset="0"/>
                                  <a:ea typeface="宋体" panose="02010600030101010101" pitchFamily="2" charset="-122"/>
                                  <a:cs typeface="Times New Roman" panose="02020603050405020304" pitchFamily="18" charset="0"/>
                                </a:rPr>
                                <m:t>𝜃</m:t>
                              </m:r>
                              <m:d>
                                <m:dPr>
                                  <m:ctrlPr>
                                    <a:rPr lang="zh-CN" altLang="zh-CN" sz="2800"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2800" i="1">
                                      <a:effectLst/>
                                      <a:latin typeface="Cambria Math" panose="02040503050406030204" pitchFamily="18" charset="0"/>
                                      <a:ea typeface="宋体" panose="02010600030101010101" pitchFamily="2" charset="-122"/>
                                      <a:cs typeface="Times New Roman" panose="02020603050405020304" pitchFamily="18" charset="0"/>
                                    </a:rPr>
                                    <m:t>1−</m:t>
                                  </m:r>
                                  <m:r>
                                    <a:rPr lang="en-US" altLang="zh-CN" sz="2800" i="1">
                                      <a:effectLst/>
                                      <a:latin typeface="Cambria Math" panose="02040503050406030204" pitchFamily="18" charset="0"/>
                                      <a:ea typeface="宋体" panose="02010600030101010101" pitchFamily="2" charset="-122"/>
                                      <a:cs typeface="Times New Roman" panose="02020603050405020304" pitchFamily="18" charset="0"/>
                                    </a:rPr>
                                    <m:t>𝜃</m:t>
                                  </m:r>
                                </m:e>
                              </m:d>
                            </m:e>
                          </m:d>
                        </m:e>
                        <m:sup>
                          <m:sSub>
                            <m:sSubPr>
                              <m:ctrlPr>
                                <a:rPr lang="zh-CN" altLang="zh-CN" sz="2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800" i="1">
                                  <a:effectLst/>
                                  <a:latin typeface="Cambria Math" panose="02040503050406030204" pitchFamily="18" charset="0"/>
                                  <a:ea typeface="宋体" panose="02010600030101010101" pitchFamily="2" charset="-122"/>
                                  <a:cs typeface="Times New Roman" panose="02020603050405020304" pitchFamily="18" charset="0"/>
                                </a:rPr>
                                <m:t>𝑥</m:t>
                              </m:r>
                            </m:e>
                            <m:sub>
                              <m:r>
                                <a:rPr lang="en-US" altLang="zh-CN" sz="2800" i="1">
                                  <a:effectLst/>
                                  <a:latin typeface="Cambria Math" panose="02040503050406030204" pitchFamily="18" charset="0"/>
                                  <a:ea typeface="宋体" panose="02010600030101010101" pitchFamily="2" charset="-122"/>
                                  <a:cs typeface="Times New Roman" panose="02020603050405020304" pitchFamily="18" charset="0"/>
                                </a:rPr>
                                <m:t>2</m:t>
                              </m:r>
                            </m:sub>
                          </m:sSub>
                        </m:sup>
                      </m:sSup>
                      <m:sSup>
                        <m:sSupPr>
                          <m:ctrlPr>
                            <a:rPr lang="zh-CN" altLang="zh-CN" sz="2800" i="1">
                              <a:effectLst/>
                              <a:latin typeface="Cambria Math" panose="02040503050406030204" pitchFamily="18" charset="0"/>
                              <a:ea typeface="Cambria Math" panose="02040503050406030204" pitchFamily="18" charset="0"/>
                              <a:cs typeface="Times New Roman" panose="02020603050405020304" pitchFamily="18" charset="0"/>
                            </a:rPr>
                          </m:ctrlPr>
                        </m:sSupPr>
                        <m:e>
                          <m:d>
                            <m:dPr>
                              <m:begChr m:val="["/>
                              <m:endChr m:val="]"/>
                              <m:ctrlPr>
                                <a:rPr lang="zh-CN" altLang="zh-CN" sz="2800" i="1">
                                  <a:effectLst/>
                                  <a:latin typeface="Cambria Math" panose="02040503050406030204" pitchFamily="18" charset="0"/>
                                  <a:ea typeface="Cambria Math" panose="02040503050406030204" pitchFamily="18" charset="0"/>
                                  <a:cs typeface="Times New Roman" panose="02020603050405020304" pitchFamily="18" charset="0"/>
                                </a:rPr>
                              </m:ctrlPr>
                            </m:dPr>
                            <m:e>
                              <m:sSup>
                                <m:sSupPr>
                                  <m:ctrlPr>
                                    <a:rPr lang="zh-CN" altLang="zh-CN" sz="28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800" i="1">
                                      <a:effectLst/>
                                      <a:latin typeface="Cambria Math" panose="02040503050406030204" pitchFamily="18" charset="0"/>
                                      <a:ea typeface="宋体" panose="02010600030101010101" pitchFamily="2" charset="-122"/>
                                      <a:cs typeface="Times New Roman" panose="02020603050405020304" pitchFamily="18" charset="0"/>
                                    </a:rPr>
                                    <m:t>𝜃</m:t>
                                  </m:r>
                                </m:e>
                                <m:sup>
                                  <m:r>
                                    <a:rPr lang="en-US" altLang="zh-CN" sz="2800" i="1">
                                      <a:effectLst/>
                                      <a:latin typeface="Cambria Math" panose="02040503050406030204" pitchFamily="18" charset="0"/>
                                      <a:ea typeface="宋体" panose="02010600030101010101" pitchFamily="2" charset="-122"/>
                                      <a:cs typeface="Times New Roman" panose="02020603050405020304" pitchFamily="18" charset="0"/>
                                    </a:rPr>
                                    <m:t>2</m:t>
                                  </m:r>
                                </m:sup>
                              </m:sSup>
                            </m:e>
                          </m:d>
                        </m:e>
                        <m:sup>
                          <m:sSub>
                            <m:sSubPr>
                              <m:ctrlPr>
                                <a:rPr lang="zh-CN" altLang="zh-CN" sz="2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800" i="1">
                                  <a:effectLst/>
                                  <a:latin typeface="Cambria Math" panose="02040503050406030204" pitchFamily="18" charset="0"/>
                                  <a:ea typeface="宋体" panose="02010600030101010101" pitchFamily="2" charset="-122"/>
                                  <a:cs typeface="Times New Roman" panose="02020603050405020304" pitchFamily="18" charset="0"/>
                                </a:rPr>
                                <m:t>𝑥</m:t>
                              </m:r>
                            </m:e>
                            <m:sub>
                              <m:r>
                                <a:rPr lang="en-US" altLang="zh-CN" sz="2800" i="1">
                                  <a:effectLst/>
                                  <a:latin typeface="Cambria Math" panose="02040503050406030204" pitchFamily="18" charset="0"/>
                                  <a:ea typeface="宋体" panose="02010600030101010101" pitchFamily="2" charset="-122"/>
                                  <a:cs typeface="Times New Roman" panose="02020603050405020304" pitchFamily="18" charset="0"/>
                                </a:rPr>
                                <m:t>3</m:t>
                              </m:r>
                            </m:sub>
                          </m:sSub>
                        </m:sup>
                      </m:sSup>
                      <m:r>
                        <a:rPr lang="en-US" altLang="zh-CN" sz="2800">
                          <a:effectLst/>
                          <a:latin typeface="Cambria Math" panose="02040503050406030204" pitchFamily="18" charset="0"/>
                          <a:ea typeface="宋体" panose="02010600030101010101" pitchFamily="2" charset="-122"/>
                          <a:cs typeface="Times New Roman" panose="02020603050405020304" pitchFamily="18" charset="0"/>
                        </a:rPr>
                        <m:t>=</m:t>
                      </m:r>
                      <m:sSup>
                        <m:sSupPr>
                          <m:ctrlPr>
                            <a:rPr lang="zh-CN" altLang="zh-CN" sz="28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800" i="1">
                              <a:effectLst/>
                              <a:latin typeface="Cambria Math" panose="02040503050406030204" pitchFamily="18" charset="0"/>
                              <a:ea typeface="宋体" panose="02010600030101010101" pitchFamily="2" charset="-122"/>
                              <a:cs typeface="Times New Roman" panose="02020603050405020304" pitchFamily="18" charset="0"/>
                            </a:rPr>
                            <m:t>2</m:t>
                          </m:r>
                        </m:e>
                        <m:sup>
                          <m:sSub>
                            <m:sSubPr>
                              <m:ctrlPr>
                                <a:rPr lang="zh-CN" altLang="zh-CN" sz="2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800" i="1">
                                  <a:effectLst/>
                                  <a:latin typeface="Cambria Math" panose="02040503050406030204" pitchFamily="18" charset="0"/>
                                  <a:ea typeface="宋体" panose="02010600030101010101" pitchFamily="2" charset="-122"/>
                                  <a:cs typeface="Times New Roman" panose="02020603050405020304" pitchFamily="18" charset="0"/>
                                </a:rPr>
                                <m:t>𝑥</m:t>
                              </m:r>
                            </m:e>
                            <m:sub>
                              <m:r>
                                <a:rPr lang="en-US" altLang="zh-CN" sz="2800" i="1">
                                  <a:effectLst/>
                                  <a:latin typeface="Cambria Math" panose="02040503050406030204" pitchFamily="18" charset="0"/>
                                  <a:ea typeface="宋体" panose="02010600030101010101" pitchFamily="2" charset="-122"/>
                                  <a:cs typeface="Times New Roman" panose="02020603050405020304" pitchFamily="18" charset="0"/>
                                </a:rPr>
                                <m:t>2</m:t>
                              </m:r>
                            </m:sub>
                          </m:sSub>
                        </m:sup>
                      </m:sSup>
                      <m:sSup>
                        <m:sSupPr>
                          <m:ctrlPr>
                            <a:rPr lang="zh-CN" altLang="zh-CN" sz="28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800" i="1">
                              <a:effectLst/>
                              <a:latin typeface="Cambria Math" panose="02040503050406030204" pitchFamily="18" charset="0"/>
                              <a:ea typeface="宋体" panose="02010600030101010101" pitchFamily="2" charset="-122"/>
                              <a:cs typeface="Times New Roman" panose="02020603050405020304" pitchFamily="18" charset="0"/>
                            </a:rPr>
                            <m:t>𝜃</m:t>
                          </m:r>
                        </m:e>
                        <m:sup>
                          <m:sSub>
                            <m:sSubPr>
                              <m:ctrlPr>
                                <a:rPr lang="zh-CN" altLang="zh-CN" sz="2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800" i="1">
                                  <a:effectLst/>
                                  <a:latin typeface="Cambria Math" panose="02040503050406030204" pitchFamily="18" charset="0"/>
                                  <a:ea typeface="宋体" panose="02010600030101010101" pitchFamily="2" charset="-122"/>
                                  <a:cs typeface="Times New Roman" panose="02020603050405020304" pitchFamily="18" charset="0"/>
                                </a:rPr>
                                <m:t>𝑥</m:t>
                              </m:r>
                            </m:e>
                            <m:sub>
                              <m:r>
                                <a:rPr lang="en-US" altLang="zh-CN" sz="2800" i="1">
                                  <a:effectLst/>
                                  <a:latin typeface="Cambria Math" panose="02040503050406030204" pitchFamily="18" charset="0"/>
                                  <a:ea typeface="宋体" panose="02010600030101010101" pitchFamily="2" charset="-122"/>
                                  <a:cs typeface="Times New Roman" panose="02020603050405020304" pitchFamily="18" charset="0"/>
                                </a:rPr>
                                <m:t>2</m:t>
                              </m:r>
                            </m:sub>
                          </m:sSub>
                          <m:r>
                            <a:rPr lang="en-US" altLang="zh-CN" sz="28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800" i="1">
                              <a:effectLst/>
                              <a:latin typeface="Cambria Math" panose="02040503050406030204" pitchFamily="18" charset="0"/>
                              <a:ea typeface="宋体" panose="02010600030101010101" pitchFamily="2" charset="-122"/>
                              <a:cs typeface="Times New Roman" panose="02020603050405020304" pitchFamily="18" charset="0"/>
                            </a:rPr>
                            <m:t>2</m:t>
                          </m:r>
                          <m:sSub>
                            <m:sSubPr>
                              <m:ctrlPr>
                                <a:rPr lang="zh-CN" altLang="zh-CN" sz="2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800" i="1">
                                  <a:effectLst/>
                                  <a:latin typeface="Cambria Math" panose="02040503050406030204" pitchFamily="18" charset="0"/>
                                  <a:ea typeface="宋体" panose="02010600030101010101" pitchFamily="2" charset="-122"/>
                                  <a:cs typeface="Times New Roman" panose="02020603050405020304" pitchFamily="18" charset="0"/>
                                </a:rPr>
                                <m:t>𝑥</m:t>
                              </m:r>
                            </m:e>
                            <m:sub>
                              <m:r>
                                <a:rPr lang="en-US" altLang="zh-CN" sz="2800" i="1">
                                  <a:effectLst/>
                                  <a:latin typeface="Cambria Math" panose="02040503050406030204" pitchFamily="18" charset="0"/>
                                  <a:ea typeface="宋体" panose="02010600030101010101" pitchFamily="2" charset="-122"/>
                                  <a:cs typeface="Times New Roman" panose="02020603050405020304" pitchFamily="18" charset="0"/>
                                </a:rPr>
                                <m:t>3</m:t>
                              </m:r>
                            </m:sub>
                          </m:sSub>
                        </m:sup>
                      </m:sSup>
                      <m:sSup>
                        <m:sSupPr>
                          <m:ctrlPr>
                            <a:rPr lang="zh-CN" altLang="zh-CN" sz="2800" i="1">
                              <a:effectLst/>
                              <a:latin typeface="Cambria Math" panose="02040503050406030204" pitchFamily="18" charset="0"/>
                              <a:ea typeface="Cambria Math" panose="02040503050406030204" pitchFamily="18" charset="0"/>
                              <a:cs typeface="Times New Roman" panose="02020603050405020304" pitchFamily="18" charset="0"/>
                            </a:rPr>
                          </m:ctrlPr>
                        </m:sSupPr>
                        <m:e>
                          <m:d>
                            <m:dPr>
                              <m:ctrlPr>
                                <a:rPr lang="zh-CN" altLang="zh-CN" sz="2800"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2800" i="1">
                                  <a:effectLst/>
                                  <a:latin typeface="Cambria Math" panose="02040503050406030204" pitchFamily="18" charset="0"/>
                                  <a:ea typeface="宋体" panose="02010600030101010101" pitchFamily="2" charset="-122"/>
                                  <a:cs typeface="Times New Roman" panose="02020603050405020304" pitchFamily="18" charset="0"/>
                                </a:rPr>
                                <m:t>1−</m:t>
                              </m:r>
                              <m:r>
                                <a:rPr lang="en-US" altLang="zh-CN" sz="2800" i="1">
                                  <a:effectLst/>
                                  <a:latin typeface="Cambria Math" panose="02040503050406030204" pitchFamily="18" charset="0"/>
                                  <a:ea typeface="宋体" panose="02010600030101010101" pitchFamily="2" charset="-122"/>
                                  <a:cs typeface="Times New Roman" panose="02020603050405020304" pitchFamily="18" charset="0"/>
                                </a:rPr>
                                <m:t>𝜃</m:t>
                              </m:r>
                            </m:e>
                          </m:d>
                        </m:e>
                        <m:sup>
                          <m:r>
                            <a:rPr lang="en-US" altLang="zh-CN" sz="2800" i="1">
                              <a:effectLst/>
                              <a:latin typeface="Cambria Math" panose="02040503050406030204" pitchFamily="18" charset="0"/>
                              <a:ea typeface="宋体" panose="02010600030101010101" pitchFamily="2" charset="-122"/>
                              <a:cs typeface="Times New Roman" panose="02020603050405020304" pitchFamily="18" charset="0"/>
                            </a:rPr>
                            <m:t>2</m:t>
                          </m:r>
                          <m:sSub>
                            <m:sSubPr>
                              <m:ctrlPr>
                                <a:rPr lang="zh-CN" altLang="zh-CN" sz="2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800" i="1">
                                  <a:effectLst/>
                                  <a:latin typeface="Cambria Math" panose="02040503050406030204" pitchFamily="18" charset="0"/>
                                  <a:ea typeface="宋体" panose="02010600030101010101" pitchFamily="2" charset="-122"/>
                                  <a:cs typeface="Times New Roman" panose="02020603050405020304" pitchFamily="18" charset="0"/>
                                </a:rPr>
                                <m:t>𝑥</m:t>
                              </m:r>
                            </m:e>
                            <m:sub>
                              <m:r>
                                <a:rPr lang="en-US" altLang="zh-CN" sz="2800" i="1">
                                  <a:effectLst/>
                                  <a:latin typeface="Cambria Math" panose="02040503050406030204" pitchFamily="18" charset="0"/>
                                  <a:ea typeface="宋体" panose="02010600030101010101" pitchFamily="2" charset="-122"/>
                                  <a:cs typeface="Times New Roman" panose="02020603050405020304" pitchFamily="18" charset="0"/>
                                </a:rPr>
                                <m:t>1</m:t>
                              </m:r>
                            </m:sub>
                          </m:sSub>
                          <m:r>
                            <a:rPr lang="en-US" altLang="zh-CN" sz="28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800" i="1">
                                  <a:effectLst/>
                                  <a:latin typeface="Cambria Math" panose="02040503050406030204" pitchFamily="18" charset="0"/>
                                  <a:ea typeface="宋体" panose="02010600030101010101" pitchFamily="2" charset="-122"/>
                                  <a:cs typeface="Times New Roman" panose="02020603050405020304" pitchFamily="18" charset="0"/>
                                </a:rPr>
                                <m:t>𝑥</m:t>
                              </m:r>
                            </m:e>
                            <m:sub>
                              <m:r>
                                <a:rPr lang="en-US" altLang="zh-CN" sz="2800" i="1">
                                  <a:effectLst/>
                                  <a:latin typeface="Cambria Math" panose="02040503050406030204" pitchFamily="18" charset="0"/>
                                  <a:ea typeface="宋体" panose="02010600030101010101" pitchFamily="2" charset="-122"/>
                                  <a:cs typeface="Times New Roman" panose="02020603050405020304" pitchFamily="18" charset="0"/>
                                </a:rPr>
                                <m:t>2</m:t>
                              </m:r>
                            </m:sub>
                          </m:sSub>
                        </m:sup>
                      </m:sSup>
                    </m:oMath>
                  </m:oMathPara>
                </a14:m>
                <a:endParaRPr lang="zh-CN" altLang="zh-CN" sz="2800" dirty="0">
                  <a:effectLst/>
                  <a:latin typeface="Cambria" panose="02040503050406030204" pitchFamily="18" charset="0"/>
                  <a:ea typeface="宋体" panose="02010600030101010101" pitchFamily="2" charset="-122"/>
                  <a:cs typeface="Times New Roman" panose="02020603050405020304" pitchFamily="18" charset="0"/>
                </a:endParaRPr>
              </a:p>
              <a:p>
                <a:pPr>
                  <a:spcBef>
                    <a:spcPts val="900"/>
                  </a:spcBef>
                  <a:spcAft>
                    <a:spcPts val="900"/>
                  </a:spcAft>
                </a:pPr>
                <a14:m>
                  <m:oMathPara xmlns:m="http://schemas.openxmlformats.org/officeDocument/2006/math">
                    <m:oMathParaPr>
                      <m:jc m:val="centerGroup"/>
                    </m:oMathParaPr>
                    <m:oMath xmlns:m="http://schemas.openxmlformats.org/officeDocument/2006/math">
                      <m:r>
                        <a:rPr lang="en-US" altLang="zh-CN" sz="2800" i="1">
                          <a:effectLst/>
                          <a:latin typeface="Cambria Math" panose="02040503050406030204" pitchFamily="18" charset="0"/>
                          <a:ea typeface="宋体" panose="02010600030101010101" pitchFamily="2" charset="-122"/>
                          <a:cs typeface="Times New Roman" panose="02020603050405020304" pitchFamily="18" charset="0"/>
                        </a:rPr>
                        <m:t>𝑙𝑛𝐿</m:t>
                      </m:r>
                      <m:r>
                        <a:rPr lang="en-US" altLang="zh-CN" sz="28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800" i="1">
                              <a:effectLst/>
                              <a:latin typeface="Cambria Math" panose="02040503050406030204" pitchFamily="18" charset="0"/>
                              <a:ea typeface="宋体" panose="02010600030101010101" pitchFamily="2" charset="-122"/>
                              <a:cs typeface="Times New Roman" panose="02020603050405020304" pitchFamily="18" charset="0"/>
                            </a:rPr>
                            <m:t>𝑥</m:t>
                          </m:r>
                        </m:e>
                        <m:sub>
                          <m:r>
                            <a:rPr lang="en-US" altLang="zh-CN" sz="2800" i="1">
                              <a:effectLst/>
                              <a:latin typeface="Cambria Math" panose="02040503050406030204" pitchFamily="18" charset="0"/>
                              <a:ea typeface="宋体" panose="02010600030101010101" pitchFamily="2" charset="-122"/>
                              <a:cs typeface="Times New Roman" panose="02020603050405020304" pitchFamily="18" charset="0"/>
                            </a:rPr>
                            <m:t>2</m:t>
                          </m:r>
                        </m:sub>
                      </m:sSub>
                      <m:r>
                        <a:rPr lang="en-US" altLang="zh-CN" sz="2800" i="1">
                          <a:effectLst/>
                          <a:latin typeface="Cambria Math" panose="02040503050406030204" pitchFamily="18" charset="0"/>
                          <a:ea typeface="宋体" panose="02010600030101010101" pitchFamily="2" charset="-122"/>
                          <a:cs typeface="Times New Roman" panose="02020603050405020304" pitchFamily="18" charset="0"/>
                        </a:rPr>
                        <m:t>𝑙𝑛</m:t>
                      </m:r>
                      <m:r>
                        <a:rPr lang="en-US" altLang="zh-CN" sz="2800" i="1">
                          <a:effectLst/>
                          <a:latin typeface="Cambria Math" panose="02040503050406030204" pitchFamily="18" charset="0"/>
                          <a:ea typeface="宋体" panose="02010600030101010101" pitchFamily="2" charset="-122"/>
                          <a:cs typeface="Times New Roman" panose="02020603050405020304" pitchFamily="18" charset="0"/>
                        </a:rPr>
                        <m:t>2</m:t>
                      </m:r>
                      <m:r>
                        <a:rPr lang="en-US" altLang="zh-CN" sz="2800">
                          <a:effectLst/>
                          <a:latin typeface="Cambria Math" panose="02040503050406030204" pitchFamily="18" charset="0"/>
                          <a:ea typeface="宋体" panose="02010600030101010101" pitchFamily="2" charset="-122"/>
                          <a:cs typeface="Times New Roman" panose="02020603050405020304" pitchFamily="18" charset="0"/>
                        </a:rPr>
                        <m:t>+</m:t>
                      </m:r>
                      <m:d>
                        <m:dPr>
                          <m:ctrlPr>
                            <a:rPr lang="zh-CN" altLang="zh-CN" sz="2800" i="1">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2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800" i="1">
                                  <a:effectLst/>
                                  <a:latin typeface="Cambria Math" panose="02040503050406030204" pitchFamily="18" charset="0"/>
                                  <a:ea typeface="宋体" panose="02010600030101010101" pitchFamily="2" charset="-122"/>
                                  <a:cs typeface="Times New Roman" panose="02020603050405020304" pitchFamily="18" charset="0"/>
                                </a:rPr>
                                <m:t>𝑥</m:t>
                              </m:r>
                            </m:e>
                            <m:sub>
                              <m:r>
                                <a:rPr lang="en-US" altLang="zh-CN" sz="2800" i="1">
                                  <a:effectLst/>
                                  <a:latin typeface="Cambria Math" panose="02040503050406030204" pitchFamily="18" charset="0"/>
                                  <a:ea typeface="宋体" panose="02010600030101010101" pitchFamily="2" charset="-122"/>
                                  <a:cs typeface="Times New Roman" panose="02020603050405020304" pitchFamily="18" charset="0"/>
                                </a:rPr>
                                <m:t>2</m:t>
                              </m:r>
                            </m:sub>
                          </m:sSub>
                          <m:r>
                            <a:rPr lang="en-US" altLang="zh-CN" sz="28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800" i="1">
                              <a:effectLst/>
                              <a:latin typeface="Cambria Math" panose="02040503050406030204" pitchFamily="18" charset="0"/>
                              <a:ea typeface="宋体" panose="02010600030101010101" pitchFamily="2" charset="-122"/>
                              <a:cs typeface="Times New Roman" panose="02020603050405020304" pitchFamily="18" charset="0"/>
                            </a:rPr>
                            <m:t>2</m:t>
                          </m:r>
                          <m:sSub>
                            <m:sSubPr>
                              <m:ctrlPr>
                                <a:rPr lang="zh-CN" altLang="zh-CN" sz="2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800" i="1">
                                  <a:effectLst/>
                                  <a:latin typeface="Cambria Math" panose="02040503050406030204" pitchFamily="18" charset="0"/>
                                  <a:ea typeface="宋体" panose="02010600030101010101" pitchFamily="2" charset="-122"/>
                                  <a:cs typeface="Times New Roman" panose="02020603050405020304" pitchFamily="18" charset="0"/>
                                </a:rPr>
                                <m:t>𝑥</m:t>
                              </m:r>
                            </m:e>
                            <m:sub>
                              <m:r>
                                <a:rPr lang="en-US" altLang="zh-CN" sz="2800" i="1">
                                  <a:effectLst/>
                                  <a:latin typeface="Cambria Math" panose="02040503050406030204" pitchFamily="18" charset="0"/>
                                  <a:ea typeface="宋体" panose="02010600030101010101" pitchFamily="2" charset="-122"/>
                                  <a:cs typeface="Times New Roman" panose="02020603050405020304" pitchFamily="18" charset="0"/>
                                </a:rPr>
                                <m:t>3</m:t>
                              </m:r>
                            </m:sub>
                          </m:sSub>
                        </m:e>
                      </m:d>
                      <m:r>
                        <a:rPr lang="en-US" altLang="zh-CN" sz="2800" i="1">
                          <a:effectLst/>
                          <a:latin typeface="Cambria Math" panose="02040503050406030204" pitchFamily="18" charset="0"/>
                          <a:ea typeface="宋体" panose="02010600030101010101" pitchFamily="2" charset="-122"/>
                          <a:cs typeface="Times New Roman" panose="02020603050405020304" pitchFamily="18" charset="0"/>
                        </a:rPr>
                        <m:t>𝑙𝑛</m:t>
                      </m:r>
                      <m:r>
                        <a:rPr lang="en-US" altLang="zh-CN" sz="2800" i="1">
                          <a:effectLst/>
                          <a:latin typeface="Cambria Math" panose="02040503050406030204" pitchFamily="18" charset="0"/>
                          <a:ea typeface="宋体" panose="02010600030101010101" pitchFamily="2" charset="-122"/>
                          <a:cs typeface="Times New Roman" panose="02020603050405020304" pitchFamily="18" charset="0"/>
                        </a:rPr>
                        <m:t>𝜃</m:t>
                      </m:r>
                      <m:r>
                        <a:rPr lang="en-US" altLang="zh-CN" sz="2800">
                          <a:effectLst/>
                          <a:latin typeface="Cambria Math" panose="02040503050406030204" pitchFamily="18" charset="0"/>
                          <a:ea typeface="宋体" panose="02010600030101010101" pitchFamily="2" charset="-122"/>
                          <a:cs typeface="Times New Roman" panose="02020603050405020304" pitchFamily="18" charset="0"/>
                        </a:rPr>
                        <m:t>+</m:t>
                      </m:r>
                      <m:d>
                        <m:dPr>
                          <m:ctrlPr>
                            <a:rPr lang="zh-CN" altLang="zh-CN" sz="2800"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2800" i="1">
                              <a:effectLst/>
                              <a:latin typeface="Cambria Math" panose="02040503050406030204" pitchFamily="18" charset="0"/>
                              <a:ea typeface="宋体" panose="02010600030101010101" pitchFamily="2" charset="-122"/>
                              <a:cs typeface="Times New Roman" panose="02020603050405020304" pitchFamily="18" charset="0"/>
                            </a:rPr>
                            <m:t>2</m:t>
                          </m:r>
                          <m:sSub>
                            <m:sSubPr>
                              <m:ctrlPr>
                                <a:rPr lang="zh-CN" altLang="zh-CN" sz="2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800" i="1">
                                  <a:effectLst/>
                                  <a:latin typeface="Cambria Math" panose="02040503050406030204" pitchFamily="18" charset="0"/>
                                  <a:ea typeface="宋体" panose="02010600030101010101" pitchFamily="2" charset="-122"/>
                                  <a:cs typeface="Times New Roman" panose="02020603050405020304" pitchFamily="18" charset="0"/>
                                </a:rPr>
                                <m:t>𝑥</m:t>
                              </m:r>
                            </m:e>
                            <m:sub>
                              <m:r>
                                <a:rPr lang="en-US" altLang="zh-CN" sz="2800" i="1">
                                  <a:effectLst/>
                                  <a:latin typeface="Cambria Math" panose="02040503050406030204" pitchFamily="18" charset="0"/>
                                  <a:ea typeface="宋体" panose="02010600030101010101" pitchFamily="2" charset="-122"/>
                                  <a:cs typeface="Times New Roman" panose="02020603050405020304" pitchFamily="18" charset="0"/>
                                </a:rPr>
                                <m:t>1</m:t>
                              </m:r>
                            </m:sub>
                          </m:sSub>
                          <m:r>
                            <a:rPr lang="en-US" altLang="zh-CN" sz="28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800" i="1">
                                  <a:effectLst/>
                                  <a:latin typeface="Cambria Math" panose="02040503050406030204" pitchFamily="18" charset="0"/>
                                  <a:ea typeface="宋体" panose="02010600030101010101" pitchFamily="2" charset="-122"/>
                                  <a:cs typeface="Times New Roman" panose="02020603050405020304" pitchFamily="18" charset="0"/>
                                </a:rPr>
                                <m:t>𝑥</m:t>
                              </m:r>
                            </m:e>
                            <m:sub>
                              <m:r>
                                <a:rPr lang="en-US" altLang="zh-CN" sz="2800" i="1">
                                  <a:effectLst/>
                                  <a:latin typeface="Cambria Math" panose="02040503050406030204" pitchFamily="18" charset="0"/>
                                  <a:ea typeface="宋体" panose="02010600030101010101" pitchFamily="2" charset="-122"/>
                                  <a:cs typeface="Times New Roman" panose="02020603050405020304" pitchFamily="18" charset="0"/>
                                </a:rPr>
                                <m:t>2</m:t>
                              </m:r>
                            </m:sub>
                          </m:sSub>
                        </m:e>
                      </m:d>
                      <m:r>
                        <a:rPr lang="en-US" altLang="zh-CN" sz="2800" i="1">
                          <a:effectLst/>
                          <a:latin typeface="Cambria Math" panose="02040503050406030204" pitchFamily="18" charset="0"/>
                          <a:ea typeface="宋体" panose="02010600030101010101" pitchFamily="2" charset="-122"/>
                          <a:cs typeface="Times New Roman" panose="02020603050405020304" pitchFamily="18" charset="0"/>
                        </a:rPr>
                        <m:t>𝑙𝑛</m:t>
                      </m:r>
                      <m:d>
                        <m:dPr>
                          <m:ctrlPr>
                            <a:rPr lang="zh-CN" altLang="zh-CN" sz="2800"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2800" i="1">
                              <a:effectLst/>
                              <a:latin typeface="Cambria Math" panose="02040503050406030204" pitchFamily="18" charset="0"/>
                              <a:ea typeface="宋体" panose="02010600030101010101" pitchFamily="2" charset="-122"/>
                              <a:cs typeface="Times New Roman" panose="02020603050405020304" pitchFamily="18" charset="0"/>
                            </a:rPr>
                            <m:t>1−</m:t>
                          </m:r>
                          <m:r>
                            <a:rPr lang="en-US" altLang="zh-CN" sz="2800" i="1">
                              <a:effectLst/>
                              <a:latin typeface="Cambria Math" panose="02040503050406030204" pitchFamily="18" charset="0"/>
                              <a:ea typeface="宋体" panose="02010600030101010101" pitchFamily="2" charset="-122"/>
                              <a:cs typeface="Times New Roman" panose="02020603050405020304" pitchFamily="18" charset="0"/>
                            </a:rPr>
                            <m:t>𝜃</m:t>
                          </m:r>
                        </m:e>
                      </m:d>
                    </m:oMath>
                  </m:oMathPara>
                </a14:m>
                <a:endParaRPr lang="zh-CN" altLang="zh-CN" sz="2800" dirty="0">
                  <a:effectLst/>
                  <a:latin typeface="Cambria" panose="02040503050406030204" pitchFamily="18" charset="0"/>
                  <a:ea typeface="宋体" panose="02010600030101010101" pitchFamily="2" charset="-122"/>
                  <a:cs typeface="Times New Roman" panose="02020603050405020304" pitchFamily="18" charset="0"/>
                </a:endParaRPr>
              </a:p>
              <a:p>
                <a:pPr>
                  <a:spcBef>
                    <a:spcPts val="900"/>
                  </a:spcBef>
                  <a:spcAft>
                    <a:spcPts val="900"/>
                  </a:spcAft>
                </a:pPr>
                <a14:m>
                  <m:oMathPara xmlns:m="http://schemas.openxmlformats.org/officeDocument/2006/math">
                    <m:oMathParaPr>
                      <m:jc m:val="centerGroup"/>
                    </m:oMathParaPr>
                    <m:oMath xmlns:m="http://schemas.openxmlformats.org/officeDocument/2006/math">
                      <m:f>
                        <m:fPr>
                          <m:ctrlPr>
                            <a:rPr lang="zh-CN" altLang="zh-CN" sz="2800" i="1">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2800" i="1">
                              <a:effectLst/>
                              <a:latin typeface="Cambria Math" panose="02040503050406030204" pitchFamily="18" charset="0"/>
                              <a:ea typeface="宋体" panose="02010600030101010101" pitchFamily="2" charset="-122"/>
                              <a:cs typeface="Times New Roman" panose="02020603050405020304" pitchFamily="18" charset="0"/>
                            </a:rPr>
                            <m:t>𝑑</m:t>
                          </m:r>
                        </m:num>
                        <m:den>
                          <m:r>
                            <a:rPr lang="en-US" altLang="zh-CN" sz="2800" i="1">
                              <a:effectLst/>
                              <a:latin typeface="Cambria Math" panose="02040503050406030204" pitchFamily="18" charset="0"/>
                              <a:ea typeface="宋体" panose="02010600030101010101" pitchFamily="2" charset="-122"/>
                              <a:cs typeface="Times New Roman" panose="02020603050405020304" pitchFamily="18" charset="0"/>
                            </a:rPr>
                            <m:t>𝑑</m:t>
                          </m:r>
                          <m:r>
                            <a:rPr lang="en-US" altLang="zh-CN" sz="2800" i="1">
                              <a:effectLst/>
                              <a:latin typeface="Cambria Math" panose="02040503050406030204" pitchFamily="18" charset="0"/>
                              <a:ea typeface="宋体" panose="02010600030101010101" pitchFamily="2" charset="-122"/>
                              <a:cs typeface="Times New Roman" panose="02020603050405020304" pitchFamily="18" charset="0"/>
                            </a:rPr>
                            <m:t>𝜃</m:t>
                          </m:r>
                        </m:den>
                      </m:f>
                      <m:r>
                        <a:rPr lang="en-US" altLang="zh-CN" sz="2800" i="1">
                          <a:effectLst/>
                          <a:latin typeface="Cambria Math" panose="02040503050406030204" pitchFamily="18" charset="0"/>
                          <a:ea typeface="宋体" panose="02010600030101010101" pitchFamily="2" charset="-122"/>
                          <a:cs typeface="Times New Roman" panose="02020603050405020304" pitchFamily="18" charset="0"/>
                        </a:rPr>
                        <m:t>𝑙𝑛𝐿</m:t>
                      </m:r>
                      <m:r>
                        <a:rPr lang="en-US" altLang="zh-CN" sz="2800">
                          <a:effectLst/>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sz="2800" i="1">
                              <a:effectLst/>
                              <a:latin typeface="Cambria Math" panose="02040503050406030204" pitchFamily="18" charset="0"/>
                              <a:ea typeface="Cambria Math" panose="02040503050406030204" pitchFamily="18" charset="0"/>
                              <a:cs typeface="Times New Roman" panose="02020603050405020304" pitchFamily="18" charset="0"/>
                            </a:rPr>
                          </m:ctrlPr>
                        </m:fPr>
                        <m:num>
                          <m:sSub>
                            <m:sSubPr>
                              <m:ctrlPr>
                                <a:rPr lang="zh-CN" altLang="zh-CN" sz="2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800" i="1">
                                  <a:effectLst/>
                                  <a:latin typeface="Cambria Math" panose="02040503050406030204" pitchFamily="18" charset="0"/>
                                  <a:ea typeface="宋体" panose="02010600030101010101" pitchFamily="2" charset="-122"/>
                                  <a:cs typeface="Times New Roman" panose="02020603050405020304" pitchFamily="18" charset="0"/>
                                </a:rPr>
                                <m:t>𝑥</m:t>
                              </m:r>
                            </m:e>
                            <m:sub>
                              <m:r>
                                <a:rPr lang="en-US" altLang="zh-CN" sz="2800" i="1">
                                  <a:effectLst/>
                                  <a:latin typeface="Cambria Math" panose="02040503050406030204" pitchFamily="18" charset="0"/>
                                  <a:ea typeface="宋体" panose="02010600030101010101" pitchFamily="2" charset="-122"/>
                                  <a:cs typeface="Times New Roman" panose="02020603050405020304" pitchFamily="18" charset="0"/>
                                </a:rPr>
                                <m:t>2</m:t>
                              </m:r>
                            </m:sub>
                          </m:sSub>
                          <m:r>
                            <a:rPr lang="en-US" altLang="zh-CN" sz="28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800" i="1">
                              <a:effectLst/>
                              <a:latin typeface="Cambria Math" panose="02040503050406030204" pitchFamily="18" charset="0"/>
                              <a:ea typeface="宋体" panose="02010600030101010101" pitchFamily="2" charset="-122"/>
                              <a:cs typeface="Times New Roman" panose="02020603050405020304" pitchFamily="18" charset="0"/>
                            </a:rPr>
                            <m:t>2</m:t>
                          </m:r>
                          <m:sSub>
                            <m:sSubPr>
                              <m:ctrlPr>
                                <a:rPr lang="zh-CN" altLang="zh-CN" sz="2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800" i="1">
                                  <a:effectLst/>
                                  <a:latin typeface="Cambria Math" panose="02040503050406030204" pitchFamily="18" charset="0"/>
                                  <a:ea typeface="宋体" panose="02010600030101010101" pitchFamily="2" charset="-122"/>
                                  <a:cs typeface="Times New Roman" panose="02020603050405020304" pitchFamily="18" charset="0"/>
                                </a:rPr>
                                <m:t>𝑥</m:t>
                              </m:r>
                            </m:e>
                            <m:sub>
                              <m:r>
                                <a:rPr lang="en-US" altLang="zh-CN" sz="2800" i="1">
                                  <a:effectLst/>
                                  <a:latin typeface="Cambria Math" panose="02040503050406030204" pitchFamily="18" charset="0"/>
                                  <a:ea typeface="宋体" panose="02010600030101010101" pitchFamily="2" charset="-122"/>
                                  <a:cs typeface="Times New Roman" panose="02020603050405020304" pitchFamily="18" charset="0"/>
                                </a:rPr>
                                <m:t>3</m:t>
                              </m:r>
                            </m:sub>
                          </m:sSub>
                        </m:num>
                        <m:den>
                          <m:r>
                            <a:rPr lang="en-US" altLang="zh-CN" sz="2800" i="1">
                              <a:effectLst/>
                              <a:latin typeface="Cambria Math" panose="02040503050406030204" pitchFamily="18" charset="0"/>
                              <a:ea typeface="宋体" panose="02010600030101010101" pitchFamily="2" charset="-122"/>
                              <a:cs typeface="Times New Roman" panose="02020603050405020304" pitchFamily="18" charset="0"/>
                            </a:rPr>
                            <m:t>𝜃</m:t>
                          </m:r>
                        </m:den>
                      </m:f>
                      <m:r>
                        <a:rPr lang="en-US" altLang="zh-CN" sz="2800">
                          <a:effectLst/>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sz="2800" i="1">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2800" i="1">
                              <a:effectLst/>
                              <a:latin typeface="Cambria Math" panose="02040503050406030204" pitchFamily="18" charset="0"/>
                              <a:ea typeface="宋体" panose="02010600030101010101" pitchFamily="2" charset="-122"/>
                              <a:cs typeface="Times New Roman" panose="02020603050405020304" pitchFamily="18" charset="0"/>
                            </a:rPr>
                            <m:t>−</m:t>
                          </m:r>
                          <m:d>
                            <m:dPr>
                              <m:ctrlPr>
                                <a:rPr lang="zh-CN" altLang="zh-CN" sz="2800"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2800" i="1">
                                  <a:effectLst/>
                                  <a:latin typeface="Cambria Math" panose="02040503050406030204" pitchFamily="18" charset="0"/>
                                  <a:ea typeface="宋体" panose="02010600030101010101" pitchFamily="2" charset="-122"/>
                                  <a:cs typeface="Times New Roman" panose="02020603050405020304" pitchFamily="18" charset="0"/>
                                </a:rPr>
                                <m:t>2</m:t>
                              </m:r>
                              <m:sSub>
                                <m:sSubPr>
                                  <m:ctrlPr>
                                    <a:rPr lang="zh-CN" altLang="zh-CN" sz="2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800" i="1">
                                      <a:effectLst/>
                                      <a:latin typeface="Cambria Math" panose="02040503050406030204" pitchFamily="18" charset="0"/>
                                      <a:ea typeface="宋体" panose="02010600030101010101" pitchFamily="2" charset="-122"/>
                                      <a:cs typeface="Times New Roman" panose="02020603050405020304" pitchFamily="18" charset="0"/>
                                    </a:rPr>
                                    <m:t>𝑥</m:t>
                                  </m:r>
                                </m:e>
                                <m:sub>
                                  <m:r>
                                    <a:rPr lang="en-US" altLang="zh-CN" sz="2800" i="1">
                                      <a:effectLst/>
                                      <a:latin typeface="Cambria Math" panose="02040503050406030204" pitchFamily="18" charset="0"/>
                                      <a:ea typeface="宋体" panose="02010600030101010101" pitchFamily="2" charset="-122"/>
                                      <a:cs typeface="Times New Roman" panose="02020603050405020304" pitchFamily="18" charset="0"/>
                                    </a:rPr>
                                    <m:t>1</m:t>
                                  </m:r>
                                </m:sub>
                              </m:sSub>
                              <m:r>
                                <a:rPr lang="en-US" altLang="zh-CN" sz="28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800" i="1">
                                      <a:effectLst/>
                                      <a:latin typeface="Cambria Math" panose="02040503050406030204" pitchFamily="18" charset="0"/>
                                      <a:ea typeface="宋体" panose="02010600030101010101" pitchFamily="2" charset="-122"/>
                                      <a:cs typeface="Times New Roman" panose="02020603050405020304" pitchFamily="18" charset="0"/>
                                    </a:rPr>
                                    <m:t>𝑥</m:t>
                                  </m:r>
                                </m:e>
                                <m:sub>
                                  <m:r>
                                    <a:rPr lang="en-US" altLang="zh-CN" sz="2800" i="1">
                                      <a:effectLst/>
                                      <a:latin typeface="Cambria Math" panose="02040503050406030204" pitchFamily="18" charset="0"/>
                                      <a:ea typeface="宋体" panose="02010600030101010101" pitchFamily="2" charset="-122"/>
                                      <a:cs typeface="Times New Roman" panose="02020603050405020304" pitchFamily="18" charset="0"/>
                                    </a:rPr>
                                    <m:t>2</m:t>
                                  </m:r>
                                </m:sub>
                              </m:sSub>
                            </m:e>
                          </m:d>
                        </m:num>
                        <m:den>
                          <m:r>
                            <a:rPr lang="en-US" altLang="zh-CN" sz="2800" i="1">
                              <a:effectLst/>
                              <a:latin typeface="Cambria Math" panose="02040503050406030204" pitchFamily="18" charset="0"/>
                              <a:ea typeface="宋体" panose="02010600030101010101" pitchFamily="2" charset="-122"/>
                              <a:cs typeface="Times New Roman" panose="02020603050405020304" pitchFamily="18" charset="0"/>
                            </a:rPr>
                            <m:t>1−</m:t>
                          </m:r>
                          <m:r>
                            <a:rPr lang="en-US" altLang="zh-CN" sz="2800" i="1">
                              <a:effectLst/>
                              <a:latin typeface="Cambria Math" panose="02040503050406030204" pitchFamily="18" charset="0"/>
                              <a:ea typeface="宋体" panose="02010600030101010101" pitchFamily="2" charset="-122"/>
                              <a:cs typeface="Times New Roman" panose="02020603050405020304" pitchFamily="18" charset="0"/>
                            </a:rPr>
                            <m:t>𝜃</m:t>
                          </m:r>
                        </m:den>
                      </m:f>
                      <m:r>
                        <a:rPr lang="en-US" altLang="zh-CN" sz="28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800" i="1">
                          <a:effectLst/>
                          <a:latin typeface="Cambria Math" panose="02040503050406030204" pitchFamily="18" charset="0"/>
                          <a:ea typeface="宋体" panose="02010600030101010101" pitchFamily="2" charset="-122"/>
                          <a:cs typeface="Times New Roman" panose="02020603050405020304" pitchFamily="18" charset="0"/>
                        </a:rPr>
                        <m:t>0</m:t>
                      </m:r>
                    </m:oMath>
                  </m:oMathPara>
                </a14:m>
                <a:endParaRPr lang="zh-CN" altLang="zh-CN" sz="2800" dirty="0">
                  <a:effectLst/>
                  <a:latin typeface="Cambria" panose="02040503050406030204" pitchFamily="18" charset="0"/>
                  <a:ea typeface="宋体" panose="02010600030101010101" pitchFamily="2" charset="-122"/>
                  <a:cs typeface="Times New Roman" panose="02020603050405020304" pitchFamily="18" charset="0"/>
                </a:endParaRPr>
              </a:p>
              <a:p>
                <a:pPr>
                  <a:spcBef>
                    <a:spcPts val="900"/>
                  </a:spcBef>
                  <a:spcAft>
                    <a:spcPts val="900"/>
                  </a:spcAft>
                </a:pPr>
                <a14:m>
                  <m:oMathPara xmlns:m="http://schemas.openxmlformats.org/officeDocument/2006/math">
                    <m:oMathParaPr>
                      <m:jc m:val="centerGroup"/>
                    </m:oMathParaPr>
                    <m:oMath xmlns:m="http://schemas.openxmlformats.org/officeDocument/2006/math">
                      <m:acc>
                        <m:accPr>
                          <m:chr m:val="̂"/>
                          <m:ctrlPr>
                            <a:rPr lang="zh-CN" altLang="zh-CN" sz="2800" i="1">
                              <a:effectLst/>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sz="2800" i="1">
                              <a:effectLst/>
                              <a:latin typeface="Cambria Math" panose="02040503050406030204" pitchFamily="18" charset="0"/>
                              <a:ea typeface="宋体" panose="02010600030101010101" pitchFamily="2" charset="-122"/>
                              <a:cs typeface="Times New Roman" panose="02020603050405020304" pitchFamily="18" charset="0"/>
                            </a:rPr>
                            <m:t>𝜃</m:t>
                          </m:r>
                        </m:e>
                      </m:acc>
                      <m:r>
                        <a:rPr lang="en-US" altLang="zh-CN" sz="2800">
                          <a:effectLst/>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sz="2800" i="1">
                              <a:effectLst/>
                              <a:latin typeface="Cambria Math" panose="02040503050406030204" pitchFamily="18" charset="0"/>
                              <a:ea typeface="Cambria Math" panose="02040503050406030204" pitchFamily="18" charset="0"/>
                              <a:cs typeface="Times New Roman" panose="02020603050405020304" pitchFamily="18" charset="0"/>
                            </a:rPr>
                          </m:ctrlPr>
                        </m:fPr>
                        <m:num>
                          <m:sSub>
                            <m:sSubPr>
                              <m:ctrlPr>
                                <a:rPr lang="zh-CN" altLang="zh-CN" sz="2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800" i="1">
                                  <a:effectLst/>
                                  <a:latin typeface="Cambria Math" panose="02040503050406030204" pitchFamily="18" charset="0"/>
                                  <a:ea typeface="宋体" panose="02010600030101010101" pitchFamily="2" charset="-122"/>
                                  <a:cs typeface="Times New Roman" panose="02020603050405020304" pitchFamily="18" charset="0"/>
                                </a:rPr>
                                <m:t>𝑥</m:t>
                              </m:r>
                            </m:e>
                            <m:sub>
                              <m:r>
                                <a:rPr lang="en-US" altLang="zh-CN" sz="2800" i="1">
                                  <a:effectLst/>
                                  <a:latin typeface="Cambria Math" panose="02040503050406030204" pitchFamily="18" charset="0"/>
                                  <a:ea typeface="宋体" panose="02010600030101010101" pitchFamily="2" charset="-122"/>
                                  <a:cs typeface="Times New Roman" panose="02020603050405020304" pitchFamily="18" charset="0"/>
                                </a:rPr>
                                <m:t>2</m:t>
                              </m:r>
                            </m:sub>
                          </m:sSub>
                          <m:r>
                            <a:rPr lang="en-US" altLang="zh-CN" sz="28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800" i="1">
                              <a:effectLst/>
                              <a:latin typeface="Cambria Math" panose="02040503050406030204" pitchFamily="18" charset="0"/>
                              <a:ea typeface="宋体" panose="02010600030101010101" pitchFamily="2" charset="-122"/>
                              <a:cs typeface="Times New Roman" panose="02020603050405020304" pitchFamily="18" charset="0"/>
                            </a:rPr>
                            <m:t>2</m:t>
                          </m:r>
                          <m:sSub>
                            <m:sSubPr>
                              <m:ctrlPr>
                                <a:rPr lang="zh-CN" altLang="zh-CN" sz="2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800" i="1">
                                  <a:effectLst/>
                                  <a:latin typeface="Cambria Math" panose="02040503050406030204" pitchFamily="18" charset="0"/>
                                  <a:ea typeface="宋体" panose="02010600030101010101" pitchFamily="2" charset="-122"/>
                                  <a:cs typeface="Times New Roman" panose="02020603050405020304" pitchFamily="18" charset="0"/>
                                </a:rPr>
                                <m:t>𝑥</m:t>
                              </m:r>
                            </m:e>
                            <m:sub>
                              <m:r>
                                <a:rPr lang="en-US" altLang="zh-CN" sz="2800" i="1">
                                  <a:effectLst/>
                                  <a:latin typeface="Cambria Math" panose="02040503050406030204" pitchFamily="18" charset="0"/>
                                  <a:ea typeface="宋体" panose="02010600030101010101" pitchFamily="2" charset="-122"/>
                                  <a:cs typeface="Times New Roman" panose="02020603050405020304" pitchFamily="18" charset="0"/>
                                </a:rPr>
                                <m:t>3</m:t>
                              </m:r>
                            </m:sub>
                          </m:sSub>
                        </m:num>
                        <m:den>
                          <m:r>
                            <a:rPr lang="en-US" altLang="zh-CN" sz="2800" i="1">
                              <a:effectLst/>
                              <a:latin typeface="Cambria Math" panose="02040503050406030204" pitchFamily="18" charset="0"/>
                              <a:ea typeface="宋体" panose="02010600030101010101" pitchFamily="2" charset="-122"/>
                              <a:cs typeface="Times New Roman" panose="02020603050405020304" pitchFamily="18" charset="0"/>
                            </a:rPr>
                            <m:t>2</m:t>
                          </m:r>
                          <m:sSub>
                            <m:sSubPr>
                              <m:ctrlPr>
                                <a:rPr lang="zh-CN" altLang="zh-CN" sz="2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800" i="1">
                                  <a:effectLst/>
                                  <a:latin typeface="Cambria Math" panose="02040503050406030204" pitchFamily="18" charset="0"/>
                                  <a:ea typeface="宋体" panose="02010600030101010101" pitchFamily="2" charset="-122"/>
                                  <a:cs typeface="Times New Roman" panose="02020603050405020304" pitchFamily="18" charset="0"/>
                                </a:rPr>
                                <m:t>𝑥</m:t>
                              </m:r>
                            </m:e>
                            <m:sub>
                              <m:r>
                                <a:rPr lang="en-US" altLang="zh-CN" sz="2800" i="1">
                                  <a:effectLst/>
                                  <a:latin typeface="Cambria Math" panose="02040503050406030204" pitchFamily="18" charset="0"/>
                                  <a:ea typeface="宋体" panose="02010600030101010101" pitchFamily="2" charset="-122"/>
                                  <a:cs typeface="Times New Roman" panose="02020603050405020304" pitchFamily="18" charset="0"/>
                                </a:rPr>
                                <m:t>1</m:t>
                              </m:r>
                            </m:sub>
                          </m:sSub>
                          <m:r>
                            <a:rPr lang="en-US" altLang="zh-CN" sz="28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800" i="1">
                              <a:effectLst/>
                              <a:latin typeface="Cambria Math" panose="02040503050406030204" pitchFamily="18" charset="0"/>
                              <a:ea typeface="宋体" panose="02010600030101010101" pitchFamily="2" charset="-122"/>
                              <a:cs typeface="Times New Roman" panose="02020603050405020304" pitchFamily="18" charset="0"/>
                            </a:rPr>
                            <m:t>2</m:t>
                          </m:r>
                          <m:sSub>
                            <m:sSubPr>
                              <m:ctrlPr>
                                <a:rPr lang="zh-CN" altLang="zh-CN" sz="2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800" i="1">
                                  <a:effectLst/>
                                  <a:latin typeface="Cambria Math" panose="02040503050406030204" pitchFamily="18" charset="0"/>
                                  <a:ea typeface="宋体" panose="02010600030101010101" pitchFamily="2" charset="-122"/>
                                  <a:cs typeface="Times New Roman" panose="02020603050405020304" pitchFamily="18" charset="0"/>
                                </a:rPr>
                                <m:t>𝑥</m:t>
                              </m:r>
                            </m:e>
                            <m:sub>
                              <m:r>
                                <a:rPr lang="en-US" altLang="zh-CN" sz="2800" i="1">
                                  <a:effectLst/>
                                  <a:latin typeface="Cambria Math" panose="02040503050406030204" pitchFamily="18" charset="0"/>
                                  <a:ea typeface="宋体" panose="02010600030101010101" pitchFamily="2" charset="-122"/>
                                  <a:cs typeface="Times New Roman" panose="02020603050405020304" pitchFamily="18" charset="0"/>
                                </a:rPr>
                                <m:t>2</m:t>
                              </m:r>
                            </m:sub>
                          </m:sSub>
                          <m:r>
                            <a:rPr lang="en-US" altLang="zh-CN" sz="28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800" i="1">
                              <a:effectLst/>
                              <a:latin typeface="Cambria Math" panose="02040503050406030204" pitchFamily="18" charset="0"/>
                              <a:ea typeface="宋体" panose="02010600030101010101" pitchFamily="2" charset="-122"/>
                              <a:cs typeface="Times New Roman" panose="02020603050405020304" pitchFamily="18" charset="0"/>
                            </a:rPr>
                            <m:t>2</m:t>
                          </m:r>
                          <m:sSub>
                            <m:sSubPr>
                              <m:ctrlPr>
                                <a:rPr lang="zh-CN" altLang="zh-CN" sz="2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800" i="1">
                                  <a:effectLst/>
                                  <a:latin typeface="Cambria Math" panose="02040503050406030204" pitchFamily="18" charset="0"/>
                                  <a:ea typeface="宋体" panose="02010600030101010101" pitchFamily="2" charset="-122"/>
                                  <a:cs typeface="Times New Roman" panose="02020603050405020304" pitchFamily="18" charset="0"/>
                                </a:rPr>
                                <m:t>𝑥</m:t>
                              </m:r>
                            </m:e>
                            <m:sub>
                              <m:r>
                                <a:rPr lang="en-US" altLang="zh-CN" sz="2800" i="1">
                                  <a:effectLst/>
                                  <a:latin typeface="Cambria Math" panose="02040503050406030204" pitchFamily="18" charset="0"/>
                                  <a:ea typeface="宋体" panose="02010600030101010101" pitchFamily="2" charset="-122"/>
                                  <a:cs typeface="Times New Roman" panose="02020603050405020304" pitchFamily="18" charset="0"/>
                                </a:rPr>
                                <m:t>3</m:t>
                              </m:r>
                            </m:sub>
                          </m:sSub>
                        </m:den>
                      </m:f>
                      <m:r>
                        <a:rPr lang="en-US" altLang="zh-CN" sz="2800">
                          <a:effectLst/>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sz="2800" i="1">
                              <a:effectLst/>
                              <a:latin typeface="Cambria Math" panose="02040503050406030204" pitchFamily="18" charset="0"/>
                              <a:ea typeface="Cambria Math" panose="02040503050406030204" pitchFamily="18" charset="0"/>
                              <a:cs typeface="Times New Roman" panose="02020603050405020304" pitchFamily="18" charset="0"/>
                            </a:rPr>
                          </m:ctrlPr>
                        </m:fPr>
                        <m:num>
                          <m:sSub>
                            <m:sSubPr>
                              <m:ctrlPr>
                                <a:rPr lang="zh-CN" altLang="zh-CN" sz="2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800" i="1">
                                  <a:effectLst/>
                                  <a:latin typeface="Cambria Math" panose="02040503050406030204" pitchFamily="18" charset="0"/>
                                  <a:ea typeface="宋体" panose="02010600030101010101" pitchFamily="2" charset="-122"/>
                                  <a:cs typeface="Times New Roman" panose="02020603050405020304" pitchFamily="18" charset="0"/>
                                </a:rPr>
                                <m:t>𝑥</m:t>
                              </m:r>
                            </m:e>
                            <m:sub>
                              <m:r>
                                <a:rPr lang="en-US" altLang="zh-CN" sz="2800" i="1">
                                  <a:effectLst/>
                                  <a:latin typeface="Cambria Math" panose="02040503050406030204" pitchFamily="18" charset="0"/>
                                  <a:ea typeface="宋体" panose="02010600030101010101" pitchFamily="2" charset="-122"/>
                                  <a:cs typeface="Times New Roman" panose="02020603050405020304" pitchFamily="18" charset="0"/>
                                </a:rPr>
                                <m:t>2</m:t>
                              </m:r>
                            </m:sub>
                          </m:sSub>
                          <m:r>
                            <a:rPr lang="en-US" altLang="zh-CN" sz="28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800" i="1">
                              <a:effectLst/>
                              <a:latin typeface="Cambria Math" panose="02040503050406030204" pitchFamily="18" charset="0"/>
                              <a:ea typeface="宋体" panose="02010600030101010101" pitchFamily="2" charset="-122"/>
                              <a:cs typeface="Times New Roman" panose="02020603050405020304" pitchFamily="18" charset="0"/>
                            </a:rPr>
                            <m:t>2</m:t>
                          </m:r>
                          <m:sSub>
                            <m:sSubPr>
                              <m:ctrlPr>
                                <a:rPr lang="zh-CN" altLang="zh-CN" sz="2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800" i="1">
                                  <a:effectLst/>
                                  <a:latin typeface="Cambria Math" panose="02040503050406030204" pitchFamily="18" charset="0"/>
                                  <a:ea typeface="宋体" panose="02010600030101010101" pitchFamily="2" charset="-122"/>
                                  <a:cs typeface="Times New Roman" panose="02020603050405020304" pitchFamily="18" charset="0"/>
                                </a:rPr>
                                <m:t>𝑥</m:t>
                              </m:r>
                            </m:e>
                            <m:sub>
                              <m:r>
                                <a:rPr lang="en-US" altLang="zh-CN" sz="2800" i="1">
                                  <a:effectLst/>
                                  <a:latin typeface="Cambria Math" panose="02040503050406030204" pitchFamily="18" charset="0"/>
                                  <a:ea typeface="宋体" panose="02010600030101010101" pitchFamily="2" charset="-122"/>
                                  <a:cs typeface="Times New Roman" panose="02020603050405020304" pitchFamily="18" charset="0"/>
                                </a:rPr>
                                <m:t>3</m:t>
                              </m:r>
                            </m:sub>
                          </m:sSub>
                        </m:num>
                        <m:den>
                          <m:r>
                            <a:rPr lang="en-US" altLang="zh-CN" sz="2800" i="1">
                              <a:effectLst/>
                              <a:latin typeface="Cambria Math" panose="02040503050406030204" pitchFamily="18" charset="0"/>
                              <a:ea typeface="宋体" panose="02010600030101010101" pitchFamily="2" charset="-122"/>
                              <a:cs typeface="Times New Roman" panose="02020603050405020304" pitchFamily="18" charset="0"/>
                            </a:rPr>
                            <m:t>2</m:t>
                          </m:r>
                          <m:r>
                            <a:rPr lang="en-US" altLang="zh-CN" sz="2800" i="1">
                              <a:effectLst/>
                              <a:latin typeface="Cambria Math" panose="02040503050406030204" pitchFamily="18" charset="0"/>
                              <a:ea typeface="宋体" panose="02010600030101010101" pitchFamily="2" charset="-122"/>
                              <a:cs typeface="Times New Roman" panose="02020603050405020304" pitchFamily="18" charset="0"/>
                            </a:rPr>
                            <m:t>𝑛</m:t>
                          </m:r>
                        </m:den>
                      </m:f>
                    </m:oMath>
                  </m:oMathPara>
                </a14:m>
                <a:endParaRPr lang="zh-CN" altLang="zh-CN" sz="2800" dirty="0">
                  <a:effectLst/>
                  <a:latin typeface="Cambria" panose="02040503050406030204" pitchFamily="18" charset="0"/>
                  <a:ea typeface="宋体" panose="02010600030101010101" pitchFamily="2" charset="-122"/>
                  <a:cs typeface="Times New Roman" panose="02020603050405020304" pitchFamily="18" charset="0"/>
                </a:endParaRPr>
              </a:p>
            </p:txBody>
          </p:sp>
        </mc:Choice>
        <mc:Fallback xmlns="">
          <p:sp>
            <p:nvSpPr>
              <p:cNvPr id="8" name="文本框 7">
                <a:extLst>
                  <a:ext uri="{FF2B5EF4-FFF2-40B4-BE49-F238E27FC236}">
                    <a16:creationId xmlns:a16="http://schemas.microsoft.com/office/drawing/2014/main" id="{284C992E-688A-448B-B8E5-A31DFAE5CA40}"/>
                  </a:ext>
                </a:extLst>
              </p:cNvPr>
              <p:cNvSpPr txBox="1">
                <a:spLocks noRot="1" noChangeAspect="1" noMove="1" noResize="1" noEditPoints="1" noAdjustHandles="1" noChangeArrowheads="1" noChangeShapeType="1" noTextEdit="1"/>
              </p:cNvSpPr>
              <p:nvPr/>
            </p:nvSpPr>
            <p:spPr>
              <a:xfrm>
                <a:off x="0" y="987255"/>
                <a:ext cx="9159875" cy="5202578"/>
              </a:xfrm>
              <a:prstGeom prst="rect">
                <a:avLst/>
              </a:prstGeom>
              <a:blipFill>
                <a:blip r:embed="rId2"/>
                <a:stretch>
                  <a:fillRect l="-1331" t="-1641"/>
                </a:stretch>
              </a:blipFill>
              <a:ln w="25400">
                <a:noFill/>
              </a:ln>
            </p:spPr>
            <p:txBody>
              <a:bodyPr/>
              <a:lstStyle/>
              <a:p>
                <a:r>
                  <a:rPr lang="zh-CN" altLang="en-US">
                    <a:noFill/>
                  </a:rPr>
                  <a:t> </a:t>
                </a:r>
              </a:p>
            </p:txBody>
          </p:sp>
        </mc:Fallback>
      </mc:AlternateContent>
    </p:spTree>
    <p:extLst>
      <p:ext uri="{BB962C8B-B14F-4D97-AF65-F5344CB8AC3E}">
        <p14:creationId xmlns:p14="http://schemas.microsoft.com/office/powerpoint/2010/main" val="364993094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标题 1">
            <a:extLst>
              <a:ext uri="{FF2B5EF4-FFF2-40B4-BE49-F238E27FC236}">
                <a16:creationId xmlns:a16="http://schemas.microsoft.com/office/drawing/2014/main" id="{C5D96BB7-F3EE-475D-8C4A-757D9F1B8C06}"/>
              </a:ext>
            </a:extLst>
          </p:cNvPr>
          <p:cNvSpPr>
            <a:spLocks noGrp="1" noChangeArrowheads="1"/>
          </p:cNvSpPr>
          <p:nvPr>
            <p:ph type="title"/>
          </p:nvPr>
        </p:nvSpPr>
        <p:spPr>
          <a:xfrm>
            <a:off x="-15875" y="142875"/>
            <a:ext cx="8229600" cy="642938"/>
          </a:xfrm>
        </p:spPr>
        <p:txBody>
          <a:bodyPr/>
          <a:lstStyle/>
          <a:p>
            <a:pPr algn="l" defTabSz="512763" fontAlgn="base">
              <a:spcAft>
                <a:spcPct val="0"/>
              </a:spcAft>
            </a:pPr>
            <a:r>
              <a:rPr lang="en-US" altLang="zh-CN" dirty="0"/>
              <a:t>3.7.3</a:t>
            </a:r>
            <a:r>
              <a:rPr lang="zh-CN" altLang="en-US" dirty="0"/>
              <a:t> 参数</a:t>
            </a:r>
            <a:r>
              <a:rPr lang="en-US" altLang="zh-CN" dirty="0"/>
              <a:t>bootstrap</a:t>
            </a:r>
            <a:r>
              <a:rPr lang="zh-CN" altLang="en-US" dirty="0"/>
              <a:t>方法</a:t>
            </a:r>
          </a:p>
        </p:txBody>
      </p:sp>
      <p:sp>
        <p:nvSpPr>
          <p:cNvPr id="4" name="灯片编号占位符 2">
            <a:extLst>
              <a:ext uri="{FF2B5EF4-FFF2-40B4-BE49-F238E27FC236}">
                <a16:creationId xmlns:a16="http://schemas.microsoft.com/office/drawing/2014/main" id="{C27C162C-7E7E-4C70-B53F-15564590C7C6}"/>
              </a:ext>
            </a:extLst>
          </p:cNvPr>
          <p:cNvSpPr>
            <a:spLocks noGrp="1" noChangeArrowheads="1"/>
          </p:cNvSpPr>
          <p:nvPr>
            <p:ph type="sldNum" sz="quarter" idx="12"/>
          </p:nvPr>
        </p:nvSpPr>
        <p:spPr bwMode="auto">
          <a:xfrm>
            <a:off x="6553200" y="6391275"/>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9FCE3FB9-BAC7-4293-A5BB-B8E090A183F8}" type="slidenum">
              <a:rPr lang="zh-CN" altLang="en-US">
                <a:solidFill>
                  <a:srgbClr val="898989"/>
                </a:solidFill>
              </a:rPr>
              <a:pPr/>
              <a:t>108</a:t>
            </a:fld>
            <a:endParaRPr lang="zh-CN" altLang="en-US">
              <a:solidFill>
                <a:srgbClr val="898989"/>
              </a:solidFill>
            </a:endParaRPr>
          </a:p>
        </p:txBody>
      </p:sp>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A674DCA2-23FD-4B9F-A0D2-D6CC1DAA2BDB}"/>
                  </a:ext>
                </a:extLst>
              </p:cNvPr>
              <p:cNvSpPr txBox="1"/>
              <p:nvPr/>
            </p:nvSpPr>
            <p:spPr>
              <a:xfrm>
                <a:off x="1" y="1027362"/>
                <a:ext cx="8892480" cy="1408462"/>
              </a:xfrm>
              <a:prstGeom prst="rect">
                <a:avLst/>
              </a:prstGeom>
              <a:noFill/>
              <a:ln w="25400">
                <a:noFill/>
              </a:ln>
            </p:spPr>
            <p:txBody>
              <a:bodyPr wrap="square">
                <a:spAutoFit/>
              </a:bodyPr>
              <a:lstStyle/>
              <a:p>
                <a:pPr>
                  <a:spcBef>
                    <a:spcPts val="900"/>
                  </a:spcBef>
                  <a:spcAft>
                    <a:spcPts val="900"/>
                  </a:spcAft>
                </a:pPr>
                <a:r>
                  <a:rPr lang="zh-CN" altLang="zh-CN" sz="1800" dirty="0">
                    <a:effectLst/>
                    <a:latin typeface="Cambria" panose="02040503050406030204" pitchFamily="18" charset="0"/>
                    <a:ea typeface="宋体" panose="02010600030101010101" pitchFamily="2" charset="-122"/>
                    <a:cs typeface="Times New Roman" panose="02020603050405020304" pitchFamily="18" charset="0"/>
                  </a:rPr>
                  <a:t>以数据</a:t>
                </a:r>
                <a:r>
                  <a:rPr lang="en-US" altLang="zh-CN" sz="1800" dirty="0">
                    <a:effectLst/>
                    <a:latin typeface="Cambria" panose="02040503050406030204" pitchFamily="18" charset="0"/>
                    <a:ea typeface="宋体" panose="02010600030101010101" pitchFamily="2" charset="-122"/>
                    <a:cs typeface="Times New Roman" panose="02020603050405020304" pitchFamily="18" charset="0"/>
                  </a:rPr>
                  <a:t>x1=342,x2=500,x3=187,n=1029,</a:t>
                </a:r>
                <a:r>
                  <a:rPr lang="zh-CN" altLang="zh-CN" sz="1800" dirty="0">
                    <a:effectLst/>
                    <a:latin typeface="Cambria" panose="02040503050406030204" pitchFamily="18" charset="0"/>
                    <a:ea typeface="宋体" panose="02010600030101010101" pitchFamily="2" charset="-122"/>
                    <a:cs typeface="Times New Roman" panose="02020603050405020304" pitchFamily="18" charset="0"/>
                  </a:rPr>
                  <a:t>代入得到</a:t>
                </a:r>
                <a14:m>
                  <m:oMath xmlns:m="http://schemas.openxmlformats.org/officeDocument/2006/math">
                    <m:acc>
                      <m:accPr>
                        <m:chr m:val="̂"/>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𝜃</m:t>
                        </m:r>
                      </m:e>
                    </m:acc>
                  </m:oMath>
                </a14:m>
                <a:r>
                  <a:rPr lang="en-US" altLang="zh-CN" sz="1800" dirty="0">
                    <a:effectLst/>
                    <a:latin typeface="Cambria" panose="02040503050406030204" pitchFamily="18" charset="0"/>
                    <a:ea typeface="宋体" panose="02010600030101010101" pitchFamily="2" charset="-122"/>
                    <a:cs typeface="Times New Roman" panose="02020603050405020304" pitchFamily="18" charset="0"/>
                  </a:rPr>
                  <a:t>=0.4247.</a:t>
                </a:r>
                <a:endParaRPr lang="zh-CN" altLang="zh-CN" sz="1800" dirty="0">
                  <a:effectLst/>
                  <a:latin typeface="Cambria" panose="02040503050406030204" pitchFamily="18" charset="0"/>
                  <a:ea typeface="宋体" panose="02010600030101010101" pitchFamily="2" charset="-122"/>
                  <a:cs typeface="Times New Roman" panose="02020603050405020304" pitchFamily="18" charset="0"/>
                </a:endParaRPr>
              </a:p>
              <a:p>
                <a:pPr>
                  <a:spcBef>
                    <a:spcPts val="900"/>
                  </a:spcBef>
                  <a:spcAft>
                    <a:spcPts val="900"/>
                  </a:spcAft>
                </a:pPr>
                <a:r>
                  <a:rPr lang="zh-CN" altLang="zh-CN" sz="1800" dirty="0">
                    <a:effectLst/>
                    <a:latin typeface="Cambria" panose="02040503050406030204" pitchFamily="18" charset="0"/>
                    <a:ea typeface="宋体" panose="02010600030101010101" pitchFamily="2" charset="-122"/>
                    <a:cs typeface="Times New Roman" panose="02020603050405020304" pitchFamily="18" charset="0"/>
                  </a:rPr>
                  <a:t>以</a:t>
                </a:r>
                <a14:m>
                  <m:oMath xmlns:m="http://schemas.openxmlformats.org/officeDocument/2006/math">
                    <m:acc>
                      <m:accPr>
                        <m:chr m:val="̂"/>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𝜃</m:t>
                        </m:r>
                      </m:e>
                    </m:acc>
                  </m:oMath>
                </a14:m>
                <a:r>
                  <a:rPr lang="zh-CN" altLang="zh-CN" sz="1800" dirty="0">
                    <a:effectLst/>
                    <a:latin typeface="Cambria" panose="02040503050406030204" pitchFamily="18" charset="0"/>
                    <a:ea typeface="宋体" panose="02010600030101010101" pitchFamily="2" charset="-122"/>
                    <a:cs typeface="Times New Roman" panose="02020603050405020304" pitchFamily="18" charset="0"/>
                  </a:rPr>
                  <a:t>代替</a:t>
                </a:r>
                <a:r>
                  <a:rPr lang="en-US" altLang="zh-CN" sz="1800" dirty="0">
                    <a:effectLst/>
                    <a:latin typeface="Cambria" panose="02040503050406030204" pitchFamily="18" charset="0"/>
                    <a:ea typeface="宋体" panose="02010600030101010101" pitchFamily="2" charset="-122"/>
                    <a:cs typeface="Times New Roman" panose="02020603050405020304" pitchFamily="18" charset="0"/>
                  </a:rPr>
                  <a:t>θ,</a:t>
                </a:r>
                <a:r>
                  <a:rPr lang="zh-CN" altLang="zh-CN" sz="1800" dirty="0">
                    <a:effectLst/>
                    <a:latin typeface="Cambria" panose="02040503050406030204" pitchFamily="18" charset="0"/>
                    <a:ea typeface="宋体" panose="02010600030101010101" pitchFamily="2" charset="-122"/>
                    <a:cs typeface="Times New Roman" panose="02020603050405020304" pitchFamily="18" charset="0"/>
                  </a:rPr>
                  <a:t>得到</a:t>
                </a:r>
                <a14:m>
                  <m:oMath xmlns:m="http://schemas.openxmlformats.org/officeDocument/2006/math">
                    <m:sSup>
                      <m:sSup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pPr>
                      <m:e>
                        <m:d>
                          <m:d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1−</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𝜃</m:t>
                            </m:r>
                          </m:e>
                        </m:d>
                      </m:e>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2</m:t>
                        </m:r>
                      </m:sup>
                    </m:sSup>
                  </m:oMath>
                </a14:m>
                <a:r>
                  <a:rPr lang="en-US" altLang="zh-CN" sz="1800" dirty="0">
                    <a:effectLst/>
                    <a:latin typeface="Cambria" panose="02040503050406030204" pitchFamily="18" charset="0"/>
                    <a:ea typeface="宋体" panose="02010600030101010101" pitchFamily="2" charset="-122"/>
                    <a:cs typeface="Times New Roman" panose="02020603050405020304" pitchFamily="18" charset="0"/>
                  </a:rPr>
                  <a:t>=0.331, </a:t>
                </a:r>
                <a14:m>
                  <m:oMath xmlns:m="http://schemas.openxmlformats.org/officeDocument/2006/math">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2</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𝜃</m:t>
                    </m:r>
                    <m:d>
                      <m:d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1−</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𝜃</m:t>
                        </m:r>
                      </m:e>
                    </m:d>
                  </m:oMath>
                </a14:m>
                <a:r>
                  <a:rPr lang="en-US" altLang="zh-CN" sz="1800" dirty="0">
                    <a:effectLst/>
                    <a:latin typeface="Cambria" panose="02040503050406030204" pitchFamily="18" charset="0"/>
                    <a:ea typeface="宋体" panose="02010600030101010101" pitchFamily="2" charset="-122"/>
                    <a:cs typeface="Times New Roman" panose="02020603050405020304" pitchFamily="18" charset="0"/>
                  </a:rPr>
                  <a:t>=0.489, </a:t>
                </a:r>
                <a14:m>
                  <m:oMath xmlns:m="http://schemas.openxmlformats.org/officeDocument/2006/math">
                    <m:sSup>
                      <m:sSup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𝜃</m:t>
                        </m:r>
                      </m:e>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2</m:t>
                        </m:r>
                      </m:sup>
                    </m:sSup>
                  </m:oMath>
                </a14:m>
                <a:r>
                  <a:rPr lang="en-US" altLang="zh-CN" sz="1800" dirty="0">
                    <a:effectLst/>
                    <a:latin typeface="Cambria" panose="02040503050406030204" pitchFamily="18" charset="0"/>
                    <a:ea typeface="宋体" panose="02010600030101010101" pitchFamily="2" charset="-122"/>
                    <a:cs typeface="Times New Roman" panose="02020603050405020304" pitchFamily="18" charset="0"/>
                  </a:rPr>
                  <a:t>=0.180.</a:t>
                </a:r>
                <a:endParaRPr lang="zh-CN" altLang="zh-CN" sz="1800" dirty="0">
                  <a:effectLst/>
                  <a:latin typeface="Cambria" panose="02040503050406030204" pitchFamily="18" charset="0"/>
                  <a:ea typeface="宋体" panose="02010600030101010101" pitchFamily="2" charset="-122"/>
                  <a:cs typeface="Times New Roman" panose="02020603050405020304" pitchFamily="18" charset="0"/>
                </a:endParaRPr>
              </a:p>
              <a:p>
                <a:pPr>
                  <a:spcBef>
                    <a:spcPts val="900"/>
                  </a:spcBef>
                  <a:spcAft>
                    <a:spcPts val="900"/>
                  </a:spcAft>
                </a:pPr>
                <a:r>
                  <a:rPr lang="zh-CN" altLang="zh-CN" sz="1800" dirty="0">
                    <a:effectLst/>
                    <a:latin typeface="Cambria" panose="02040503050406030204" pitchFamily="18" charset="0"/>
                    <a:ea typeface="宋体" panose="02010600030101010101" pitchFamily="2" charset="-122"/>
                    <a:cs typeface="Times New Roman" panose="02020603050405020304" pitchFamily="18" charset="0"/>
                  </a:rPr>
                  <a:t>于是血型的近似分布律为</a:t>
                </a:r>
              </a:p>
            </p:txBody>
          </p:sp>
        </mc:Choice>
        <mc:Fallback xmlns="">
          <p:sp>
            <p:nvSpPr>
              <p:cNvPr id="8" name="文本框 7">
                <a:extLst>
                  <a:ext uri="{FF2B5EF4-FFF2-40B4-BE49-F238E27FC236}">
                    <a16:creationId xmlns:a16="http://schemas.microsoft.com/office/drawing/2014/main" id="{A674DCA2-23FD-4B9F-A0D2-D6CC1DAA2BDB}"/>
                  </a:ext>
                </a:extLst>
              </p:cNvPr>
              <p:cNvSpPr txBox="1">
                <a:spLocks noRot="1" noChangeAspect="1" noMove="1" noResize="1" noEditPoints="1" noAdjustHandles="1" noChangeArrowheads="1" noChangeShapeType="1" noTextEdit="1"/>
              </p:cNvSpPr>
              <p:nvPr/>
            </p:nvSpPr>
            <p:spPr>
              <a:xfrm>
                <a:off x="1" y="1027362"/>
                <a:ext cx="8892480" cy="1408462"/>
              </a:xfrm>
              <a:prstGeom prst="rect">
                <a:avLst/>
              </a:prstGeom>
              <a:blipFill>
                <a:blip r:embed="rId2"/>
                <a:stretch>
                  <a:fillRect l="-548" t="-3030" b="-5195"/>
                </a:stretch>
              </a:blipFill>
              <a:ln w="25400">
                <a:noFill/>
              </a:ln>
            </p:spPr>
            <p:txBody>
              <a:bodyPr/>
              <a:lstStyle/>
              <a:p>
                <a:r>
                  <a:rPr lang="zh-CN" altLang="en-US">
                    <a:noFill/>
                  </a:rPr>
                  <a:t> </a:t>
                </a:r>
              </a:p>
            </p:txBody>
          </p:sp>
        </mc:Fallback>
      </mc:AlternateContent>
      <p:pic>
        <p:nvPicPr>
          <p:cNvPr id="9" name="图片 8">
            <a:extLst>
              <a:ext uri="{FF2B5EF4-FFF2-40B4-BE49-F238E27FC236}">
                <a16:creationId xmlns:a16="http://schemas.microsoft.com/office/drawing/2014/main" id="{E9B30502-272B-4977-9187-C3F5CE7BC231}"/>
              </a:ext>
            </a:extLst>
          </p:cNvPr>
          <p:cNvPicPr>
            <a:picLocks noChangeAspect="1"/>
          </p:cNvPicPr>
          <p:nvPr/>
        </p:nvPicPr>
        <p:blipFill>
          <a:blip r:embed="rId3"/>
          <a:stretch>
            <a:fillRect/>
          </a:stretch>
        </p:blipFill>
        <p:spPr>
          <a:xfrm>
            <a:off x="2771800" y="2091253"/>
            <a:ext cx="4485714" cy="1000000"/>
          </a:xfrm>
          <a:prstGeom prst="rect">
            <a:avLst/>
          </a:prstGeom>
        </p:spPr>
      </p:pic>
      <p:pic>
        <p:nvPicPr>
          <p:cNvPr id="7" name="图片 6">
            <a:extLst>
              <a:ext uri="{FF2B5EF4-FFF2-40B4-BE49-F238E27FC236}">
                <a16:creationId xmlns:a16="http://schemas.microsoft.com/office/drawing/2014/main" id="{395CB3F0-2BF7-4620-B688-68A80D563643}"/>
              </a:ext>
            </a:extLst>
          </p:cNvPr>
          <p:cNvPicPr>
            <a:picLocks noChangeAspect="1"/>
          </p:cNvPicPr>
          <p:nvPr/>
        </p:nvPicPr>
        <p:blipFill>
          <a:blip r:embed="rId4"/>
          <a:stretch>
            <a:fillRect/>
          </a:stretch>
        </p:blipFill>
        <p:spPr>
          <a:xfrm>
            <a:off x="251519" y="3531527"/>
            <a:ext cx="7598003" cy="2552768"/>
          </a:xfrm>
          <a:prstGeom prst="rect">
            <a:avLst/>
          </a:prstGeom>
        </p:spPr>
      </p:pic>
    </p:spTree>
    <p:extLst>
      <p:ext uri="{BB962C8B-B14F-4D97-AF65-F5344CB8AC3E}">
        <p14:creationId xmlns:p14="http://schemas.microsoft.com/office/powerpoint/2010/main" val="2689135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C9BFFE0E-7451-47FD-BB84-27BFC2710C49}"/>
              </a:ext>
            </a:extLst>
          </p:cNvPr>
          <p:cNvSpPr>
            <a:spLocks noGrp="1"/>
          </p:cNvSpPr>
          <p:nvPr>
            <p:ph type="title"/>
          </p:nvPr>
        </p:nvSpPr>
        <p:spPr>
          <a:xfrm>
            <a:off x="792163" y="3803651"/>
            <a:ext cx="7772400" cy="2211905"/>
          </a:xfrm>
        </p:spPr>
        <p:txBody>
          <a:bodyPr/>
          <a:lstStyle/>
          <a:p>
            <a:pPr>
              <a:defRPr/>
            </a:pPr>
            <a:r>
              <a:rPr lang="en-US" altLang="zh-CN" sz="3200" b="0" dirty="0">
                <a:latin typeface="+mn-lt"/>
                <a:ea typeface="+mn-ea"/>
              </a:rPr>
              <a:t>3.8.1</a:t>
            </a:r>
            <a:r>
              <a:rPr lang="zh-CN" altLang="en-US" sz="3200" b="0" dirty="0">
                <a:latin typeface="+mn-lt"/>
                <a:ea typeface="+mn-ea"/>
              </a:rPr>
              <a:t>马氏链和</a:t>
            </a:r>
            <a:r>
              <a:rPr lang="en-US" altLang="zh-CN" sz="3200" b="0" dirty="0">
                <a:latin typeface="+mn-lt"/>
                <a:ea typeface="+mn-ea"/>
              </a:rPr>
              <a:t>MCMC</a:t>
            </a:r>
            <a:r>
              <a:rPr lang="zh-CN" altLang="en-US" sz="3200" b="0" dirty="0">
                <a:latin typeface="+mn-lt"/>
                <a:ea typeface="+mn-ea"/>
              </a:rPr>
              <a:t>介绍</a:t>
            </a:r>
            <a:br>
              <a:rPr lang="en-US" altLang="zh-CN" sz="3200" b="0" dirty="0">
                <a:latin typeface="+mn-lt"/>
                <a:ea typeface="+mn-ea"/>
              </a:rPr>
            </a:br>
            <a:r>
              <a:rPr lang="en-US" altLang="zh-CN" sz="3200" b="0" dirty="0">
                <a:latin typeface="+mn-lt"/>
                <a:ea typeface="+mn-ea"/>
              </a:rPr>
              <a:t>3.8.2 Metropolis-Hasting</a:t>
            </a:r>
            <a:r>
              <a:rPr lang="zh-CN" altLang="en-US" sz="3200" b="0" dirty="0">
                <a:latin typeface="+mn-lt"/>
                <a:ea typeface="+mn-ea"/>
              </a:rPr>
              <a:t>抽样</a:t>
            </a:r>
            <a:br>
              <a:rPr lang="en-US" altLang="zh-CN" sz="3200" b="0" dirty="0">
                <a:latin typeface="+mn-lt"/>
                <a:ea typeface="+mn-ea"/>
              </a:rPr>
            </a:br>
            <a:r>
              <a:rPr lang="en-US" altLang="zh-CN" sz="3200" b="0" dirty="0">
                <a:latin typeface="+mn-lt"/>
                <a:ea typeface="+mn-ea"/>
              </a:rPr>
              <a:t>3.8.3 Gibbs</a:t>
            </a:r>
            <a:r>
              <a:rPr lang="zh-CN" altLang="en-US" sz="3200" b="0" dirty="0">
                <a:latin typeface="+mn-lt"/>
                <a:ea typeface="+mn-ea"/>
              </a:rPr>
              <a:t>抽样</a:t>
            </a:r>
          </a:p>
        </p:txBody>
      </p:sp>
      <p:sp>
        <p:nvSpPr>
          <p:cNvPr id="5" name="文本占位符 4">
            <a:extLst>
              <a:ext uri="{FF2B5EF4-FFF2-40B4-BE49-F238E27FC236}">
                <a16:creationId xmlns:a16="http://schemas.microsoft.com/office/drawing/2014/main" id="{876E711A-B3DA-459A-AF28-A432B77A449E}"/>
              </a:ext>
            </a:extLst>
          </p:cNvPr>
          <p:cNvSpPr>
            <a:spLocks noGrp="1"/>
          </p:cNvSpPr>
          <p:nvPr>
            <p:ph type="body" idx="1"/>
          </p:nvPr>
        </p:nvSpPr>
        <p:spPr>
          <a:xfrm>
            <a:off x="722313" y="1554163"/>
            <a:ext cx="7772400" cy="1500187"/>
          </a:xfrm>
        </p:spPr>
        <p:txBody>
          <a:bodyPr/>
          <a:lstStyle/>
          <a:p>
            <a:pPr>
              <a:defRPr/>
            </a:pPr>
            <a:r>
              <a:rPr lang="en-US" altLang="zh-CN" sz="4800" dirty="0">
                <a:solidFill>
                  <a:schemeClr val="tx1"/>
                </a:solidFill>
                <a:latin typeface="微软雅黑" panose="020B0503020204020204" pitchFamily="34" charset="-122"/>
                <a:ea typeface="微软雅黑" panose="020B0503020204020204" pitchFamily="34" charset="-122"/>
              </a:rPr>
              <a:t>3.8 MCMC</a:t>
            </a:r>
            <a:endParaRPr lang="zh-CN" altLang="en-US" sz="4800" dirty="0">
              <a:solidFill>
                <a:schemeClr val="tx1"/>
              </a:solidFill>
              <a:latin typeface="微软雅黑" panose="020B0503020204020204" pitchFamily="34" charset="-122"/>
              <a:ea typeface="微软雅黑" panose="020B0503020204020204" pitchFamily="34" charset="-122"/>
            </a:endParaRPr>
          </a:p>
          <a:p>
            <a:pPr>
              <a:defRPr/>
            </a:pPr>
            <a:endParaRPr lang="zh-CN" altLang="en-US" dirty="0"/>
          </a:p>
        </p:txBody>
      </p:sp>
      <p:sp>
        <p:nvSpPr>
          <p:cNvPr id="46084" name="灯片编号占位符 2">
            <a:extLst>
              <a:ext uri="{FF2B5EF4-FFF2-40B4-BE49-F238E27FC236}">
                <a16:creationId xmlns:a16="http://schemas.microsoft.com/office/drawing/2014/main" id="{9BF0444B-A272-4A53-B7C2-16D6DFD262FD}"/>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9FCE3FB9-BAC7-4293-A5BB-B8E090A183F8}" type="slidenum">
              <a:rPr lang="zh-CN" altLang="en-US">
                <a:solidFill>
                  <a:srgbClr val="898989"/>
                </a:solidFill>
              </a:rPr>
              <a:pPr/>
              <a:t>109</a:t>
            </a:fld>
            <a:endParaRPr lang="zh-CN" altLang="en-US">
              <a:solidFill>
                <a:srgbClr val="898989"/>
              </a:solidFill>
            </a:endParaRPr>
          </a:p>
        </p:txBody>
      </p:sp>
    </p:spTree>
    <p:extLst>
      <p:ext uri="{BB962C8B-B14F-4D97-AF65-F5344CB8AC3E}">
        <p14:creationId xmlns:p14="http://schemas.microsoft.com/office/powerpoint/2010/main" val="284817131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标题 1">
            <a:extLst>
              <a:ext uri="{FF2B5EF4-FFF2-40B4-BE49-F238E27FC236}">
                <a16:creationId xmlns:a16="http://schemas.microsoft.com/office/drawing/2014/main" id="{C5D96BB7-F3EE-475D-8C4A-757D9F1B8C06}"/>
              </a:ext>
            </a:extLst>
          </p:cNvPr>
          <p:cNvSpPr>
            <a:spLocks noGrp="1" noChangeArrowheads="1"/>
          </p:cNvSpPr>
          <p:nvPr>
            <p:ph type="title"/>
          </p:nvPr>
        </p:nvSpPr>
        <p:spPr>
          <a:xfrm>
            <a:off x="-15875" y="142875"/>
            <a:ext cx="8229600" cy="642938"/>
          </a:xfrm>
        </p:spPr>
        <p:txBody>
          <a:bodyPr/>
          <a:lstStyle/>
          <a:p>
            <a:pPr algn="l" defTabSz="512763" fontAlgn="base">
              <a:spcAft>
                <a:spcPct val="0"/>
              </a:spcAft>
            </a:pPr>
            <a:r>
              <a:rPr lang="en-US" altLang="zh-CN" dirty="0"/>
              <a:t>3.6.1 </a:t>
            </a:r>
            <a:r>
              <a:rPr lang="zh-CN" altLang="en-US" dirty="0"/>
              <a:t>概述</a:t>
            </a:r>
          </a:p>
        </p:txBody>
      </p:sp>
      <p:sp>
        <p:nvSpPr>
          <p:cNvPr id="13" name="灯片编号占位符 2">
            <a:extLst>
              <a:ext uri="{FF2B5EF4-FFF2-40B4-BE49-F238E27FC236}">
                <a16:creationId xmlns:a16="http://schemas.microsoft.com/office/drawing/2014/main" id="{5A8BAC01-8B7C-42BB-BE3B-AED279295D94}"/>
              </a:ext>
            </a:extLst>
          </p:cNvPr>
          <p:cNvSpPr>
            <a:spLocks noGrp="1" noChangeArrowheads="1"/>
          </p:cNvSpPr>
          <p:nvPr>
            <p:ph type="sldNum" sz="quarter" idx="12"/>
          </p:nvPr>
        </p:nvSpPr>
        <p:spPr bwMode="auto">
          <a:xfrm>
            <a:off x="6553200" y="6391275"/>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9FCE3FB9-BAC7-4293-A5BB-B8E090A183F8}" type="slidenum">
              <a:rPr lang="zh-CN" altLang="en-US">
                <a:solidFill>
                  <a:srgbClr val="898989"/>
                </a:solidFill>
              </a:rPr>
              <a:pPr/>
              <a:t>11</a:t>
            </a:fld>
            <a:endParaRPr lang="zh-CN" altLang="en-US">
              <a:solidFill>
                <a:srgbClr val="898989"/>
              </a:solidFill>
            </a:endParaRPr>
          </a:p>
        </p:txBody>
      </p:sp>
      <p:sp>
        <p:nvSpPr>
          <p:cNvPr id="10" name="文本框 9">
            <a:extLst>
              <a:ext uri="{FF2B5EF4-FFF2-40B4-BE49-F238E27FC236}">
                <a16:creationId xmlns:a16="http://schemas.microsoft.com/office/drawing/2014/main" id="{7000FB4C-29CA-40D0-A510-4D9946881955}"/>
              </a:ext>
            </a:extLst>
          </p:cNvPr>
          <p:cNvSpPr txBox="1"/>
          <p:nvPr/>
        </p:nvSpPr>
        <p:spPr>
          <a:xfrm>
            <a:off x="183565" y="1043735"/>
            <a:ext cx="8229600" cy="584775"/>
          </a:xfrm>
          <a:prstGeom prst="rect">
            <a:avLst/>
          </a:prstGeom>
          <a:noFill/>
          <a:ln w="25400">
            <a:noFill/>
          </a:ln>
        </p:spPr>
        <p:txBody>
          <a:bodyPr wrap="square">
            <a:spAutoFit/>
          </a:bodyPr>
          <a:lstStyle/>
          <a:p>
            <a:r>
              <a:rPr lang="en-US" altLang="zh-CN" sz="3200" b="1" dirty="0">
                <a:solidFill>
                  <a:srgbClr val="FF0000"/>
                </a:solidFill>
                <a:latin typeface="Verdana" panose="020B0604030504040204" pitchFamily="34" charset="0"/>
              </a:rPr>
              <a:t>1 </a:t>
            </a:r>
            <a:r>
              <a:rPr lang="zh-CN" altLang="en-US" sz="3200" b="1" dirty="0">
                <a:solidFill>
                  <a:srgbClr val="FF0000"/>
                </a:solidFill>
                <a:latin typeface="Verdana" panose="020B0604030504040204" pitchFamily="34" charset="0"/>
              </a:rPr>
              <a:t>随机过程</a:t>
            </a:r>
            <a:r>
              <a:rPr lang="en-US" altLang="zh-CN" sz="3200" b="1" dirty="0">
                <a:solidFill>
                  <a:srgbClr val="FF0000"/>
                </a:solidFill>
                <a:latin typeface="Verdana" panose="020B0604030504040204" pitchFamily="34" charset="0"/>
              </a:rPr>
              <a:t>(Stochastic Process)</a:t>
            </a:r>
            <a:endParaRPr lang="zh-CN" altLang="en-US" sz="3200" b="1" dirty="0">
              <a:solidFill>
                <a:srgbClr val="FF0000"/>
              </a:solidFill>
              <a:latin typeface="Verdana" panose="020B0604030504040204" pitchFamily="34" charset="0"/>
            </a:endParaRPr>
          </a:p>
        </p:txBody>
      </p:sp>
      <p:sp>
        <p:nvSpPr>
          <p:cNvPr id="12" name="文本框 11">
            <a:extLst>
              <a:ext uri="{FF2B5EF4-FFF2-40B4-BE49-F238E27FC236}">
                <a16:creationId xmlns:a16="http://schemas.microsoft.com/office/drawing/2014/main" id="{8D318416-15DE-4237-AD9F-8E152598A4E2}"/>
              </a:ext>
            </a:extLst>
          </p:cNvPr>
          <p:cNvSpPr txBox="1"/>
          <p:nvPr/>
        </p:nvSpPr>
        <p:spPr>
          <a:xfrm>
            <a:off x="183565" y="1886432"/>
            <a:ext cx="8229600" cy="3816429"/>
          </a:xfrm>
          <a:prstGeom prst="rect">
            <a:avLst/>
          </a:prstGeom>
          <a:noFill/>
          <a:ln w="25400">
            <a:noFill/>
          </a:ln>
        </p:spPr>
        <p:txBody>
          <a:bodyPr wrap="square">
            <a:spAutoFit/>
          </a:bodyPr>
          <a:lstStyle/>
          <a:p>
            <a:pPr marL="457200" indent="-457200">
              <a:buFont typeface="Arial" panose="020B0604020202020204" pitchFamily="34" charset="0"/>
              <a:buChar char="•"/>
            </a:pPr>
            <a:r>
              <a:rPr kumimoji="0" lang="zh-CN" altLang="en-US" sz="3200" b="1" i="0" u="none" strike="noStrike" kern="1200" cap="none" spc="0" normalizeH="0" baseline="0" noProof="0" dirty="0">
                <a:ln>
                  <a:noFill/>
                </a:ln>
                <a:solidFill>
                  <a:srgbClr val="006699"/>
                </a:solidFill>
                <a:effectLst/>
                <a:uLnTx/>
                <a:uFillTx/>
                <a:latin typeface="Verdana" panose="020B0604030504040204" pitchFamily="34" charset="0"/>
                <a:ea typeface="宋体" panose="02010600030101010101" pitchFamily="2" charset="-122"/>
                <a:cs typeface="+mn-cs"/>
              </a:rPr>
              <a:t>随机过程的分类</a:t>
            </a:r>
            <a:endParaRPr kumimoji="0" lang="en-US" altLang="zh-CN" sz="3200" b="1" i="0" u="none" strike="noStrike" kern="1200" cap="none" spc="0" normalizeH="0" baseline="0" noProof="0" dirty="0">
              <a:ln>
                <a:noFill/>
              </a:ln>
              <a:solidFill>
                <a:srgbClr val="006699"/>
              </a:solidFill>
              <a:effectLst/>
              <a:uLnTx/>
              <a:uFillTx/>
              <a:latin typeface="Verdana" panose="020B0604030504040204" pitchFamily="34" charset="0"/>
              <a:ea typeface="宋体" panose="02010600030101010101" pitchFamily="2" charset="-122"/>
              <a:cs typeface="+mn-cs"/>
            </a:endParaRPr>
          </a:p>
          <a:p>
            <a:r>
              <a:rPr lang="en-US" altLang="zh-CN" sz="3200" dirty="0">
                <a:solidFill>
                  <a:srgbClr val="006699"/>
                </a:solidFill>
                <a:latin typeface="Verdana" panose="020B0604030504040204" pitchFamily="34" charset="0"/>
              </a:rPr>
              <a:t>(</a:t>
            </a:r>
            <a:r>
              <a:rPr lang="zh-CN" altLang="en-US" sz="3200" dirty="0">
                <a:solidFill>
                  <a:srgbClr val="006699"/>
                </a:solidFill>
                <a:latin typeface="Verdana" panose="020B0604030504040204" pitchFamily="34" charset="0"/>
              </a:rPr>
              <a:t>按参数集与状态是连续还是离散分类</a:t>
            </a:r>
            <a:r>
              <a:rPr lang="en-US" altLang="zh-CN" sz="3200" dirty="0">
                <a:solidFill>
                  <a:srgbClr val="006699"/>
                </a:solidFill>
                <a:latin typeface="Verdana" panose="020B0604030504040204" pitchFamily="34" charset="0"/>
              </a:rPr>
              <a:t>)</a:t>
            </a:r>
          </a:p>
          <a:p>
            <a:r>
              <a:rPr lang="zh-CN" altLang="en-US" sz="3200" dirty="0">
                <a:solidFill>
                  <a:srgbClr val="006699"/>
                </a:solidFill>
                <a:latin typeface="Verdana" panose="020B0604030504040204" pitchFamily="34" charset="0"/>
              </a:rPr>
              <a:t>（</a:t>
            </a:r>
            <a:r>
              <a:rPr lang="en-US" altLang="zh-CN" sz="3200" dirty="0">
                <a:solidFill>
                  <a:srgbClr val="006699"/>
                </a:solidFill>
                <a:latin typeface="Verdana" panose="020B0604030504040204" pitchFamily="34" charset="0"/>
              </a:rPr>
              <a:t>1</a:t>
            </a:r>
            <a:r>
              <a:rPr lang="zh-CN" altLang="en-US" sz="3200" dirty="0">
                <a:solidFill>
                  <a:srgbClr val="006699"/>
                </a:solidFill>
                <a:latin typeface="Verdana" panose="020B0604030504040204" pitchFamily="34" charset="0"/>
              </a:rPr>
              <a:t>）离散时间离散状态</a:t>
            </a:r>
            <a:endParaRPr lang="en-US" altLang="zh-CN" sz="3200" dirty="0">
              <a:solidFill>
                <a:srgbClr val="006699"/>
              </a:solidFill>
              <a:latin typeface="Verdana" panose="020B0604030504040204" pitchFamily="34" charset="0"/>
            </a:endParaRPr>
          </a:p>
          <a:p>
            <a:r>
              <a:rPr lang="zh-CN" altLang="en-US" sz="3200" dirty="0">
                <a:solidFill>
                  <a:srgbClr val="006699"/>
                </a:solidFill>
                <a:latin typeface="Verdana" panose="020B0604030504040204" pitchFamily="34" charset="0"/>
              </a:rPr>
              <a:t>（２）离散时间连续状态</a:t>
            </a:r>
          </a:p>
          <a:p>
            <a:r>
              <a:rPr lang="zh-CN" altLang="en-US" sz="3200" dirty="0">
                <a:solidFill>
                  <a:srgbClr val="006699"/>
                </a:solidFill>
                <a:latin typeface="Verdana" panose="020B0604030504040204" pitchFamily="34" charset="0"/>
              </a:rPr>
              <a:t>（３）连续时间离散状态</a:t>
            </a:r>
            <a:endParaRPr lang="en-US" altLang="zh-CN" sz="3200" dirty="0">
              <a:solidFill>
                <a:srgbClr val="006699"/>
              </a:solidFill>
              <a:latin typeface="Verdana" panose="020B0604030504040204" pitchFamily="34" charset="0"/>
            </a:endParaRPr>
          </a:p>
          <a:p>
            <a:r>
              <a:rPr lang="zh-CN" altLang="en-US" sz="3200" dirty="0">
                <a:solidFill>
                  <a:srgbClr val="006699"/>
                </a:solidFill>
                <a:latin typeface="Verdana" panose="020B0604030504040204" pitchFamily="34" charset="0"/>
              </a:rPr>
              <a:t>（４）连续时间连续状态</a:t>
            </a:r>
          </a:p>
          <a:p>
            <a:endParaRPr lang="zh-CN" altLang="en-US" sz="3200" dirty="0">
              <a:solidFill>
                <a:srgbClr val="006699"/>
              </a:solidFill>
              <a:latin typeface="Verdana" panose="020B0604030504040204" pitchFamily="34" charset="0"/>
            </a:endParaRPr>
          </a:p>
          <a:p>
            <a:pPr marL="457200" indent="-457200">
              <a:buFont typeface="Arial" panose="020B0604020202020204" pitchFamily="34" charset="0"/>
              <a:buChar char="•"/>
            </a:pPr>
            <a:endParaRPr lang="zh-CN" altLang="en-US" dirty="0"/>
          </a:p>
        </p:txBody>
      </p:sp>
    </p:spTree>
    <p:extLst>
      <p:ext uri="{BB962C8B-B14F-4D97-AF65-F5344CB8AC3E}">
        <p14:creationId xmlns:p14="http://schemas.microsoft.com/office/powerpoint/2010/main" val="37055827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标题 1">
            <a:extLst>
              <a:ext uri="{FF2B5EF4-FFF2-40B4-BE49-F238E27FC236}">
                <a16:creationId xmlns:a16="http://schemas.microsoft.com/office/drawing/2014/main" id="{C5D96BB7-F3EE-475D-8C4A-757D9F1B8C06}"/>
              </a:ext>
            </a:extLst>
          </p:cNvPr>
          <p:cNvSpPr>
            <a:spLocks noGrp="1" noChangeArrowheads="1"/>
          </p:cNvSpPr>
          <p:nvPr>
            <p:ph type="title"/>
          </p:nvPr>
        </p:nvSpPr>
        <p:spPr>
          <a:xfrm>
            <a:off x="-15875" y="142875"/>
            <a:ext cx="8229600" cy="642938"/>
          </a:xfrm>
        </p:spPr>
        <p:txBody>
          <a:bodyPr/>
          <a:lstStyle/>
          <a:p>
            <a:pPr algn="l" defTabSz="512763" fontAlgn="base">
              <a:spcAft>
                <a:spcPct val="0"/>
              </a:spcAft>
            </a:pPr>
            <a:r>
              <a:rPr lang="en-US" altLang="zh-CN" dirty="0"/>
              <a:t>3.8.1</a:t>
            </a:r>
            <a:r>
              <a:rPr lang="zh-CN" altLang="en-US" dirty="0"/>
              <a:t>马氏链和</a:t>
            </a:r>
            <a:r>
              <a:rPr lang="en-US" altLang="zh-CN" dirty="0"/>
              <a:t>MCMC</a:t>
            </a:r>
            <a:r>
              <a:rPr lang="zh-CN" altLang="en-US" dirty="0"/>
              <a:t>介绍</a:t>
            </a:r>
          </a:p>
        </p:txBody>
      </p:sp>
      <p:sp>
        <p:nvSpPr>
          <p:cNvPr id="4" name="灯片编号占位符 2">
            <a:extLst>
              <a:ext uri="{FF2B5EF4-FFF2-40B4-BE49-F238E27FC236}">
                <a16:creationId xmlns:a16="http://schemas.microsoft.com/office/drawing/2014/main" id="{C27C162C-7E7E-4C70-B53F-15564590C7C6}"/>
              </a:ext>
            </a:extLst>
          </p:cNvPr>
          <p:cNvSpPr>
            <a:spLocks noGrp="1" noChangeArrowheads="1"/>
          </p:cNvSpPr>
          <p:nvPr>
            <p:ph type="sldNum" sz="quarter" idx="12"/>
          </p:nvPr>
        </p:nvSpPr>
        <p:spPr bwMode="auto">
          <a:xfrm>
            <a:off x="6553200" y="6391275"/>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9FCE3FB9-BAC7-4293-A5BB-B8E090A183F8}" type="slidenum">
              <a:rPr lang="zh-CN" altLang="en-US">
                <a:solidFill>
                  <a:srgbClr val="898989"/>
                </a:solidFill>
              </a:rPr>
              <a:pPr/>
              <a:t>110</a:t>
            </a:fld>
            <a:endParaRPr lang="zh-CN" altLang="en-US">
              <a:solidFill>
                <a:srgbClr val="898989"/>
              </a:solidFill>
            </a:endParaRPr>
          </a:p>
        </p:txBody>
      </p:sp>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0CAC607A-599E-404C-8E45-F90D2502C98D}"/>
                  </a:ext>
                </a:extLst>
              </p:cNvPr>
              <p:cNvSpPr txBox="1"/>
              <p:nvPr/>
            </p:nvSpPr>
            <p:spPr>
              <a:xfrm>
                <a:off x="317331" y="1043735"/>
                <a:ext cx="8620153" cy="2620333"/>
              </a:xfrm>
              <a:prstGeom prst="rect">
                <a:avLst/>
              </a:prstGeom>
              <a:noFill/>
              <a:ln w="25400">
                <a:noFill/>
              </a:ln>
            </p:spPr>
            <p:txBody>
              <a:bodyPr wrap="square">
                <a:spAutoFit/>
              </a:bodyPr>
              <a:lstStyle/>
              <a:p>
                <a:pPr>
                  <a:spcBef>
                    <a:spcPts val="900"/>
                  </a:spcBef>
                  <a:spcAft>
                    <a:spcPts val="900"/>
                  </a:spcAft>
                </a:pPr>
                <a:r>
                  <a:rPr lang="en-US" altLang="zh-CN" sz="3200" dirty="0" err="1">
                    <a:solidFill>
                      <a:srgbClr val="006699"/>
                    </a:solidFill>
                    <a:latin typeface="Times New Roman"/>
                  </a:rPr>
                  <a:t>例子：设状态转移矩阵</a:t>
                </a:r>
                <a:endParaRPr lang="zh-CN" altLang="zh-CN" sz="3200" dirty="0">
                  <a:solidFill>
                    <a:srgbClr val="006699"/>
                  </a:solidFill>
                  <a:latin typeface="Times New Roman"/>
                </a:endParaRPr>
              </a:p>
              <a:p>
                <a:pPr>
                  <a:spcBef>
                    <a:spcPts val="900"/>
                  </a:spcBef>
                  <a:spcAft>
                    <a:spcPts val="900"/>
                  </a:spcAft>
                </a:pPr>
                <a14:m>
                  <m:oMathPara xmlns:m="http://schemas.openxmlformats.org/officeDocument/2006/math">
                    <m:oMathParaPr>
                      <m:jc m:val="centerGroup"/>
                    </m:oMathParaPr>
                    <m:oMath xmlns:m="http://schemas.openxmlformats.org/officeDocument/2006/math">
                      <m:r>
                        <a:rPr lang="en-US" altLang="zh-CN" sz="3200">
                          <a:solidFill>
                            <a:srgbClr val="006699"/>
                          </a:solidFill>
                          <a:latin typeface="Cambria Math" panose="02040503050406030204" pitchFamily="18" charset="0"/>
                        </a:rPr>
                        <m:t>𝑃</m:t>
                      </m:r>
                      <m:r>
                        <a:rPr lang="en-US" altLang="zh-CN" sz="3200">
                          <a:solidFill>
                            <a:srgbClr val="006699"/>
                          </a:solidFill>
                          <a:latin typeface="Cambria Math" panose="02040503050406030204" pitchFamily="18" charset="0"/>
                        </a:rPr>
                        <m:t>=</m:t>
                      </m:r>
                      <m:d>
                        <m:dPr>
                          <m:begChr m:val="["/>
                          <m:endChr m:val="]"/>
                          <m:ctrlPr>
                            <a:rPr lang="zh-CN" altLang="zh-CN" sz="3200" i="1">
                              <a:solidFill>
                                <a:srgbClr val="006699"/>
                              </a:solidFill>
                              <a:latin typeface="Cambria Math" panose="02040503050406030204" pitchFamily="18" charset="0"/>
                            </a:rPr>
                          </m:ctrlPr>
                        </m:dPr>
                        <m:e>
                          <m:m>
                            <m:mPr>
                              <m:plcHide m:val="on"/>
                              <m:mcs>
                                <m:mc>
                                  <m:mcPr>
                                    <m:count m:val="3"/>
                                    <m:mcJc m:val="center"/>
                                  </m:mcPr>
                                </m:mc>
                              </m:mcs>
                              <m:ctrlPr>
                                <a:rPr lang="zh-CN" altLang="zh-CN" sz="3200" i="1">
                                  <a:solidFill>
                                    <a:srgbClr val="006699"/>
                                  </a:solidFill>
                                  <a:latin typeface="Cambria Math" panose="02040503050406030204" pitchFamily="18" charset="0"/>
                                </a:rPr>
                              </m:ctrlPr>
                            </m:mPr>
                            <m:mr>
                              <m:e>
                                <m:r>
                                  <a:rPr lang="en-US" altLang="zh-CN" sz="3200">
                                    <a:solidFill>
                                      <a:srgbClr val="006699"/>
                                    </a:solidFill>
                                    <a:latin typeface="Cambria Math" panose="02040503050406030204" pitchFamily="18" charset="0"/>
                                  </a:rPr>
                                  <m:t>0.65</m:t>
                                </m:r>
                              </m:e>
                              <m:e>
                                <m:r>
                                  <a:rPr lang="en-US" altLang="zh-CN" sz="3200">
                                    <a:solidFill>
                                      <a:srgbClr val="006699"/>
                                    </a:solidFill>
                                    <a:latin typeface="Cambria Math" panose="02040503050406030204" pitchFamily="18" charset="0"/>
                                  </a:rPr>
                                  <m:t>0.28</m:t>
                                </m:r>
                              </m:e>
                              <m:e>
                                <m:r>
                                  <a:rPr lang="en-US" altLang="zh-CN" sz="3200">
                                    <a:solidFill>
                                      <a:srgbClr val="006699"/>
                                    </a:solidFill>
                                    <a:latin typeface="Cambria Math" panose="02040503050406030204" pitchFamily="18" charset="0"/>
                                  </a:rPr>
                                  <m:t>0.07</m:t>
                                </m:r>
                              </m:e>
                            </m:mr>
                            <m:mr>
                              <m:e>
                                <m:r>
                                  <a:rPr lang="en-US" altLang="zh-CN" sz="3200">
                                    <a:solidFill>
                                      <a:srgbClr val="006699"/>
                                    </a:solidFill>
                                    <a:latin typeface="Cambria Math" panose="02040503050406030204" pitchFamily="18" charset="0"/>
                                  </a:rPr>
                                  <m:t>0.15</m:t>
                                </m:r>
                              </m:e>
                              <m:e>
                                <m:r>
                                  <a:rPr lang="en-US" altLang="zh-CN" sz="3200">
                                    <a:solidFill>
                                      <a:srgbClr val="006699"/>
                                    </a:solidFill>
                                    <a:latin typeface="Cambria Math" panose="02040503050406030204" pitchFamily="18" charset="0"/>
                                  </a:rPr>
                                  <m:t>0.67</m:t>
                                </m:r>
                              </m:e>
                              <m:e>
                                <m:r>
                                  <a:rPr lang="en-US" altLang="zh-CN" sz="3200">
                                    <a:solidFill>
                                      <a:srgbClr val="006699"/>
                                    </a:solidFill>
                                    <a:latin typeface="Cambria Math" panose="02040503050406030204" pitchFamily="18" charset="0"/>
                                  </a:rPr>
                                  <m:t>0.18</m:t>
                                </m:r>
                              </m:e>
                            </m:mr>
                            <m:mr>
                              <m:e>
                                <m:r>
                                  <a:rPr lang="en-US" altLang="zh-CN" sz="3200">
                                    <a:solidFill>
                                      <a:srgbClr val="006699"/>
                                    </a:solidFill>
                                    <a:latin typeface="Cambria Math" panose="02040503050406030204" pitchFamily="18" charset="0"/>
                                  </a:rPr>
                                  <m:t>0.12</m:t>
                                </m:r>
                              </m:e>
                              <m:e>
                                <m:r>
                                  <a:rPr lang="en-US" altLang="zh-CN" sz="3200">
                                    <a:solidFill>
                                      <a:srgbClr val="006699"/>
                                    </a:solidFill>
                                    <a:latin typeface="Cambria Math" panose="02040503050406030204" pitchFamily="18" charset="0"/>
                                  </a:rPr>
                                  <m:t>0.36</m:t>
                                </m:r>
                              </m:e>
                              <m:e>
                                <m:r>
                                  <a:rPr lang="en-US" altLang="zh-CN" sz="3200">
                                    <a:solidFill>
                                      <a:srgbClr val="006699"/>
                                    </a:solidFill>
                                    <a:latin typeface="Cambria Math" panose="02040503050406030204" pitchFamily="18" charset="0"/>
                                  </a:rPr>
                                  <m:t>0.52</m:t>
                                </m:r>
                              </m:e>
                            </m:mr>
                          </m:m>
                        </m:e>
                      </m:d>
                    </m:oMath>
                  </m:oMathPara>
                </a14:m>
                <a:endParaRPr lang="zh-CN" altLang="zh-CN" sz="3200" dirty="0">
                  <a:solidFill>
                    <a:srgbClr val="006699"/>
                  </a:solidFill>
                  <a:latin typeface="Times New Roman"/>
                </a:endParaRPr>
              </a:p>
              <a:p>
                <a:r>
                  <a:rPr lang="en-US" altLang="zh-CN" sz="3200" dirty="0" err="1">
                    <a:solidFill>
                      <a:srgbClr val="006699"/>
                    </a:solidFill>
                    <a:latin typeface="Times New Roman"/>
                  </a:rPr>
                  <a:t>假设初始概率分布为</a:t>
                </a:r>
                <a14:m>
                  <m:oMath xmlns:m="http://schemas.openxmlformats.org/officeDocument/2006/math">
                    <m:sSub>
                      <m:sSubPr>
                        <m:ctrlPr>
                          <a:rPr lang="zh-CN" altLang="zh-CN" sz="3200" i="1">
                            <a:solidFill>
                              <a:srgbClr val="006699"/>
                            </a:solidFill>
                            <a:latin typeface="Cambria Math" panose="02040503050406030204" pitchFamily="18" charset="0"/>
                          </a:rPr>
                        </m:ctrlPr>
                      </m:sSubPr>
                      <m:e>
                        <m:r>
                          <a:rPr lang="en-US" altLang="zh-CN" sz="3200">
                            <a:solidFill>
                              <a:srgbClr val="006699"/>
                            </a:solidFill>
                            <a:latin typeface="Cambria Math" panose="02040503050406030204" pitchFamily="18" charset="0"/>
                          </a:rPr>
                          <m:t>𝜋</m:t>
                        </m:r>
                      </m:e>
                      <m:sub>
                        <m:r>
                          <a:rPr lang="en-US" altLang="zh-CN" sz="3200">
                            <a:solidFill>
                              <a:srgbClr val="006699"/>
                            </a:solidFill>
                            <a:latin typeface="Cambria Math" panose="02040503050406030204" pitchFamily="18" charset="0"/>
                          </a:rPr>
                          <m:t>0</m:t>
                        </m:r>
                      </m:sub>
                    </m:sSub>
                    <m:r>
                      <a:rPr lang="en-US" altLang="zh-CN" sz="3200">
                        <a:solidFill>
                          <a:srgbClr val="006699"/>
                        </a:solidFill>
                        <a:latin typeface="Cambria Math" panose="02040503050406030204" pitchFamily="18" charset="0"/>
                      </a:rPr>
                      <m:t>=</m:t>
                    </m:r>
                    <m:d>
                      <m:dPr>
                        <m:begChr m:val="["/>
                        <m:endChr m:val="]"/>
                        <m:ctrlPr>
                          <a:rPr lang="zh-CN" altLang="zh-CN" sz="3200" i="1">
                            <a:solidFill>
                              <a:srgbClr val="006699"/>
                            </a:solidFill>
                            <a:latin typeface="Cambria Math" panose="02040503050406030204" pitchFamily="18" charset="0"/>
                          </a:rPr>
                        </m:ctrlPr>
                      </m:dPr>
                      <m:e>
                        <m:r>
                          <a:rPr lang="en-US" altLang="zh-CN" sz="3200">
                            <a:solidFill>
                              <a:srgbClr val="006699"/>
                            </a:solidFill>
                            <a:latin typeface="Cambria Math" panose="02040503050406030204" pitchFamily="18" charset="0"/>
                          </a:rPr>
                          <m:t>0.21,0.68,0.11</m:t>
                        </m:r>
                      </m:e>
                    </m:d>
                  </m:oMath>
                </a14:m>
                <a:endParaRPr lang="zh-CN" altLang="en-US" sz="3200" dirty="0">
                  <a:solidFill>
                    <a:srgbClr val="006699"/>
                  </a:solidFill>
                  <a:latin typeface="Times New Roman"/>
                </a:endParaRPr>
              </a:p>
            </p:txBody>
          </p:sp>
        </mc:Choice>
        <mc:Fallback xmlns="">
          <p:sp>
            <p:nvSpPr>
              <p:cNvPr id="8" name="文本框 7">
                <a:extLst>
                  <a:ext uri="{FF2B5EF4-FFF2-40B4-BE49-F238E27FC236}">
                    <a16:creationId xmlns:a16="http://schemas.microsoft.com/office/drawing/2014/main" id="{0CAC607A-599E-404C-8E45-F90D2502C98D}"/>
                  </a:ext>
                </a:extLst>
              </p:cNvPr>
              <p:cNvSpPr txBox="1">
                <a:spLocks noRot="1" noChangeAspect="1" noMove="1" noResize="1" noEditPoints="1" noAdjustHandles="1" noChangeArrowheads="1" noChangeShapeType="1" noTextEdit="1"/>
              </p:cNvSpPr>
              <p:nvPr/>
            </p:nvSpPr>
            <p:spPr>
              <a:xfrm>
                <a:off x="317331" y="1043735"/>
                <a:ext cx="8620153" cy="2620333"/>
              </a:xfrm>
              <a:prstGeom prst="rect">
                <a:avLst/>
              </a:prstGeom>
              <a:blipFill>
                <a:blip r:embed="rId2"/>
                <a:stretch>
                  <a:fillRect l="-1768" t="-3953" b="-5814"/>
                </a:stretch>
              </a:blipFill>
              <a:ln w="25400">
                <a:noFill/>
              </a:ln>
            </p:spPr>
            <p:txBody>
              <a:bodyPr/>
              <a:lstStyle/>
              <a:p>
                <a:r>
                  <a:rPr lang="zh-CN" altLang="en-US">
                    <a:noFill/>
                  </a:rPr>
                  <a:t> </a:t>
                </a:r>
              </a:p>
            </p:txBody>
          </p:sp>
        </mc:Fallback>
      </mc:AlternateContent>
      <p:sp>
        <p:nvSpPr>
          <p:cNvPr id="11" name="文本框 10">
            <a:extLst>
              <a:ext uri="{FF2B5EF4-FFF2-40B4-BE49-F238E27FC236}">
                <a16:creationId xmlns:a16="http://schemas.microsoft.com/office/drawing/2014/main" id="{822B6BED-9A23-4E43-BD0D-96D0B0D6E65F}"/>
              </a:ext>
            </a:extLst>
          </p:cNvPr>
          <p:cNvSpPr txBox="1"/>
          <p:nvPr/>
        </p:nvSpPr>
        <p:spPr>
          <a:xfrm>
            <a:off x="5302092" y="3807994"/>
            <a:ext cx="2790310" cy="2400657"/>
          </a:xfrm>
          <a:prstGeom prst="rect">
            <a:avLst/>
          </a:prstGeom>
          <a:noFill/>
          <a:ln w="25400">
            <a:noFill/>
          </a:ln>
        </p:spPr>
        <p:txBody>
          <a:bodyPr wrap="square">
            <a:spAutoFit/>
          </a:bodyPr>
          <a:lstStyle/>
          <a:p>
            <a:pPr>
              <a:spcBef>
                <a:spcPts val="900"/>
              </a:spcBef>
              <a:spcAft>
                <a:spcPts val="900"/>
              </a:spcAft>
            </a:pPr>
            <a:r>
              <a:rPr lang="en-US" altLang="zh-CN" sz="1800" dirty="0">
                <a:effectLst/>
                <a:latin typeface="Cambria" panose="02040503050406030204" pitchFamily="18" charset="0"/>
                <a:ea typeface="宋体" panose="02010600030101010101" pitchFamily="2" charset="-122"/>
                <a:cs typeface="Times New Roman" panose="02020603050405020304" pitchFamily="18" charset="0"/>
              </a:rPr>
              <a:t>6 0.286 0.489 0.225 </a:t>
            </a:r>
            <a:endParaRPr lang="zh-CN" altLang="zh-CN" sz="1800" dirty="0">
              <a:effectLst/>
              <a:latin typeface="Cambria" panose="02040503050406030204" pitchFamily="18" charset="0"/>
              <a:ea typeface="宋体" panose="02010600030101010101" pitchFamily="2" charset="-122"/>
              <a:cs typeface="Times New Roman" panose="02020603050405020304" pitchFamily="18" charset="0"/>
            </a:endParaRPr>
          </a:p>
          <a:p>
            <a:pPr>
              <a:spcBef>
                <a:spcPts val="900"/>
              </a:spcBef>
              <a:spcAft>
                <a:spcPts val="900"/>
              </a:spcAft>
            </a:pPr>
            <a:r>
              <a:rPr lang="en-US" altLang="zh-CN" sz="1800" dirty="0">
                <a:effectLst/>
                <a:latin typeface="Cambria" panose="02040503050406030204" pitchFamily="18" charset="0"/>
                <a:ea typeface="宋体" panose="02010600030101010101" pitchFamily="2" charset="-122"/>
                <a:cs typeface="Times New Roman" panose="02020603050405020304" pitchFamily="18" charset="0"/>
              </a:rPr>
              <a:t>7 0.286 0.489 0.225</a:t>
            </a:r>
            <a:endParaRPr lang="zh-CN" altLang="zh-CN" sz="1800" dirty="0">
              <a:effectLst/>
              <a:latin typeface="Cambria" panose="02040503050406030204" pitchFamily="18" charset="0"/>
              <a:ea typeface="宋体" panose="02010600030101010101" pitchFamily="2" charset="-122"/>
              <a:cs typeface="Times New Roman" panose="02020603050405020304" pitchFamily="18" charset="0"/>
            </a:endParaRPr>
          </a:p>
          <a:p>
            <a:pPr>
              <a:spcBef>
                <a:spcPts val="900"/>
              </a:spcBef>
              <a:spcAft>
                <a:spcPts val="900"/>
              </a:spcAft>
            </a:pPr>
            <a:r>
              <a:rPr lang="en-US" altLang="zh-CN" sz="1800" dirty="0">
                <a:effectLst/>
                <a:latin typeface="Cambria" panose="02040503050406030204" pitchFamily="18" charset="0"/>
                <a:ea typeface="宋体" panose="02010600030101010101" pitchFamily="2" charset="-122"/>
                <a:cs typeface="Times New Roman" panose="02020603050405020304" pitchFamily="18" charset="0"/>
              </a:rPr>
              <a:t>8 0.289 0.488 0.225</a:t>
            </a:r>
            <a:endParaRPr lang="zh-CN" altLang="zh-CN" sz="1800" dirty="0">
              <a:effectLst/>
              <a:latin typeface="Cambria" panose="02040503050406030204" pitchFamily="18" charset="0"/>
              <a:ea typeface="宋体" panose="02010600030101010101" pitchFamily="2" charset="-122"/>
              <a:cs typeface="Times New Roman" panose="02020603050405020304" pitchFamily="18" charset="0"/>
            </a:endParaRPr>
          </a:p>
          <a:p>
            <a:pPr>
              <a:spcBef>
                <a:spcPts val="900"/>
              </a:spcBef>
              <a:spcAft>
                <a:spcPts val="900"/>
              </a:spcAft>
            </a:pPr>
            <a:r>
              <a:rPr lang="en-US" altLang="zh-CN" sz="1800" dirty="0">
                <a:effectLst/>
                <a:latin typeface="Cambria" panose="02040503050406030204" pitchFamily="18" charset="0"/>
                <a:ea typeface="宋体" panose="02010600030101010101" pitchFamily="2" charset="-122"/>
                <a:cs typeface="Times New Roman" panose="02020603050405020304" pitchFamily="18" charset="0"/>
              </a:rPr>
              <a:t>9 0.286 0.489 0.225</a:t>
            </a:r>
            <a:endParaRPr lang="zh-CN" altLang="zh-CN" sz="1800" dirty="0">
              <a:effectLst/>
              <a:latin typeface="Cambria" panose="02040503050406030204" pitchFamily="18" charset="0"/>
              <a:ea typeface="宋体" panose="02010600030101010101" pitchFamily="2" charset="-122"/>
              <a:cs typeface="Times New Roman" panose="02020603050405020304" pitchFamily="18" charset="0"/>
            </a:endParaRPr>
          </a:p>
          <a:p>
            <a:pPr>
              <a:spcBef>
                <a:spcPts val="900"/>
              </a:spcBef>
              <a:spcAft>
                <a:spcPts val="900"/>
              </a:spcAft>
            </a:pPr>
            <a:r>
              <a:rPr lang="en-US" altLang="zh-CN" sz="1800" dirty="0">
                <a:effectLst/>
                <a:latin typeface="Cambria" panose="02040503050406030204" pitchFamily="18" charset="0"/>
                <a:ea typeface="宋体" panose="02010600030101010101" pitchFamily="2" charset="-122"/>
                <a:cs typeface="Times New Roman" panose="02020603050405020304" pitchFamily="18" charset="0"/>
              </a:rPr>
              <a:t>10 0.286 0.489 0.225</a:t>
            </a:r>
            <a:endParaRPr lang="zh-CN" altLang="zh-CN" sz="1800" dirty="0">
              <a:effectLst/>
              <a:latin typeface="Cambria" panose="02040503050406030204" pitchFamily="18" charset="0"/>
              <a:ea typeface="宋体" panose="02010600030101010101" pitchFamily="2" charset="-122"/>
              <a:cs typeface="Times New Roman" panose="02020603050405020304" pitchFamily="18" charset="0"/>
            </a:endParaRPr>
          </a:p>
        </p:txBody>
      </p:sp>
      <p:sp>
        <p:nvSpPr>
          <p:cNvPr id="13" name="文本框 12">
            <a:extLst>
              <a:ext uri="{FF2B5EF4-FFF2-40B4-BE49-F238E27FC236}">
                <a16:creationId xmlns:a16="http://schemas.microsoft.com/office/drawing/2014/main" id="{7A0C25B7-AB93-4EDC-9693-B7CDAE708FF2}"/>
              </a:ext>
            </a:extLst>
          </p:cNvPr>
          <p:cNvSpPr txBox="1"/>
          <p:nvPr/>
        </p:nvSpPr>
        <p:spPr>
          <a:xfrm>
            <a:off x="1671657" y="3573427"/>
            <a:ext cx="2170252" cy="2908489"/>
          </a:xfrm>
          <a:prstGeom prst="rect">
            <a:avLst/>
          </a:prstGeom>
          <a:noFill/>
          <a:ln w="25400">
            <a:noFill/>
          </a:ln>
        </p:spPr>
        <p:txBody>
          <a:bodyPr wrap="square">
            <a:spAutoFit/>
          </a:bodyPr>
          <a:lstStyle/>
          <a:p>
            <a:pPr>
              <a:spcBef>
                <a:spcPts val="900"/>
              </a:spcBef>
              <a:spcAft>
                <a:spcPts val="900"/>
              </a:spcAft>
            </a:pPr>
            <a:r>
              <a:rPr lang="en-US" altLang="zh-CN" sz="1800" dirty="0">
                <a:effectLst/>
                <a:latin typeface="Cambria" panose="02040503050406030204" pitchFamily="18" charset="0"/>
                <a:ea typeface="宋体" panose="02010600030101010101" pitchFamily="2" charset="-122"/>
                <a:cs typeface="Times New Roman" panose="02020603050405020304" pitchFamily="18" charset="0"/>
              </a:rPr>
              <a:t>0 0.210 0.680 0.110</a:t>
            </a:r>
            <a:endParaRPr lang="zh-CN" altLang="zh-CN" sz="1800" dirty="0">
              <a:effectLst/>
              <a:latin typeface="Cambria" panose="02040503050406030204" pitchFamily="18" charset="0"/>
              <a:ea typeface="宋体" panose="02010600030101010101" pitchFamily="2" charset="-122"/>
              <a:cs typeface="Times New Roman" panose="02020603050405020304" pitchFamily="18" charset="0"/>
            </a:endParaRPr>
          </a:p>
          <a:p>
            <a:pPr>
              <a:spcBef>
                <a:spcPts val="900"/>
              </a:spcBef>
              <a:spcAft>
                <a:spcPts val="900"/>
              </a:spcAft>
            </a:pPr>
            <a:r>
              <a:rPr lang="en-US" altLang="zh-CN" sz="1800" dirty="0">
                <a:effectLst/>
                <a:latin typeface="Cambria" panose="02040503050406030204" pitchFamily="18" charset="0"/>
                <a:ea typeface="宋体" panose="02010600030101010101" pitchFamily="2" charset="-122"/>
                <a:cs typeface="Times New Roman" panose="02020603050405020304" pitchFamily="18" charset="0"/>
              </a:rPr>
              <a:t>1 0.252 0.554 0.194 </a:t>
            </a:r>
            <a:endParaRPr lang="zh-CN" altLang="zh-CN" sz="1800" dirty="0">
              <a:effectLst/>
              <a:latin typeface="Cambria" panose="02040503050406030204" pitchFamily="18" charset="0"/>
              <a:ea typeface="宋体" panose="02010600030101010101" pitchFamily="2" charset="-122"/>
              <a:cs typeface="Times New Roman" panose="02020603050405020304" pitchFamily="18" charset="0"/>
            </a:endParaRPr>
          </a:p>
          <a:p>
            <a:pPr>
              <a:spcBef>
                <a:spcPts val="900"/>
              </a:spcBef>
              <a:spcAft>
                <a:spcPts val="900"/>
              </a:spcAft>
            </a:pPr>
            <a:r>
              <a:rPr lang="en-US" altLang="zh-CN" sz="1800" dirty="0">
                <a:effectLst/>
                <a:latin typeface="Cambria" panose="02040503050406030204" pitchFamily="18" charset="0"/>
                <a:ea typeface="宋体" panose="02010600030101010101" pitchFamily="2" charset="-122"/>
                <a:cs typeface="Times New Roman" panose="02020603050405020304" pitchFamily="18" charset="0"/>
              </a:rPr>
              <a:t>2 0.270 0.512 0.218</a:t>
            </a:r>
            <a:endParaRPr lang="zh-CN" altLang="zh-CN" sz="1800" dirty="0">
              <a:effectLst/>
              <a:latin typeface="Cambria" panose="02040503050406030204" pitchFamily="18" charset="0"/>
              <a:ea typeface="宋体" panose="02010600030101010101" pitchFamily="2" charset="-122"/>
              <a:cs typeface="Times New Roman" panose="02020603050405020304" pitchFamily="18" charset="0"/>
            </a:endParaRPr>
          </a:p>
          <a:p>
            <a:pPr>
              <a:spcBef>
                <a:spcPts val="900"/>
              </a:spcBef>
              <a:spcAft>
                <a:spcPts val="900"/>
              </a:spcAft>
            </a:pPr>
            <a:r>
              <a:rPr lang="en-US" altLang="zh-CN" sz="1800" dirty="0">
                <a:effectLst/>
                <a:latin typeface="Cambria" panose="02040503050406030204" pitchFamily="18" charset="0"/>
                <a:ea typeface="宋体" panose="02010600030101010101" pitchFamily="2" charset="-122"/>
                <a:cs typeface="Times New Roman" panose="02020603050405020304" pitchFamily="18" charset="0"/>
              </a:rPr>
              <a:t>3 0.278 0.497 0.225 </a:t>
            </a:r>
            <a:endParaRPr lang="zh-CN" altLang="zh-CN" sz="1800" dirty="0">
              <a:effectLst/>
              <a:latin typeface="Cambria" panose="02040503050406030204" pitchFamily="18" charset="0"/>
              <a:ea typeface="宋体" panose="02010600030101010101" pitchFamily="2" charset="-122"/>
              <a:cs typeface="Times New Roman" panose="02020603050405020304" pitchFamily="18" charset="0"/>
            </a:endParaRPr>
          </a:p>
          <a:p>
            <a:pPr>
              <a:spcBef>
                <a:spcPts val="900"/>
              </a:spcBef>
              <a:spcAft>
                <a:spcPts val="900"/>
              </a:spcAft>
            </a:pPr>
            <a:r>
              <a:rPr lang="en-US" altLang="zh-CN" sz="1800" dirty="0">
                <a:effectLst/>
                <a:latin typeface="Cambria" panose="02040503050406030204" pitchFamily="18" charset="0"/>
                <a:ea typeface="宋体" panose="02010600030101010101" pitchFamily="2" charset="-122"/>
                <a:cs typeface="Times New Roman" panose="02020603050405020304" pitchFamily="18" charset="0"/>
              </a:rPr>
              <a:t>4 0.282 0.490 0.226 </a:t>
            </a:r>
            <a:endParaRPr lang="zh-CN" altLang="zh-CN" sz="1800" dirty="0">
              <a:effectLst/>
              <a:latin typeface="Cambria" panose="02040503050406030204" pitchFamily="18" charset="0"/>
              <a:ea typeface="宋体" panose="02010600030101010101" pitchFamily="2" charset="-122"/>
              <a:cs typeface="Times New Roman" panose="02020603050405020304" pitchFamily="18" charset="0"/>
            </a:endParaRPr>
          </a:p>
          <a:p>
            <a:pPr>
              <a:spcBef>
                <a:spcPts val="900"/>
              </a:spcBef>
              <a:spcAft>
                <a:spcPts val="900"/>
              </a:spcAft>
            </a:pPr>
            <a:r>
              <a:rPr lang="en-US" altLang="zh-CN" sz="1800" dirty="0">
                <a:effectLst/>
                <a:latin typeface="Cambria" panose="02040503050406030204" pitchFamily="18" charset="0"/>
                <a:ea typeface="宋体" panose="02010600030101010101" pitchFamily="2" charset="-122"/>
                <a:cs typeface="Times New Roman" panose="02020603050405020304" pitchFamily="18" charset="0"/>
              </a:rPr>
              <a:t>5 0.285 0.489 0.225 </a:t>
            </a:r>
            <a:endParaRPr lang="zh-CN" altLang="zh-CN" sz="1800" dirty="0">
              <a:effectLst/>
              <a:latin typeface="Cambria" panose="020405030504060302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06614168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标题 1">
            <a:extLst>
              <a:ext uri="{FF2B5EF4-FFF2-40B4-BE49-F238E27FC236}">
                <a16:creationId xmlns:a16="http://schemas.microsoft.com/office/drawing/2014/main" id="{C5D96BB7-F3EE-475D-8C4A-757D9F1B8C06}"/>
              </a:ext>
            </a:extLst>
          </p:cNvPr>
          <p:cNvSpPr>
            <a:spLocks noGrp="1" noChangeArrowheads="1"/>
          </p:cNvSpPr>
          <p:nvPr>
            <p:ph type="title"/>
          </p:nvPr>
        </p:nvSpPr>
        <p:spPr>
          <a:xfrm>
            <a:off x="-15875" y="142875"/>
            <a:ext cx="8229600" cy="642938"/>
          </a:xfrm>
        </p:spPr>
        <p:txBody>
          <a:bodyPr/>
          <a:lstStyle/>
          <a:p>
            <a:pPr algn="l" defTabSz="512763" fontAlgn="base">
              <a:spcAft>
                <a:spcPct val="0"/>
              </a:spcAft>
            </a:pPr>
            <a:r>
              <a:rPr lang="en-US" altLang="zh-CN" dirty="0"/>
              <a:t>3.8.1</a:t>
            </a:r>
            <a:r>
              <a:rPr lang="zh-CN" altLang="en-US" dirty="0"/>
              <a:t>马氏链和</a:t>
            </a:r>
            <a:r>
              <a:rPr lang="en-US" altLang="zh-CN" dirty="0"/>
              <a:t>MCMC</a:t>
            </a:r>
            <a:r>
              <a:rPr lang="zh-CN" altLang="en-US" dirty="0"/>
              <a:t>介绍</a:t>
            </a:r>
          </a:p>
        </p:txBody>
      </p:sp>
      <p:sp>
        <p:nvSpPr>
          <p:cNvPr id="4" name="灯片编号占位符 2">
            <a:extLst>
              <a:ext uri="{FF2B5EF4-FFF2-40B4-BE49-F238E27FC236}">
                <a16:creationId xmlns:a16="http://schemas.microsoft.com/office/drawing/2014/main" id="{C27C162C-7E7E-4C70-B53F-15564590C7C6}"/>
              </a:ext>
            </a:extLst>
          </p:cNvPr>
          <p:cNvSpPr>
            <a:spLocks noGrp="1" noChangeArrowheads="1"/>
          </p:cNvSpPr>
          <p:nvPr>
            <p:ph type="sldNum" sz="quarter" idx="12"/>
          </p:nvPr>
        </p:nvSpPr>
        <p:spPr bwMode="auto">
          <a:xfrm>
            <a:off x="6553200" y="6391275"/>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9FCE3FB9-BAC7-4293-A5BB-B8E090A183F8}" type="slidenum">
              <a:rPr lang="zh-CN" altLang="en-US">
                <a:solidFill>
                  <a:srgbClr val="898989"/>
                </a:solidFill>
              </a:rPr>
              <a:pPr/>
              <a:t>111</a:t>
            </a:fld>
            <a:endParaRPr lang="zh-CN" altLang="en-US">
              <a:solidFill>
                <a:srgbClr val="898989"/>
              </a:solidFill>
            </a:endParaRPr>
          </a:p>
        </p:txBody>
      </p:sp>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0CAC607A-599E-404C-8E45-F90D2502C98D}"/>
                  </a:ext>
                </a:extLst>
              </p:cNvPr>
              <p:cNvSpPr txBox="1"/>
              <p:nvPr/>
            </p:nvSpPr>
            <p:spPr>
              <a:xfrm>
                <a:off x="317331" y="1043735"/>
                <a:ext cx="8620153" cy="584775"/>
              </a:xfrm>
              <a:prstGeom prst="rect">
                <a:avLst/>
              </a:prstGeom>
              <a:noFill/>
              <a:ln w="25400">
                <a:noFill/>
              </a:ln>
            </p:spPr>
            <p:txBody>
              <a:bodyPr wrap="square">
                <a:spAutoFit/>
              </a:bodyPr>
              <a:lstStyle/>
              <a:p>
                <a:pPr>
                  <a:spcBef>
                    <a:spcPts val="900"/>
                  </a:spcBef>
                  <a:spcAft>
                    <a:spcPts val="900"/>
                  </a:spcAft>
                </a:pPr>
                <a:r>
                  <a:rPr lang="en-US" altLang="zh-CN" sz="3200" dirty="0" err="1">
                    <a:solidFill>
                      <a:srgbClr val="006699"/>
                    </a:solidFill>
                    <a:latin typeface="Times New Roman"/>
                  </a:rPr>
                  <a:t>初始概率分布</a:t>
                </a:r>
                <a:r>
                  <a:rPr lang="en-US" altLang="zh-CN" sz="3200" dirty="0">
                    <a:solidFill>
                      <a:srgbClr val="006699"/>
                    </a:solidFill>
                    <a:latin typeface="Times New Roman"/>
                  </a:rPr>
                  <a:t> </a:t>
                </a:r>
                <a14:m>
                  <m:oMath xmlns:m="http://schemas.openxmlformats.org/officeDocument/2006/math">
                    <m:sSub>
                      <m:sSubPr>
                        <m:ctrlPr>
                          <a:rPr lang="zh-CN" altLang="zh-CN" sz="3200" i="1">
                            <a:solidFill>
                              <a:srgbClr val="006699"/>
                            </a:solidFill>
                            <a:latin typeface="Cambria Math" panose="02040503050406030204" pitchFamily="18" charset="0"/>
                          </a:rPr>
                        </m:ctrlPr>
                      </m:sSubPr>
                      <m:e>
                        <m:r>
                          <a:rPr lang="en-US" altLang="zh-CN" sz="3200">
                            <a:solidFill>
                              <a:srgbClr val="006699"/>
                            </a:solidFill>
                            <a:latin typeface="Cambria Math" panose="02040503050406030204" pitchFamily="18" charset="0"/>
                          </a:rPr>
                          <m:t>𝜋</m:t>
                        </m:r>
                      </m:e>
                      <m:sub>
                        <m:r>
                          <a:rPr lang="en-US" altLang="zh-CN" sz="3200">
                            <a:solidFill>
                              <a:srgbClr val="006699"/>
                            </a:solidFill>
                            <a:latin typeface="Cambria Math" panose="02040503050406030204" pitchFamily="18" charset="0"/>
                          </a:rPr>
                          <m:t>0</m:t>
                        </m:r>
                      </m:sub>
                    </m:sSub>
                    <m:r>
                      <a:rPr lang="en-US" altLang="zh-CN" sz="3200">
                        <a:solidFill>
                          <a:srgbClr val="006699"/>
                        </a:solidFill>
                        <a:latin typeface="Cambria Math" panose="02040503050406030204" pitchFamily="18" charset="0"/>
                      </a:rPr>
                      <m:t>=</m:t>
                    </m:r>
                    <m:d>
                      <m:dPr>
                        <m:begChr m:val="["/>
                        <m:endChr m:val="]"/>
                        <m:ctrlPr>
                          <a:rPr lang="zh-CN" altLang="zh-CN" sz="3200" i="1">
                            <a:solidFill>
                              <a:srgbClr val="006699"/>
                            </a:solidFill>
                            <a:latin typeface="Cambria Math" panose="02040503050406030204" pitchFamily="18" charset="0"/>
                          </a:rPr>
                        </m:ctrlPr>
                      </m:dPr>
                      <m:e>
                        <m:r>
                          <a:rPr lang="en-US" altLang="zh-CN" sz="3200">
                            <a:solidFill>
                              <a:srgbClr val="006699"/>
                            </a:solidFill>
                            <a:latin typeface="Cambria Math" panose="02040503050406030204" pitchFamily="18" charset="0"/>
                          </a:rPr>
                          <m:t>0.75,0.15,0.1</m:t>
                        </m:r>
                      </m:e>
                    </m:d>
                  </m:oMath>
                </a14:m>
                <a:endParaRPr lang="zh-CN" altLang="zh-CN" sz="3200" dirty="0">
                  <a:solidFill>
                    <a:srgbClr val="006699"/>
                  </a:solidFill>
                  <a:latin typeface="Times New Roman"/>
                </a:endParaRPr>
              </a:p>
            </p:txBody>
          </p:sp>
        </mc:Choice>
        <mc:Fallback xmlns="">
          <p:sp>
            <p:nvSpPr>
              <p:cNvPr id="8" name="文本框 7">
                <a:extLst>
                  <a:ext uri="{FF2B5EF4-FFF2-40B4-BE49-F238E27FC236}">
                    <a16:creationId xmlns:a16="http://schemas.microsoft.com/office/drawing/2014/main" id="{0CAC607A-599E-404C-8E45-F90D2502C98D}"/>
                  </a:ext>
                </a:extLst>
              </p:cNvPr>
              <p:cNvSpPr txBox="1">
                <a:spLocks noRot="1" noChangeAspect="1" noMove="1" noResize="1" noEditPoints="1" noAdjustHandles="1" noChangeArrowheads="1" noChangeShapeType="1" noTextEdit="1"/>
              </p:cNvSpPr>
              <p:nvPr/>
            </p:nvSpPr>
            <p:spPr>
              <a:xfrm>
                <a:off x="317331" y="1043735"/>
                <a:ext cx="8620153" cy="584775"/>
              </a:xfrm>
              <a:prstGeom prst="rect">
                <a:avLst/>
              </a:prstGeom>
              <a:blipFill>
                <a:blip r:embed="rId2"/>
                <a:stretch>
                  <a:fillRect l="-1768" t="-17708" b="-29167"/>
                </a:stretch>
              </a:blipFill>
              <a:ln w="25400">
                <a:noFill/>
              </a:ln>
            </p:spPr>
            <p:txBody>
              <a:bodyPr/>
              <a:lstStyle/>
              <a:p>
                <a:r>
                  <a:rPr lang="zh-CN" altLang="en-US">
                    <a:noFill/>
                  </a:rPr>
                  <a:t> </a:t>
                </a:r>
              </a:p>
            </p:txBody>
          </p:sp>
        </mc:Fallback>
      </mc:AlternateContent>
      <p:sp>
        <p:nvSpPr>
          <p:cNvPr id="9" name="文本框 8">
            <a:extLst>
              <a:ext uri="{FF2B5EF4-FFF2-40B4-BE49-F238E27FC236}">
                <a16:creationId xmlns:a16="http://schemas.microsoft.com/office/drawing/2014/main" id="{C4325275-26B6-4A07-BC06-362B7C424748}"/>
              </a:ext>
            </a:extLst>
          </p:cNvPr>
          <p:cNvSpPr txBox="1"/>
          <p:nvPr/>
        </p:nvSpPr>
        <p:spPr>
          <a:xfrm>
            <a:off x="5225721" y="2692805"/>
            <a:ext cx="2654958" cy="2400657"/>
          </a:xfrm>
          <a:prstGeom prst="rect">
            <a:avLst/>
          </a:prstGeom>
          <a:noFill/>
          <a:ln w="25400">
            <a:noFill/>
          </a:ln>
        </p:spPr>
        <p:txBody>
          <a:bodyPr wrap="square">
            <a:spAutoFit/>
          </a:bodyPr>
          <a:lstStyle/>
          <a:p>
            <a:pPr>
              <a:spcBef>
                <a:spcPts val="900"/>
              </a:spcBef>
              <a:spcAft>
                <a:spcPts val="900"/>
              </a:spcAft>
            </a:pPr>
            <a:r>
              <a:rPr lang="en-US" altLang="zh-CN" sz="1800" dirty="0">
                <a:effectLst/>
                <a:latin typeface="Cambria" panose="02040503050406030204" pitchFamily="18" charset="0"/>
                <a:ea typeface="宋体" panose="02010600030101010101" pitchFamily="2" charset="-122"/>
                <a:cs typeface="Times New Roman" panose="02020603050405020304" pitchFamily="18" charset="0"/>
              </a:rPr>
              <a:t>6 0.295 0.485 0.220 </a:t>
            </a:r>
            <a:endParaRPr lang="zh-CN" altLang="zh-CN" sz="1800" dirty="0">
              <a:effectLst/>
              <a:latin typeface="Cambria" panose="02040503050406030204" pitchFamily="18" charset="0"/>
              <a:ea typeface="宋体" panose="02010600030101010101" pitchFamily="2" charset="-122"/>
              <a:cs typeface="Times New Roman" panose="02020603050405020304" pitchFamily="18" charset="0"/>
            </a:endParaRPr>
          </a:p>
          <a:p>
            <a:pPr>
              <a:spcBef>
                <a:spcPts val="900"/>
              </a:spcBef>
              <a:spcAft>
                <a:spcPts val="900"/>
              </a:spcAft>
            </a:pPr>
            <a:r>
              <a:rPr lang="en-US" altLang="zh-CN" sz="1800" dirty="0">
                <a:effectLst/>
                <a:latin typeface="Cambria" panose="02040503050406030204" pitchFamily="18" charset="0"/>
                <a:ea typeface="宋体" panose="02010600030101010101" pitchFamily="2" charset="-122"/>
                <a:cs typeface="Times New Roman" panose="02020603050405020304" pitchFamily="18" charset="0"/>
              </a:rPr>
              <a:t>7 0.291 0.487 0.222 </a:t>
            </a:r>
            <a:endParaRPr lang="zh-CN" altLang="zh-CN" sz="1800" dirty="0">
              <a:effectLst/>
              <a:latin typeface="Cambria" panose="02040503050406030204" pitchFamily="18" charset="0"/>
              <a:ea typeface="宋体" panose="02010600030101010101" pitchFamily="2" charset="-122"/>
              <a:cs typeface="Times New Roman" panose="02020603050405020304" pitchFamily="18" charset="0"/>
            </a:endParaRPr>
          </a:p>
          <a:p>
            <a:pPr>
              <a:spcBef>
                <a:spcPts val="900"/>
              </a:spcBef>
              <a:spcAft>
                <a:spcPts val="900"/>
              </a:spcAft>
            </a:pPr>
            <a:r>
              <a:rPr lang="en-US" altLang="zh-CN" sz="1800" dirty="0">
                <a:effectLst/>
                <a:latin typeface="Cambria" panose="02040503050406030204" pitchFamily="18" charset="0"/>
                <a:ea typeface="宋体" panose="02010600030101010101" pitchFamily="2" charset="-122"/>
                <a:cs typeface="Times New Roman" panose="02020603050405020304" pitchFamily="18" charset="0"/>
              </a:rPr>
              <a:t>8 0.289 0.488 0.225 </a:t>
            </a:r>
            <a:endParaRPr lang="zh-CN" altLang="zh-CN" sz="1800" dirty="0">
              <a:effectLst/>
              <a:latin typeface="Cambria" panose="02040503050406030204" pitchFamily="18" charset="0"/>
              <a:ea typeface="宋体" panose="02010600030101010101" pitchFamily="2" charset="-122"/>
              <a:cs typeface="Times New Roman" panose="02020603050405020304" pitchFamily="18" charset="0"/>
            </a:endParaRPr>
          </a:p>
          <a:p>
            <a:pPr>
              <a:spcBef>
                <a:spcPts val="900"/>
              </a:spcBef>
              <a:spcAft>
                <a:spcPts val="900"/>
              </a:spcAft>
            </a:pPr>
            <a:r>
              <a:rPr lang="en-US" altLang="zh-CN" sz="1800" dirty="0">
                <a:effectLst/>
                <a:latin typeface="Cambria" panose="02040503050406030204" pitchFamily="18" charset="0"/>
                <a:ea typeface="宋体" panose="02010600030101010101" pitchFamily="2" charset="-122"/>
                <a:cs typeface="Times New Roman" panose="02020603050405020304" pitchFamily="18" charset="0"/>
              </a:rPr>
              <a:t>9 0.286 0.489 0.225 </a:t>
            </a:r>
            <a:endParaRPr lang="zh-CN" altLang="zh-CN" sz="1800" dirty="0">
              <a:effectLst/>
              <a:latin typeface="Cambria" panose="02040503050406030204" pitchFamily="18" charset="0"/>
              <a:ea typeface="宋体" panose="02010600030101010101" pitchFamily="2" charset="-122"/>
              <a:cs typeface="Times New Roman" panose="02020603050405020304" pitchFamily="18" charset="0"/>
            </a:endParaRPr>
          </a:p>
          <a:p>
            <a:pPr>
              <a:spcBef>
                <a:spcPts val="900"/>
              </a:spcBef>
              <a:spcAft>
                <a:spcPts val="900"/>
              </a:spcAft>
            </a:pPr>
            <a:r>
              <a:rPr lang="en-US" altLang="zh-CN" sz="1800" dirty="0">
                <a:effectLst/>
                <a:latin typeface="Cambria" panose="02040503050406030204" pitchFamily="18" charset="0"/>
                <a:ea typeface="宋体" panose="02010600030101010101" pitchFamily="2" charset="-122"/>
                <a:cs typeface="Times New Roman" panose="02020603050405020304" pitchFamily="18" charset="0"/>
              </a:rPr>
              <a:t>10 0.286 0.489 0.225</a:t>
            </a:r>
            <a:endParaRPr lang="zh-CN" altLang="zh-CN" sz="1800" dirty="0">
              <a:effectLst/>
              <a:latin typeface="Cambria" panose="02040503050406030204" pitchFamily="18" charset="0"/>
              <a:ea typeface="宋体" panose="02010600030101010101" pitchFamily="2" charset="-122"/>
              <a:cs typeface="Times New Roman" panose="02020603050405020304" pitchFamily="18" charset="0"/>
            </a:endParaRPr>
          </a:p>
        </p:txBody>
      </p:sp>
      <p:sp>
        <p:nvSpPr>
          <p:cNvPr id="10" name="文本框 9">
            <a:extLst>
              <a:ext uri="{FF2B5EF4-FFF2-40B4-BE49-F238E27FC236}">
                <a16:creationId xmlns:a16="http://schemas.microsoft.com/office/drawing/2014/main" id="{B0C3C7C4-2C28-4C17-AD08-A21ABB500A6A}"/>
              </a:ext>
            </a:extLst>
          </p:cNvPr>
          <p:cNvSpPr txBox="1"/>
          <p:nvPr/>
        </p:nvSpPr>
        <p:spPr>
          <a:xfrm>
            <a:off x="941865" y="2438890"/>
            <a:ext cx="2429933" cy="2908489"/>
          </a:xfrm>
          <a:prstGeom prst="rect">
            <a:avLst/>
          </a:prstGeom>
          <a:noFill/>
          <a:ln w="25400">
            <a:noFill/>
          </a:ln>
        </p:spPr>
        <p:txBody>
          <a:bodyPr wrap="square">
            <a:spAutoFit/>
          </a:bodyPr>
          <a:lstStyle/>
          <a:p>
            <a:pPr>
              <a:spcBef>
                <a:spcPts val="900"/>
              </a:spcBef>
              <a:spcAft>
                <a:spcPts val="900"/>
              </a:spcAft>
            </a:pPr>
            <a:r>
              <a:rPr lang="en-US" altLang="zh-CN" sz="1800" dirty="0">
                <a:effectLst/>
                <a:latin typeface="Cambria" panose="02040503050406030204" pitchFamily="18" charset="0"/>
                <a:ea typeface="宋体" panose="02010600030101010101" pitchFamily="2" charset="-122"/>
                <a:cs typeface="Times New Roman" panose="02020603050405020304" pitchFamily="18" charset="0"/>
              </a:rPr>
              <a:t>0 0.75 0.15 0.1</a:t>
            </a:r>
            <a:endParaRPr lang="zh-CN" altLang="zh-CN" sz="1800" dirty="0">
              <a:effectLst/>
              <a:latin typeface="Cambria" panose="02040503050406030204" pitchFamily="18" charset="0"/>
              <a:ea typeface="宋体" panose="02010600030101010101" pitchFamily="2" charset="-122"/>
              <a:cs typeface="Times New Roman" panose="02020603050405020304" pitchFamily="18" charset="0"/>
            </a:endParaRPr>
          </a:p>
          <a:p>
            <a:pPr>
              <a:spcBef>
                <a:spcPts val="900"/>
              </a:spcBef>
              <a:spcAft>
                <a:spcPts val="900"/>
              </a:spcAft>
            </a:pPr>
            <a:r>
              <a:rPr lang="en-US" altLang="zh-CN" sz="1800" dirty="0">
                <a:effectLst/>
                <a:latin typeface="Cambria" panose="02040503050406030204" pitchFamily="18" charset="0"/>
                <a:ea typeface="宋体" panose="02010600030101010101" pitchFamily="2" charset="-122"/>
                <a:cs typeface="Times New Roman" panose="02020603050405020304" pitchFamily="18" charset="0"/>
              </a:rPr>
              <a:t>1 0.522 0.347 0.132 </a:t>
            </a:r>
            <a:endParaRPr lang="zh-CN" altLang="zh-CN" sz="1800" dirty="0">
              <a:effectLst/>
              <a:latin typeface="Cambria" panose="02040503050406030204" pitchFamily="18" charset="0"/>
              <a:ea typeface="宋体" panose="02010600030101010101" pitchFamily="2" charset="-122"/>
              <a:cs typeface="Times New Roman" panose="02020603050405020304" pitchFamily="18" charset="0"/>
            </a:endParaRPr>
          </a:p>
          <a:p>
            <a:pPr>
              <a:spcBef>
                <a:spcPts val="900"/>
              </a:spcBef>
              <a:spcAft>
                <a:spcPts val="900"/>
              </a:spcAft>
            </a:pPr>
            <a:r>
              <a:rPr lang="en-US" altLang="zh-CN" sz="1800" dirty="0">
                <a:effectLst/>
                <a:latin typeface="Cambria" panose="02040503050406030204" pitchFamily="18" charset="0"/>
                <a:ea typeface="宋体" panose="02010600030101010101" pitchFamily="2" charset="-122"/>
                <a:cs typeface="Times New Roman" panose="02020603050405020304" pitchFamily="18" charset="0"/>
              </a:rPr>
              <a:t>2 0.407 0.426 0.167 </a:t>
            </a:r>
            <a:endParaRPr lang="zh-CN" altLang="zh-CN" sz="1800" dirty="0">
              <a:effectLst/>
              <a:latin typeface="Cambria" panose="02040503050406030204" pitchFamily="18" charset="0"/>
              <a:ea typeface="宋体" panose="02010600030101010101" pitchFamily="2" charset="-122"/>
              <a:cs typeface="Times New Roman" panose="02020603050405020304" pitchFamily="18" charset="0"/>
            </a:endParaRPr>
          </a:p>
          <a:p>
            <a:pPr>
              <a:spcBef>
                <a:spcPts val="900"/>
              </a:spcBef>
              <a:spcAft>
                <a:spcPts val="900"/>
              </a:spcAft>
            </a:pPr>
            <a:r>
              <a:rPr lang="en-US" altLang="zh-CN" sz="1800" dirty="0">
                <a:effectLst/>
                <a:latin typeface="Cambria" panose="02040503050406030204" pitchFamily="18" charset="0"/>
                <a:ea typeface="宋体" panose="02010600030101010101" pitchFamily="2" charset="-122"/>
                <a:cs typeface="Times New Roman" panose="02020603050405020304" pitchFamily="18" charset="0"/>
              </a:rPr>
              <a:t>3 0.349 0.459 0.192 </a:t>
            </a:r>
            <a:endParaRPr lang="zh-CN" altLang="zh-CN" sz="1800" dirty="0">
              <a:effectLst/>
              <a:latin typeface="Cambria" panose="02040503050406030204" pitchFamily="18" charset="0"/>
              <a:ea typeface="宋体" panose="02010600030101010101" pitchFamily="2" charset="-122"/>
              <a:cs typeface="Times New Roman" panose="02020603050405020304" pitchFamily="18" charset="0"/>
            </a:endParaRPr>
          </a:p>
          <a:p>
            <a:pPr>
              <a:spcBef>
                <a:spcPts val="900"/>
              </a:spcBef>
              <a:spcAft>
                <a:spcPts val="900"/>
              </a:spcAft>
            </a:pPr>
            <a:r>
              <a:rPr lang="en-US" altLang="zh-CN" sz="1800" dirty="0">
                <a:effectLst/>
                <a:latin typeface="Cambria" panose="02040503050406030204" pitchFamily="18" charset="0"/>
                <a:ea typeface="宋体" panose="02010600030101010101" pitchFamily="2" charset="-122"/>
                <a:cs typeface="Times New Roman" panose="02020603050405020304" pitchFamily="18" charset="0"/>
              </a:rPr>
              <a:t>4 0.318 0.475 0.207 </a:t>
            </a:r>
            <a:endParaRPr lang="zh-CN" altLang="zh-CN" sz="1800" dirty="0">
              <a:effectLst/>
              <a:latin typeface="Cambria" panose="02040503050406030204" pitchFamily="18" charset="0"/>
              <a:ea typeface="宋体" panose="02010600030101010101" pitchFamily="2" charset="-122"/>
              <a:cs typeface="Times New Roman" panose="02020603050405020304" pitchFamily="18" charset="0"/>
            </a:endParaRPr>
          </a:p>
          <a:p>
            <a:pPr>
              <a:spcBef>
                <a:spcPts val="900"/>
              </a:spcBef>
              <a:spcAft>
                <a:spcPts val="900"/>
              </a:spcAft>
            </a:pPr>
            <a:r>
              <a:rPr lang="en-US" altLang="zh-CN" sz="1800" dirty="0">
                <a:effectLst/>
                <a:latin typeface="Cambria" panose="02040503050406030204" pitchFamily="18" charset="0"/>
                <a:ea typeface="宋体" panose="02010600030101010101" pitchFamily="2" charset="-122"/>
                <a:cs typeface="Times New Roman" panose="02020603050405020304" pitchFamily="18" charset="0"/>
              </a:rPr>
              <a:t>5 0.303 0.482 0.215 </a:t>
            </a:r>
            <a:endParaRPr lang="zh-CN" altLang="zh-CN" sz="1800" dirty="0">
              <a:effectLst/>
              <a:latin typeface="Cambria" panose="020405030504060302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84299031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标题 1">
            <a:extLst>
              <a:ext uri="{FF2B5EF4-FFF2-40B4-BE49-F238E27FC236}">
                <a16:creationId xmlns:a16="http://schemas.microsoft.com/office/drawing/2014/main" id="{C5D96BB7-F3EE-475D-8C4A-757D9F1B8C06}"/>
              </a:ext>
            </a:extLst>
          </p:cNvPr>
          <p:cNvSpPr>
            <a:spLocks noGrp="1" noChangeArrowheads="1"/>
          </p:cNvSpPr>
          <p:nvPr>
            <p:ph type="title"/>
          </p:nvPr>
        </p:nvSpPr>
        <p:spPr>
          <a:xfrm>
            <a:off x="-15875" y="142875"/>
            <a:ext cx="8229600" cy="642938"/>
          </a:xfrm>
        </p:spPr>
        <p:txBody>
          <a:bodyPr/>
          <a:lstStyle/>
          <a:p>
            <a:pPr algn="l" defTabSz="512763" fontAlgn="base">
              <a:spcAft>
                <a:spcPct val="0"/>
              </a:spcAft>
            </a:pPr>
            <a:r>
              <a:rPr lang="en-US" altLang="zh-CN" dirty="0"/>
              <a:t>3.8.1</a:t>
            </a:r>
            <a:r>
              <a:rPr lang="zh-CN" altLang="en-US" dirty="0"/>
              <a:t>马氏链和</a:t>
            </a:r>
            <a:r>
              <a:rPr lang="en-US" altLang="zh-CN" dirty="0"/>
              <a:t>MCMC</a:t>
            </a:r>
            <a:r>
              <a:rPr lang="zh-CN" altLang="en-US" dirty="0"/>
              <a:t>介绍</a:t>
            </a:r>
          </a:p>
        </p:txBody>
      </p:sp>
      <p:sp>
        <p:nvSpPr>
          <p:cNvPr id="4" name="灯片编号占位符 2">
            <a:extLst>
              <a:ext uri="{FF2B5EF4-FFF2-40B4-BE49-F238E27FC236}">
                <a16:creationId xmlns:a16="http://schemas.microsoft.com/office/drawing/2014/main" id="{C27C162C-7E7E-4C70-B53F-15564590C7C6}"/>
              </a:ext>
            </a:extLst>
          </p:cNvPr>
          <p:cNvSpPr>
            <a:spLocks noGrp="1" noChangeArrowheads="1"/>
          </p:cNvSpPr>
          <p:nvPr>
            <p:ph type="sldNum" sz="quarter" idx="12"/>
          </p:nvPr>
        </p:nvSpPr>
        <p:spPr bwMode="auto">
          <a:xfrm>
            <a:off x="6553200" y="6391275"/>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9FCE3FB9-BAC7-4293-A5BB-B8E090A183F8}" type="slidenum">
              <a:rPr lang="zh-CN" altLang="en-US">
                <a:solidFill>
                  <a:srgbClr val="898989"/>
                </a:solidFill>
              </a:rPr>
              <a:pPr/>
              <a:t>112</a:t>
            </a:fld>
            <a:endParaRPr lang="zh-CN" altLang="en-US">
              <a:solidFill>
                <a:srgbClr val="898989"/>
              </a:solidFill>
            </a:endParaRPr>
          </a:p>
        </p:txBody>
      </p:sp>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F793173B-2442-473E-925E-C16942AA60D4}"/>
                  </a:ext>
                </a:extLst>
              </p:cNvPr>
              <p:cNvSpPr txBox="1"/>
              <p:nvPr/>
            </p:nvSpPr>
            <p:spPr>
              <a:xfrm>
                <a:off x="386535" y="1088740"/>
                <a:ext cx="4690532" cy="2984600"/>
              </a:xfrm>
              <a:prstGeom prst="rect">
                <a:avLst/>
              </a:prstGeom>
              <a:noFill/>
              <a:ln w="25400">
                <a:noFill/>
              </a:ln>
            </p:spPr>
            <p:txBody>
              <a:bodyPr wrap="square">
                <a:spAutoFit/>
              </a:bodyPr>
              <a:lstStyle/>
              <a:p>
                <a:pPr>
                  <a:spcBef>
                    <a:spcPts val="900"/>
                  </a:spcBef>
                  <a:spcAft>
                    <a:spcPts val="900"/>
                  </a:spcAft>
                </a:pPr>
                <a:r>
                  <a:rPr lang="en-US" altLang="zh-CN" sz="3200" dirty="0" err="1">
                    <a:effectLst/>
                    <a:latin typeface="宋体" panose="02010600030101010101" pitchFamily="2" charset="-122"/>
                    <a:cs typeface="Times New Roman" panose="02020603050405020304" pitchFamily="18" charset="0"/>
                  </a:rPr>
                  <a:t>计算</a:t>
                </a:r>
                <a:r>
                  <a:rPr lang="en-US" altLang="zh-CN" sz="3200" dirty="0">
                    <a:effectLst/>
                    <a:latin typeface="Cambria" panose="02040503050406030204" pitchFamily="18" charset="0"/>
                    <a:cs typeface="Times New Roman" panose="02020603050405020304" pitchFamily="18" charset="0"/>
                  </a:rPr>
                  <a:t> </a:t>
                </a:r>
                <a14:m>
                  <m:oMath xmlns:m="http://schemas.openxmlformats.org/officeDocument/2006/math">
                    <m:sSup>
                      <m:sSupPr>
                        <m:ctrlPr>
                          <a:rPr lang="zh-CN" altLang="zh-CN" sz="32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3200" i="1">
                            <a:effectLst/>
                            <a:latin typeface="Cambria Math" panose="02040503050406030204" pitchFamily="18" charset="0"/>
                            <a:cs typeface="Times New Roman" panose="02020603050405020304" pitchFamily="18" charset="0"/>
                          </a:rPr>
                          <m:t>𝑃</m:t>
                        </m:r>
                      </m:e>
                      <m:sup>
                        <m:r>
                          <a:rPr lang="en-US" altLang="zh-CN" sz="3200" i="1">
                            <a:effectLst/>
                            <a:latin typeface="Cambria Math" panose="02040503050406030204" pitchFamily="18" charset="0"/>
                            <a:cs typeface="Times New Roman" panose="02020603050405020304" pitchFamily="18" charset="0"/>
                          </a:rPr>
                          <m:t>𝑛</m:t>
                        </m:r>
                      </m:sup>
                    </m:sSup>
                  </m:oMath>
                </a14:m>
                <a:endParaRPr lang="zh-CN" altLang="zh-CN" sz="3200" dirty="0">
                  <a:effectLst/>
                  <a:latin typeface="Cambria" panose="02040503050406030204" pitchFamily="18" charset="0"/>
                  <a:cs typeface="Times New Roman" panose="02020603050405020304" pitchFamily="18" charset="0"/>
                </a:endParaRPr>
              </a:p>
              <a:p>
                <a:pPr>
                  <a:spcBef>
                    <a:spcPts val="900"/>
                  </a:spcBef>
                  <a:spcAft>
                    <a:spcPts val="900"/>
                  </a:spcAft>
                </a:pPr>
                <a14:m>
                  <m:oMathPara xmlns:m="http://schemas.openxmlformats.org/officeDocument/2006/math">
                    <m:oMathParaPr>
                      <m:jc m:val="centerGroup"/>
                    </m:oMathParaPr>
                    <m:oMath xmlns:m="http://schemas.openxmlformats.org/officeDocument/2006/math">
                      <m:sSup>
                        <m:sSupPr>
                          <m:ctrlPr>
                            <a:rPr lang="zh-CN" altLang="zh-CN" sz="32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3200" i="1">
                              <a:effectLst/>
                              <a:latin typeface="Cambria Math" panose="02040503050406030204" pitchFamily="18" charset="0"/>
                              <a:cs typeface="Times New Roman" panose="02020603050405020304" pitchFamily="18" charset="0"/>
                            </a:rPr>
                            <m:t>𝑃</m:t>
                          </m:r>
                        </m:e>
                        <m:sup>
                          <m:r>
                            <a:rPr lang="en-US" altLang="zh-CN" sz="3200" i="1">
                              <a:effectLst/>
                              <a:latin typeface="Cambria Math" panose="02040503050406030204" pitchFamily="18" charset="0"/>
                              <a:cs typeface="Times New Roman" panose="02020603050405020304" pitchFamily="18" charset="0"/>
                            </a:rPr>
                            <m:t>20</m:t>
                          </m:r>
                        </m:sup>
                      </m:sSup>
                      <m:r>
                        <a:rPr lang="en-US" altLang="zh-CN" sz="3200">
                          <a:effectLst/>
                          <a:latin typeface="Cambria Math" panose="02040503050406030204" pitchFamily="18" charset="0"/>
                          <a:cs typeface="Times New Roman" panose="02020603050405020304" pitchFamily="18" charset="0"/>
                        </a:rPr>
                        <m:t>=</m:t>
                      </m:r>
                      <m:sSup>
                        <m:sSupPr>
                          <m:ctrlPr>
                            <a:rPr lang="zh-CN" altLang="zh-CN" sz="32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3200" i="1">
                              <a:effectLst/>
                              <a:latin typeface="Cambria Math" panose="02040503050406030204" pitchFamily="18" charset="0"/>
                              <a:cs typeface="Times New Roman" panose="02020603050405020304" pitchFamily="18" charset="0"/>
                            </a:rPr>
                            <m:t>𝑃</m:t>
                          </m:r>
                        </m:e>
                        <m:sup>
                          <m:r>
                            <a:rPr lang="en-US" altLang="zh-CN" sz="3200" i="1">
                              <a:effectLst/>
                              <a:latin typeface="Cambria Math" panose="02040503050406030204" pitchFamily="18" charset="0"/>
                              <a:cs typeface="Times New Roman" panose="02020603050405020304" pitchFamily="18" charset="0"/>
                            </a:rPr>
                            <m:t>21</m:t>
                          </m:r>
                        </m:sup>
                      </m:sSup>
                      <m:r>
                        <a:rPr lang="en-US" altLang="zh-CN" sz="3200">
                          <a:effectLst/>
                          <a:latin typeface="Cambria Math" panose="02040503050406030204" pitchFamily="18" charset="0"/>
                          <a:cs typeface="Times New Roman" panose="02020603050405020304" pitchFamily="18" charset="0"/>
                        </a:rPr>
                        <m:t>=⋯=</m:t>
                      </m:r>
                      <m:sSup>
                        <m:sSupPr>
                          <m:ctrlPr>
                            <a:rPr lang="zh-CN" altLang="zh-CN" sz="32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3200" i="1">
                              <a:effectLst/>
                              <a:latin typeface="Cambria Math" panose="02040503050406030204" pitchFamily="18" charset="0"/>
                              <a:cs typeface="Times New Roman" panose="02020603050405020304" pitchFamily="18" charset="0"/>
                            </a:rPr>
                            <m:t>𝑃</m:t>
                          </m:r>
                        </m:e>
                        <m:sup>
                          <m:r>
                            <a:rPr lang="en-US" altLang="zh-CN" sz="3200" i="1">
                              <a:effectLst/>
                              <a:latin typeface="Cambria Math" panose="02040503050406030204" pitchFamily="18" charset="0"/>
                              <a:cs typeface="Times New Roman" panose="02020603050405020304" pitchFamily="18" charset="0"/>
                            </a:rPr>
                            <m:t>100</m:t>
                          </m:r>
                        </m:sup>
                      </m:sSup>
                      <m:r>
                        <a:rPr lang="en-US" altLang="zh-CN" sz="3200">
                          <a:effectLst/>
                          <a:latin typeface="Cambria Math" panose="02040503050406030204" pitchFamily="18" charset="0"/>
                          <a:cs typeface="Times New Roman" panose="02020603050405020304" pitchFamily="18" charset="0"/>
                        </a:rPr>
                        <m:t>=⋯=</m:t>
                      </m:r>
                      <m:d>
                        <m:dPr>
                          <m:begChr m:val="["/>
                          <m:endChr m:val="]"/>
                          <m:ctrlPr>
                            <a:rPr lang="zh-CN" altLang="zh-CN" sz="3200" i="1">
                              <a:effectLst/>
                              <a:latin typeface="Cambria Math" panose="02040503050406030204" pitchFamily="18" charset="0"/>
                              <a:ea typeface="Cambria Math" panose="02040503050406030204" pitchFamily="18" charset="0"/>
                              <a:cs typeface="Times New Roman" panose="02020603050405020304" pitchFamily="18" charset="0"/>
                            </a:rPr>
                          </m:ctrlPr>
                        </m:dPr>
                        <m:e>
                          <m:m>
                            <m:mPr>
                              <m:plcHide m:val="on"/>
                              <m:mcs>
                                <m:mc>
                                  <m:mcPr>
                                    <m:count m:val="3"/>
                                    <m:mcJc m:val="center"/>
                                  </m:mcPr>
                                </m:mc>
                              </m:mcs>
                              <m:ctrlPr>
                                <a:rPr lang="zh-CN" altLang="zh-CN" sz="3200" i="1">
                                  <a:effectLst/>
                                  <a:latin typeface="Cambria Math" panose="02040503050406030204" pitchFamily="18" charset="0"/>
                                  <a:ea typeface="Cambria Math" panose="02040503050406030204" pitchFamily="18" charset="0"/>
                                  <a:cs typeface="Times New Roman" panose="02020603050405020304" pitchFamily="18" charset="0"/>
                                </a:rPr>
                              </m:ctrlPr>
                            </m:mPr>
                            <m:mr>
                              <m:e>
                                <m:r>
                                  <a:rPr lang="en-US" altLang="zh-CN" sz="3200" i="1">
                                    <a:effectLst/>
                                    <a:latin typeface="Cambria Math" panose="02040503050406030204" pitchFamily="18" charset="0"/>
                                    <a:cs typeface="Times New Roman" panose="02020603050405020304" pitchFamily="18" charset="0"/>
                                  </a:rPr>
                                  <m:t>0.286</m:t>
                                </m:r>
                              </m:e>
                              <m:e>
                                <m:r>
                                  <a:rPr lang="en-US" altLang="zh-CN" sz="3200" i="1">
                                    <a:effectLst/>
                                    <a:latin typeface="Cambria Math" panose="02040503050406030204" pitchFamily="18" charset="0"/>
                                    <a:cs typeface="Times New Roman" panose="02020603050405020304" pitchFamily="18" charset="0"/>
                                  </a:rPr>
                                  <m:t>0.489</m:t>
                                </m:r>
                              </m:e>
                              <m:e>
                                <m:r>
                                  <a:rPr lang="en-US" altLang="zh-CN" sz="3200" i="1">
                                    <a:effectLst/>
                                    <a:latin typeface="Cambria Math" panose="02040503050406030204" pitchFamily="18" charset="0"/>
                                    <a:cs typeface="Times New Roman" panose="02020603050405020304" pitchFamily="18" charset="0"/>
                                  </a:rPr>
                                  <m:t>0.225</m:t>
                                </m:r>
                              </m:e>
                            </m:mr>
                            <m:mr>
                              <m:e>
                                <m:r>
                                  <a:rPr lang="en-US" altLang="zh-CN" sz="3200" i="1">
                                    <a:effectLst/>
                                    <a:latin typeface="Cambria Math" panose="02040503050406030204" pitchFamily="18" charset="0"/>
                                    <a:cs typeface="Times New Roman" panose="02020603050405020304" pitchFamily="18" charset="0"/>
                                  </a:rPr>
                                  <m:t>0.286</m:t>
                                </m:r>
                              </m:e>
                              <m:e>
                                <m:r>
                                  <a:rPr lang="en-US" altLang="zh-CN" sz="3200" i="1">
                                    <a:effectLst/>
                                    <a:latin typeface="Cambria Math" panose="02040503050406030204" pitchFamily="18" charset="0"/>
                                    <a:cs typeface="Times New Roman" panose="02020603050405020304" pitchFamily="18" charset="0"/>
                                  </a:rPr>
                                  <m:t>0.489</m:t>
                                </m:r>
                              </m:e>
                              <m:e>
                                <m:r>
                                  <a:rPr lang="en-US" altLang="zh-CN" sz="3200" i="1">
                                    <a:effectLst/>
                                    <a:latin typeface="Cambria Math" panose="02040503050406030204" pitchFamily="18" charset="0"/>
                                    <a:cs typeface="Times New Roman" panose="02020603050405020304" pitchFamily="18" charset="0"/>
                                  </a:rPr>
                                  <m:t>0.225</m:t>
                                </m:r>
                              </m:e>
                            </m:mr>
                            <m:mr>
                              <m:e>
                                <m:r>
                                  <a:rPr lang="en-US" altLang="zh-CN" sz="3200" i="1">
                                    <a:effectLst/>
                                    <a:latin typeface="Cambria Math" panose="02040503050406030204" pitchFamily="18" charset="0"/>
                                    <a:cs typeface="Times New Roman" panose="02020603050405020304" pitchFamily="18" charset="0"/>
                                  </a:rPr>
                                  <m:t>0.286</m:t>
                                </m:r>
                              </m:e>
                              <m:e>
                                <m:r>
                                  <a:rPr lang="en-US" altLang="zh-CN" sz="3200" i="1">
                                    <a:effectLst/>
                                    <a:latin typeface="Cambria Math" panose="02040503050406030204" pitchFamily="18" charset="0"/>
                                    <a:cs typeface="Times New Roman" panose="02020603050405020304" pitchFamily="18" charset="0"/>
                                  </a:rPr>
                                  <m:t>0.489</m:t>
                                </m:r>
                              </m:e>
                              <m:e>
                                <m:r>
                                  <a:rPr lang="en-US" altLang="zh-CN" sz="3200" i="1">
                                    <a:effectLst/>
                                    <a:latin typeface="Cambria Math" panose="02040503050406030204" pitchFamily="18" charset="0"/>
                                    <a:cs typeface="Times New Roman" panose="02020603050405020304" pitchFamily="18" charset="0"/>
                                  </a:rPr>
                                  <m:t>0.225</m:t>
                                </m:r>
                              </m:e>
                            </m:mr>
                          </m:m>
                        </m:e>
                      </m:d>
                    </m:oMath>
                  </m:oMathPara>
                </a14:m>
                <a:endParaRPr lang="zh-CN" altLang="zh-CN" sz="3200" dirty="0">
                  <a:effectLst/>
                  <a:latin typeface="Cambria" panose="02040503050406030204" pitchFamily="18" charset="0"/>
                  <a:cs typeface="Times New Roman" panose="02020603050405020304" pitchFamily="18" charset="0"/>
                </a:endParaRPr>
              </a:p>
            </p:txBody>
          </p:sp>
        </mc:Choice>
        <mc:Fallback xmlns="">
          <p:sp>
            <p:nvSpPr>
              <p:cNvPr id="11" name="文本框 10">
                <a:extLst>
                  <a:ext uri="{FF2B5EF4-FFF2-40B4-BE49-F238E27FC236}">
                    <a16:creationId xmlns:a16="http://schemas.microsoft.com/office/drawing/2014/main" id="{F793173B-2442-473E-925E-C16942AA60D4}"/>
                  </a:ext>
                </a:extLst>
              </p:cNvPr>
              <p:cNvSpPr txBox="1">
                <a:spLocks noRot="1" noChangeAspect="1" noMove="1" noResize="1" noEditPoints="1" noAdjustHandles="1" noChangeArrowheads="1" noChangeShapeType="1" noTextEdit="1"/>
              </p:cNvSpPr>
              <p:nvPr/>
            </p:nvSpPr>
            <p:spPr>
              <a:xfrm>
                <a:off x="386535" y="1088740"/>
                <a:ext cx="4690532" cy="2984600"/>
              </a:xfrm>
              <a:prstGeom prst="rect">
                <a:avLst/>
              </a:prstGeom>
              <a:blipFill>
                <a:blip r:embed="rId2"/>
                <a:stretch>
                  <a:fillRect l="-3247" t="-3272"/>
                </a:stretch>
              </a:blipFill>
              <a:ln w="25400">
                <a:noFill/>
              </a:ln>
            </p:spPr>
            <p:txBody>
              <a:bodyPr/>
              <a:lstStyle/>
              <a:p>
                <a:r>
                  <a:rPr lang="zh-CN" altLang="en-US">
                    <a:noFill/>
                  </a:rPr>
                  <a:t> </a:t>
                </a:r>
              </a:p>
            </p:txBody>
          </p:sp>
        </mc:Fallback>
      </mc:AlternateContent>
    </p:spTree>
    <p:extLst>
      <p:ext uri="{BB962C8B-B14F-4D97-AF65-F5344CB8AC3E}">
        <p14:creationId xmlns:p14="http://schemas.microsoft.com/office/powerpoint/2010/main" val="357523357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标题 1">
            <a:extLst>
              <a:ext uri="{FF2B5EF4-FFF2-40B4-BE49-F238E27FC236}">
                <a16:creationId xmlns:a16="http://schemas.microsoft.com/office/drawing/2014/main" id="{C5D96BB7-F3EE-475D-8C4A-757D9F1B8C06}"/>
              </a:ext>
            </a:extLst>
          </p:cNvPr>
          <p:cNvSpPr>
            <a:spLocks noGrp="1" noChangeArrowheads="1"/>
          </p:cNvSpPr>
          <p:nvPr>
            <p:ph type="title"/>
          </p:nvPr>
        </p:nvSpPr>
        <p:spPr>
          <a:xfrm>
            <a:off x="-15875" y="142875"/>
            <a:ext cx="8229600" cy="642938"/>
          </a:xfrm>
        </p:spPr>
        <p:txBody>
          <a:bodyPr/>
          <a:lstStyle/>
          <a:p>
            <a:pPr algn="l" defTabSz="512763" fontAlgn="base">
              <a:spcAft>
                <a:spcPct val="0"/>
              </a:spcAft>
            </a:pPr>
            <a:r>
              <a:rPr lang="en-US" altLang="zh-CN" dirty="0"/>
              <a:t>3.8.1</a:t>
            </a:r>
            <a:r>
              <a:rPr lang="zh-CN" altLang="en-US" dirty="0"/>
              <a:t>马氏链和</a:t>
            </a:r>
            <a:r>
              <a:rPr lang="en-US" altLang="zh-CN" dirty="0"/>
              <a:t>MCMC</a:t>
            </a:r>
            <a:r>
              <a:rPr lang="zh-CN" altLang="en-US" dirty="0"/>
              <a:t>介绍</a:t>
            </a:r>
          </a:p>
        </p:txBody>
      </p:sp>
      <p:sp>
        <p:nvSpPr>
          <p:cNvPr id="4" name="灯片编号占位符 2">
            <a:extLst>
              <a:ext uri="{FF2B5EF4-FFF2-40B4-BE49-F238E27FC236}">
                <a16:creationId xmlns:a16="http://schemas.microsoft.com/office/drawing/2014/main" id="{C27C162C-7E7E-4C70-B53F-15564590C7C6}"/>
              </a:ext>
            </a:extLst>
          </p:cNvPr>
          <p:cNvSpPr>
            <a:spLocks noGrp="1" noChangeArrowheads="1"/>
          </p:cNvSpPr>
          <p:nvPr>
            <p:ph type="sldNum" sz="quarter" idx="12"/>
          </p:nvPr>
        </p:nvSpPr>
        <p:spPr bwMode="auto">
          <a:xfrm>
            <a:off x="6553200" y="6391275"/>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9FCE3FB9-BAC7-4293-A5BB-B8E090A183F8}" type="slidenum">
              <a:rPr lang="zh-CN" altLang="en-US">
                <a:solidFill>
                  <a:srgbClr val="898989"/>
                </a:solidFill>
              </a:rPr>
              <a:pPr/>
              <a:t>113</a:t>
            </a:fld>
            <a:endParaRPr lang="zh-CN" altLang="en-US">
              <a:solidFill>
                <a:srgbClr val="898989"/>
              </a:solidFill>
            </a:endParaRPr>
          </a:p>
        </p:txBody>
      </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D4B431A6-E24F-4C2A-9CB4-5399CE3505FD}"/>
                  </a:ext>
                </a:extLst>
              </p:cNvPr>
              <p:cNvSpPr txBox="1"/>
              <p:nvPr/>
            </p:nvSpPr>
            <p:spPr>
              <a:xfrm>
                <a:off x="2710" y="1031427"/>
                <a:ext cx="9144000" cy="5514074"/>
              </a:xfrm>
              <a:prstGeom prst="rect">
                <a:avLst/>
              </a:prstGeom>
              <a:noFill/>
              <a:ln w="25400">
                <a:noFill/>
              </a:ln>
            </p:spPr>
            <p:txBody>
              <a:bodyPr wrap="square">
                <a:spAutoFit/>
              </a:bodyPr>
              <a:lstStyle/>
              <a:p>
                <a:pPr marL="457200" indent="-457200">
                  <a:spcBef>
                    <a:spcPts val="900"/>
                  </a:spcBef>
                  <a:spcAft>
                    <a:spcPts val="900"/>
                  </a:spcAft>
                  <a:buFont typeface="Arial" panose="020B0604020202020204" pitchFamily="34" charset="0"/>
                  <a:buChar char="•"/>
                </a:pPr>
                <a:r>
                  <a:rPr lang="en-US" altLang="zh-CN" sz="2800" b="1" dirty="0" err="1">
                    <a:effectLst/>
                    <a:latin typeface="宋体" panose="02010600030101010101" pitchFamily="2" charset="-122"/>
                    <a:ea typeface="宋体" panose="02010600030101010101" pitchFamily="2" charset="-122"/>
                    <a:cs typeface="Times New Roman" panose="02020603050405020304" pitchFamily="18" charset="0"/>
                  </a:rPr>
                  <a:t>马尔科夫链的收敛性质</a:t>
                </a:r>
                <a:endParaRPr lang="zh-CN" altLang="zh-CN" sz="2800" b="1" dirty="0">
                  <a:effectLst/>
                  <a:latin typeface="Cambria" panose="02040503050406030204" pitchFamily="18" charset="0"/>
                  <a:ea typeface="宋体" panose="02010600030101010101" pitchFamily="2" charset="-122"/>
                  <a:cs typeface="Times New Roman" panose="02020603050405020304" pitchFamily="18" charset="0"/>
                </a:endParaRPr>
              </a:p>
              <a:p>
                <a:pPr>
                  <a:spcBef>
                    <a:spcPts val="900"/>
                  </a:spcBef>
                  <a:spcAft>
                    <a:spcPts val="900"/>
                  </a:spcAft>
                </a:pPr>
                <a:r>
                  <a:rPr lang="en-US" altLang="zh-CN" sz="1800" dirty="0" err="1">
                    <a:effectLst/>
                    <a:latin typeface="宋体" panose="02010600030101010101" pitchFamily="2" charset="-122"/>
                    <a:ea typeface="宋体" panose="02010600030101010101" pitchFamily="2" charset="-122"/>
                    <a:cs typeface="Times New Roman" panose="02020603050405020304" pitchFamily="18" charset="0"/>
                  </a:rPr>
                  <a:t>如果一个非周期的马尔科夫链有状态转移矩阵</a:t>
                </a:r>
                <a:r>
                  <a:rPr lang="en-US" altLang="zh-CN" sz="1800" dirty="0" err="1">
                    <a:effectLst/>
                    <a:latin typeface="Cambria" panose="02040503050406030204" pitchFamily="18" charset="0"/>
                    <a:ea typeface="宋体" panose="02010600030101010101" pitchFamily="2" charset="-122"/>
                    <a:cs typeface="Times New Roman" panose="02020603050405020304" pitchFamily="18" charset="0"/>
                  </a:rPr>
                  <a:t>P</a:t>
                </a:r>
                <a:r>
                  <a:rPr lang="en-US" altLang="zh-CN" sz="1800" dirty="0">
                    <a:effectLst/>
                    <a:latin typeface="Cambria" panose="02040503050406030204" pitchFamily="18" charset="0"/>
                    <a:ea typeface="宋体" panose="02010600030101010101" pitchFamily="2" charset="-122"/>
                    <a:cs typeface="Times New Roman" panose="02020603050405020304" pitchFamily="18" charset="0"/>
                  </a:rPr>
                  <a:t>, </a:t>
                </a:r>
                <a:r>
                  <a:rPr lang="en-US" altLang="zh-CN" sz="1800" dirty="0" err="1">
                    <a:effectLst/>
                    <a:latin typeface="宋体" panose="02010600030101010101" pitchFamily="2" charset="-122"/>
                    <a:ea typeface="宋体" panose="02010600030101010101" pitchFamily="2" charset="-122"/>
                    <a:cs typeface="Times New Roman" panose="02020603050405020304" pitchFamily="18" charset="0"/>
                  </a:rPr>
                  <a:t>并且它的任何两个状态是连通的，那么</a:t>
                </a:r>
                <a14:m>
                  <m:oMath xmlns:m="http://schemas.openxmlformats.org/officeDocument/2006/math">
                    <m:limLow>
                      <m:limLow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limLowPr>
                      <m:e>
                        <m:r>
                          <m:rPr>
                            <m:sty m:val="p"/>
                          </m:rPr>
                          <a:rPr lang="en-US" altLang="zh-CN" sz="1800">
                            <a:effectLst/>
                            <a:latin typeface="Cambria Math" panose="02040503050406030204" pitchFamily="18" charset="0"/>
                            <a:ea typeface="宋体" panose="02010600030101010101" pitchFamily="2" charset="-122"/>
                            <a:cs typeface="Times New Roman" panose="02020603050405020304" pitchFamily="18" charset="0"/>
                          </a:rPr>
                          <m:t>lim</m:t>
                        </m:r>
                      </m:e>
                      <m:lim>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𝑛</m:t>
                        </m:r>
                        <m:r>
                          <a:rPr lang="en-US" altLang="zh-CN" sz="1800">
                            <a:effectLst/>
                            <a:latin typeface="Cambria Math" panose="02040503050406030204" pitchFamily="18" charset="0"/>
                            <a:ea typeface="宋体" panose="02010600030101010101" pitchFamily="2" charset="-122"/>
                            <a:cs typeface="Times New Roman" panose="02020603050405020304" pitchFamily="18" charset="0"/>
                          </a:rPr>
                          <m:t>→∞</m:t>
                        </m:r>
                      </m:lim>
                    </m:limLow>
                    <m:sSubSup>
                      <m:sSubSup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𝑃</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𝑖𝑗</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𝑛</m:t>
                        </m:r>
                      </m:sup>
                    </m:sSubSup>
                  </m:oMath>
                </a14:m>
                <a:r>
                  <a:rPr lang="en-US" altLang="zh-CN" sz="1800" dirty="0" err="1">
                    <a:effectLst/>
                    <a:latin typeface="宋体" panose="02010600030101010101" pitchFamily="2" charset="-122"/>
                    <a:ea typeface="宋体" panose="02010600030101010101" pitchFamily="2" charset="-122"/>
                    <a:cs typeface="Times New Roman" panose="02020603050405020304" pitchFamily="18" charset="0"/>
                  </a:rPr>
                  <a:t>与</a:t>
                </a:r>
                <a:r>
                  <a:rPr lang="en-US" altLang="zh-CN" sz="1800" dirty="0" err="1">
                    <a:effectLst/>
                    <a:latin typeface="Cambria" panose="02040503050406030204" pitchFamily="18" charset="0"/>
                    <a:ea typeface="宋体" panose="02010600030101010101" pitchFamily="2" charset="-122"/>
                    <a:cs typeface="Times New Roman" panose="02020603050405020304" pitchFamily="18" charset="0"/>
                  </a:rPr>
                  <a:t>i</a:t>
                </a:r>
                <a:r>
                  <a:rPr lang="en-US" altLang="zh-CN" sz="1800" dirty="0" err="1">
                    <a:effectLst/>
                    <a:latin typeface="宋体" panose="02010600030101010101" pitchFamily="2" charset="-122"/>
                    <a:ea typeface="宋体" panose="02010600030101010101" pitchFamily="2" charset="-122"/>
                    <a:cs typeface="Times New Roman" panose="02020603050405020304" pitchFamily="18" charset="0"/>
                  </a:rPr>
                  <a:t>无关</a:t>
                </a:r>
                <a:r>
                  <a:rPr lang="en-US" altLang="zh-CN" sz="1800" dirty="0">
                    <a:effectLst/>
                    <a:latin typeface="宋体" panose="02010600030101010101" pitchFamily="2" charset="-122"/>
                    <a:ea typeface="宋体" panose="02010600030101010101" pitchFamily="2" charset="-122"/>
                    <a:cs typeface="Times New Roman" panose="02020603050405020304" pitchFamily="18" charset="0"/>
                  </a:rPr>
                  <a:t>，</a:t>
                </a:r>
                <a:endParaRPr lang="zh-CN" altLang="zh-CN" sz="1800" dirty="0">
                  <a:effectLst/>
                  <a:latin typeface="Cambria" panose="02040503050406030204" pitchFamily="18" charset="0"/>
                  <a:ea typeface="宋体" panose="02010600030101010101" pitchFamily="2" charset="-122"/>
                  <a:cs typeface="Times New Roman" panose="02020603050405020304" pitchFamily="18" charset="0"/>
                </a:endParaRPr>
              </a:p>
              <a:p>
                <a:pPr>
                  <a:spcBef>
                    <a:spcPts val="900"/>
                  </a:spcBef>
                  <a:spcAft>
                    <a:spcPts val="900"/>
                  </a:spcAft>
                </a:pPr>
                <a:r>
                  <a:rPr lang="en-US" altLang="zh-CN" sz="1800" dirty="0">
                    <a:effectLst/>
                    <a:latin typeface="Cambria" panose="02040503050406030204" pitchFamily="18" charset="0"/>
                    <a:ea typeface="宋体" panose="02010600030101010101" pitchFamily="2" charset="-122"/>
                    <a:cs typeface="Times New Roman" panose="02020603050405020304" pitchFamily="18" charset="0"/>
                  </a:rPr>
                  <a:t>1</a:t>
                </a:r>
                <a:r>
                  <a:rPr lang="en-US" altLang="zh-CN" sz="1800" dirty="0">
                    <a:effectLst/>
                    <a:latin typeface="宋体" panose="02010600030101010101" pitchFamily="2" charset="-122"/>
                    <a:ea typeface="宋体" panose="02010600030101010101" pitchFamily="2" charset="-122"/>
                    <a:cs typeface="Times New Roman" panose="02020603050405020304" pitchFamily="18" charset="0"/>
                  </a:rPr>
                  <a:t>）</a:t>
                </a:r>
                <a14:m>
                  <m:oMath xmlns:m="http://schemas.openxmlformats.org/officeDocument/2006/math">
                    <m:limLow>
                      <m:limLow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limLowPr>
                      <m:e>
                        <m:r>
                          <m:rPr>
                            <m:sty m:val="p"/>
                          </m:rPr>
                          <a:rPr lang="en-US" altLang="zh-CN" sz="1800">
                            <a:effectLst/>
                            <a:latin typeface="Cambria Math" panose="02040503050406030204" pitchFamily="18" charset="0"/>
                            <a:ea typeface="宋体" panose="02010600030101010101" pitchFamily="2" charset="-122"/>
                            <a:cs typeface="Times New Roman" panose="02020603050405020304" pitchFamily="18" charset="0"/>
                          </a:rPr>
                          <m:t>lim</m:t>
                        </m:r>
                      </m:e>
                      <m:lim>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𝑛</m:t>
                        </m:r>
                        <m:r>
                          <a:rPr lang="en-US" altLang="zh-CN" sz="1800">
                            <a:effectLst/>
                            <a:latin typeface="Cambria Math" panose="02040503050406030204" pitchFamily="18" charset="0"/>
                            <a:ea typeface="宋体" panose="02010600030101010101" pitchFamily="2" charset="-122"/>
                            <a:cs typeface="Times New Roman" panose="02020603050405020304" pitchFamily="18" charset="0"/>
                          </a:rPr>
                          <m:t>→∞</m:t>
                        </m:r>
                      </m:lim>
                    </m:limLow>
                    <m:sSubSup>
                      <m:sSubSup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𝑃</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𝑖𝑗</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𝑛</m:t>
                        </m:r>
                      </m:sup>
                    </m:sSubSup>
                    <m:r>
                      <a:rPr lang="en-US" altLang="zh-CN" sz="18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𝜋</m:t>
                    </m:r>
                    <m:d>
                      <m:d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𝑗</m:t>
                        </m:r>
                      </m:e>
                    </m:d>
                  </m:oMath>
                </a14:m>
                <a:endParaRPr lang="zh-CN" altLang="zh-CN" sz="1800" dirty="0">
                  <a:effectLst/>
                  <a:latin typeface="Cambria" panose="02040503050406030204" pitchFamily="18" charset="0"/>
                  <a:ea typeface="宋体" panose="02010600030101010101" pitchFamily="2" charset="-122"/>
                  <a:cs typeface="Times New Roman" panose="02020603050405020304" pitchFamily="18" charset="0"/>
                </a:endParaRPr>
              </a:p>
              <a:p>
                <a:pPr>
                  <a:spcBef>
                    <a:spcPts val="900"/>
                  </a:spcBef>
                  <a:spcAft>
                    <a:spcPts val="900"/>
                  </a:spcAft>
                </a:pPr>
                <a:r>
                  <a:rPr lang="en-US" altLang="zh-CN" sz="1800" dirty="0">
                    <a:effectLst/>
                    <a:latin typeface="Cambria" panose="02040503050406030204" pitchFamily="18" charset="0"/>
                    <a:ea typeface="宋体" panose="02010600030101010101" pitchFamily="2" charset="-122"/>
                    <a:cs typeface="Times New Roman" panose="02020603050405020304" pitchFamily="18" charset="0"/>
                  </a:rPr>
                  <a:t>2)</a:t>
                </a:r>
                <a:br>
                  <a:rPr lang="en-US" altLang="zh-CN" sz="1800" dirty="0">
                    <a:effectLst/>
                    <a:latin typeface="Cambria" panose="02040503050406030204" pitchFamily="18" charset="0"/>
                    <a:ea typeface="宋体" panose="02010600030101010101" pitchFamily="2" charset="-122"/>
                    <a:cs typeface="Times New Roman" panose="02020603050405020304" pitchFamily="18" charset="0"/>
                  </a:rPr>
                </a:br>
                <a14:m>
                  <m:oMathPara xmlns:m="http://schemas.openxmlformats.org/officeDocument/2006/math">
                    <m:oMathParaPr>
                      <m:jc m:val="centerGroup"/>
                    </m:oMathParaPr>
                    <m:oMath xmlns:m="http://schemas.openxmlformats.org/officeDocument/2006/math">
                      <m:limLow>
                        <m:limLow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limLowPr>
                        <m:e>
                          <m:r>
                            <m:rPr>
                              <m:sty m:val="p"/>
                            </m:rPr>
                            <a:rPr lang="en-US" altLang="zh-CN" sz="1800">
                              <a:effectLst/>
                              <a:latin typeface="Cambria Math" panose="02040503050406030204" pitchFamily="18" charset="0"/>
                              <a:ea typeface="宋体" panose="02010600030101010101" pitchFamily="2" charset="-122"/>
                              <a:cs typeface="Times New Roman" panose="02020603050405020304" pitchFamily="18" charset="0"/>
                            </a:rPr>
                            <m:t>lim</m:t>
                          </m:r>
                        </m:e>
                        <m:lim>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𝑛</m:t>
                          </m:r>
                          <m:r>
                            <a:rPr lang="en-US" altLang="zh-CN" sz="1800">
                              <a:effectLst/>
                              <a:latin typeface="Cambria Math" panose="02040503050406030204" pitchFamily="18" charset="0"/>
                              <a:ea typeface="宋体" panose="02010600030101010101" pitchFamily="2" charset="-122"/>
                              <a:cs typeface="Times New Roman" panose="02020603050405020304" pitchFamily="18" charset="0"/>
                            </a:rPr>
                            <m:t>→∞</m:t>
                          </m:r>
                        </m:lim>
                      </m:limLow>
                      <m:sSup>
                        <m:sSup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𝑃</m:t>
                          </m:r>
                        </m:e>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𝑛</m:t>
                          </m:r>
                        </m:sup>
                      </m:sSup>
                      <m:r>
                        <a:rPr lang="en-US" altLang="zh-CN" sz="1800">
                          <a:effectLst/>
                          <a:latin typeface="Cambria Math" panose="02040503050406030204" pitchFamily="18" charset="0"/>
                          <a:ea typeface="宋体" panose="02010600030101010101" pitchFamily="2" charset="-122"/>
                          <a:cs typeface="Times New Roman" panose="02020603050405020304" pitchFamily="18" charset="0"/>
                        </a:rPr>
                        <m:t>=</m:t>
                      </m:r>
                      <m:d>
                        <m:d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dPr>
                        <m:e>
                          <m:m>
                            <m:mPr>
                              <m:plcHide m:val="on"/>
                              <m:mcs>
                                <m:mc>
                                  <m:mcPr>
                                    <m:count m:val="5"/>
                                    <m:mcJc m:val="center"/>
                                  </m:mcPr>
                                </m:mc>
                              </m:mcs>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mPr>
                            <m:m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𝜋</m:t>
                                </m:r>
                                <m:d>
                                  <m:d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1</m:t>
                                    </m:r>
                                  </m:e>
                                </m:d>
                              </m:e>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𝜋</m:t>
                                </m:r>
                                <m:d>
                                  <m:d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2</m:t>
                                    </m:r>
                                  </m:e>
                                </m:d>
                              </m:e>
                              <m:e>
                                <m:r>
                                  <a:rPr lang="en-US" altLang="zh-CN" sz="1800">
                                    <a:effectLst/>
                                    <a:latin typeface="Cambria Math" panose="02040503050406030204" pitchFamily="18" charset="0"/>
                                    <a:ea typeface="宋体" panose="02010600030101010101" pitchFamily="2" charset="-122"/>
                                    <a:cs typeface="Times New Roman" panose="02020603050405020304" pitchFamily="18" charset="0"/>
                                  </a:rPr>
                                  <m:t>…</m:t>
                                </m:r>
                              </m:e>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𝜋</m:t>
                                </m:r>
                                <m:d>
                                  <m:d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𝑗</m:t>
                                    </m:r>
                                  </m:e>
                                </m:d>
                              </m:e>
                              <m:e>
                                <m:r>
                                  <a:rPr lang="en-US" altLang="zh-CN" sz="1800">
                                    <a:effectLst/>
                                    <a:latin typeface="Cambria Math" panose="02040503050406030204" pitchFamily="18" charset="0"/>
                                    <a:ea typeface="宋体" panose="02010600030101010101" pitchFamily="2" charset="-122"/>
                                    <a:cs typeface="Times New Roman" panose="02020603050405020304" pitchFamily="18" charset="0"/>
                                  </a:rPr>
                                  <m:t>…</m:t>
                                </m:r>
                              </m:e>
                            </m:mr>
                            <m:m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𝜋</m:t>
                                </m:r>
                                <m:d>
                                  <m:d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1</m:t>
                                    </m:r>
                                  </m:e>
                                </m:d>
                              </m:e>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𝜋</m:t>
                                </m:r>
                                <m:d>
                                  <m:d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2</m:t>
                                    </m:r>
                                  </m:e>
                                </m:d>
                              </m:e>
                              <m:e>
                                <m:r>
                                  <a:rPr lang="en-US" altLang="zh-CN" sz="1800">
                                    <a:effectLst/>
                                    <a:latin typeface="Cambria Math" panose="02040503050406030204" pitchFamily="18" charset="0"/>
                                    <a:ea typeface="宋体" panose="02010600030101010101" pitchFamily="2" charset="-122"/>
                                    <a:cs typeface="Times New Roman" panose="02020603050405020304" pitchFamily="18" charset="0"/>
                                  </a:rPr>
                                  <m:t>…</m:t>
                                </m:r>
                              </m:e>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𝜋</m:t>
                                </m:r>
                                <m:d>
                                  <m:d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𝑗</m:t>
                                    </m:r>
                                  </m:e>
                                </m:d>
                              </m:e>
                              <m:e>
                                <m:r>
                                  <a:rPr lang="en-US" altLang="zh-CN" sz="1800">
                                    <a:effectLst/>
                                    <a:latin typeface="Cambria Math" panose="02040503050406030204" pitchFamily="18" charset="0"/>
                                    <a:ea typeface="宋体" panose="02010600030101010101" pitchFamily="2" charset="-122"/>
                                    <a:cs typeface="Times New Roman" panose="02020603050405020304" pitchFamily="18" charset="0"/>
                                  </a:rPr>
                                  <m:t>…</m:t>
                                </m:r>
                              </m:e>
                            </m:mr>
                            <m:mr>
                              <m:e>
                                <m:r>
                                  <a:rPr lang="en-US" altLang="zh-CN" sz="1800">
                                    <a:effectLst/>
                                    <a:latin typeface="Cambria Math" panose="02040503050406030204" pitchFamily="18" charset="0"/>
                                    <a:ea typeface="宋体" panose="02010600030101010101" pitchFamily="2" charset="-122"/>
                                    <a:cs typeface="Times New Roman" panose="02020603050405020304" pitchFamily="18" charset="0"/>
                                  </a:rPr>
                                  <m:t>…</m:t>
                                </m:r>
                              </m:e>
                              <m:e>
                                <m:r>
                                  <a:rPr lang="en-US" altLang="zh-CN" sz="1800">
                                    <a:effectLst/>
                                    <a:latin typeface="Cambria Math" panose="02040503050406030204" pitchFamily="18" charset="0"/>
                                    <a:ea typeface="宋体" panose="02010600030101010101" pitchFamily="2" charset="-122"/>
                                    <a:cs typeface="Times New Roman" panose="02020603050405020304" pitchFamily="18" charset="0"/>
                                  </a:rPr>
                                  <m:t>…</m:t>
                                </m:r>
                              </m:e>
                              <m:e>
                                <m:r>
                                  <a:rPr lang="en-US" altLang="zh-CN" sz="1800">
                                    <a:effectLst/>
                                    <a:latin typeface="Cambria Math" panose="02040503050406030204" pitchFamily="18" charset="0"/>
                                    <a:ea typeface="宋体" panose="02010600030101010101" pitchFamily="2" charset="-122"/>
                                    <a:cs typeface="Times New Roman" panose="02020603050405020304" pitchFamily="18" charset="0"/>
                                  </a:rPr>
                                  <m:t>…</m:t>
                                </m:r>
                              </m:e>
                              <m:e>
                                <m:r>
                                  <a:rPr lang="en-US" altLang="zh-CN" sz="1800">
                                    <a:effectLst/>
                                    <a:latin typeface="Cambria Math" panose="02040503050406030204" pitchFamily="18" charset="0"/>
                                    <a:ea typeface="宋体" panose="02010600030101010101" pitchFamily="2" charset="-122"/>
                                    <a:cs typeface="Times New Roman" panose="02020603050405020304" pitchFamily="18" charset="0"/>
                                  </a:rPr>
                                  <m:t>…</m:t>
                                </m:r>
                              </m:e>
                              <m:e>
                                <m:r>
                                  <a:rPr lang="en-US" altLang="zh-CN" sz="1800">
                                    <a:effectLst/>
                                    <a:latin typeface="Cambria Math" panose="02040503050406030204" pitchFamily="18" charset="0"/>
                                    <a:ea typeface="宋体" panose="02010600030101010101" pitchFamily="2" charset="-122"/>
                                    <a:cs typeface="Times New Roman" panose="02020603050405020304" pitchFamily="18" charset="0"/>
                                  </a:rPr>
                                  <m:t>…</m:t>
                                </m:r>
                              </m:e>
                            </m:mr>
                            <m:m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𝜋</m:t>
                                </m:r>
                                <m:d>
                                  <m:d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1</m:t>
                                    </m:r>
                                  </m:e>
                                </m:d>
                              </m:e>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𝜋</m:t>
                                </m:r>
                                <m:d>
                                  <m:d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2</m:t>
                                    </m:r>
                                  </m:e>
                                </m:d>
                              </m:e>
                              <m:e>
                                <m:r>
                                  <a:rPr lang="en-US" altLang="zh-CN" sz="1800">
                                    <a:effectLst/>
                                    <a:latin typeface="Cambria Math" panose="02040503050406030204" pitchFamily="18" charset="0"/>
                                    <a:ea typeface="宋体" panose="02010600030101010101" pitchFamily="2" charset="-122"/>
                                    <a:cs typeface="Times New Roman" panose="02020603050405020304" pitchFamily="18" charset="0"/>
                                  </a:rPr>
                                  <m:t>…</m:t>
                                </m:r>
                              </m:e>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𝜋</m:t>
                                </m:r>
                                <m:d>
                                  <m:d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𝑗</m:t>
                                    </m:r>
                                  </m:e>
                                </m:d>
                              </m:e>
                              <m:e>
                                <m:r>
                                  <a:rPr lang="en-US" altLang="zh-CN" sz="1800">
                                    <a:effectLst/>
                                    <a:latin typeface="Cambria Math" panose="02040503050406030204" pitchFamily="18" charset="0"/>
                                    <a:ea typeface="宋体" panose="02010600030101010101" pitchFamily="2" charset="-122"/>
                                    <a:cs typeface="Times New Roman" panose="02020603050405020304" pitchFamily="18" charset="0"/>
                                  </a:rPr>
                                  <m:t>…</m:t>
                                </m:r>
                              </m:e>
                            </m:mr>
                            <m:mr>
                              <m:e>
                                <m:r>
                                  <a:rPr lang="en-US" altLang="zh-CN" sz="1800">
                                    <a:effectLst/>
                                    <a:latin typeface="Cambria Math" panose="02040503050406030204" pitchFamily="18" charset="0"/>
                                    <a:ea typeface="宋体" panose="02010600030101010101" pitchFamily="2" charset="-122"/>
                                    <a:cs typeface="Times New Roman" panose="02020603050405020304" pitchFamily="18" charset="0"/>
                                  </a:rPr>
                                  <m:t>…</m:t>
                                </m:r>
                              </m:e>
                              <m:e>
                                <m:r>
                                  <a:rPr lang="en-US" altLang="zh-CN" sz="1800">
                                    <a:effectLst/>
                                    <a:latin typeface="Cambria Math" panose="02040503050406030204" pitchFamily="18" charset="0"/>
                                    <a:ea typeface="宋体" panose="02010600030101010101" pitchFamily="2" charset="-122"/>
                                    <a:cs typeface="Times New Roman" panose="02020603050405020304" pitchFamily="18" charset="0"/>
                                  </a:rPr>
                                  <m:t>…</m:t>
                                </m:r>
                              </m:e>
                              <m:e>
                                <m:r>
                                  <a:rPr lang="en-US" altLang="zh-CN" sz="1800">
                                    <a:effectLst/>
                                    <a:latin typeface="Cambria Math" panose="02040503050406030204" pitchFamily="18" charset="0"/>
                                    <a:ea typeface="宋体" panose="02010600030101010101" pitchFamily="2" charset="-122"/>
                                    <a:cs typeface="Times New Roman" panose="02020603050405020304" pitchFamily="18" charset="0"/>
                                  </a:rPr>
                                  <m:t>…</m:t>
                                </m:r>
                              </m:e>
                              <m:e>
                                <m:r>
                                  <a:rPr lang="en-US" altLang="zh-CN" sz="1800">
                                    <a:effectLst/>
                                    <a:latin typeface="Cambria Math" panose="02040503050406030204" pitchFamily="18" charset="0"/>
                                    <a:ea typeface="宋体" panose="02010600030101010101" pitchFamily="2" charset="-122"/>
                                    <a:cs typeface="Times New Roman" panose="02020603050405020304" pitchFamily="18" charset="0"/>
                                  </a:rPr>
                                  <m:t>…</m:t>
                                </m:r>
                              </m:e>
                              <m:e>
                                <m:r>
                                  <a:rPr lang="en-US" altLang="zh-CN" sz="1800">
                                    <a:effectLst/>
                                    <a:latin typeface="Cambria Math" panose="02040503050406030204" pitchFamily="18" charset="0"/>
                                    <a:ea typeface="宋体" panose="02010600030101010101" pitchFamily="2" charset="-122"/>
                                    <a:cs typeface="Times New Roman" panose="02020603050405020304" pitchFamily="18" charset="0"/>
                                  </a:rPr>
                                  <m:t>…</m:t>
                                </m:r>
                              </m:e>
                            </m:mr>
                          </m:m>
                        </m:e>
                      </m:d>
                    </m:oMath>
                  </m:oMathPara>
                </a14:m>
                <a:endParaRPr lang="zh-CN" altLang="zh-CN" sz="1800" dirty="0">
                  <a:effectLst/>
                  <a:latin typeface="Cambria" panose="02040503050406030204" pitchFamily="18" charset="0"/>
                  <a:ea typeface="宋体" panose="02010600030101010101" pitchFamily="2" charset="-122"/>
                  <a:cs typeface="Times New Roman" panose="02020603050405020304" pitchFamily="18" charset="0"/>
                </a:endParaRPr>
              </a:p>
              <a:p>
                <a:pPr>
                  <a:spcBef>
                    <a:spcPts val="900"/>
                  </a:spcBef>
                  <a:spcAft>
                    <a:spcPts val="900"/>
                  </a:spcAft>
                </a:pPr>
                <a:r>
                  <a:rPr lang="en-US" altLang="zh-CN" sz="1800" dirty="0">
                    <a:effectLst/>
                    <a:latin typeface="Cambria" panose="02040503050406030204" pitchFamily="18" charset="0"/>
                    <a:ea typeface="宋体" panose="02010600030101010101" pitchFamily="2" charset="-122"/>
                    <a:cs typeface="Times New Roman" panose="02020603050405020304" pitchFamily="18" charset="0"/>
                  </a:rPr>
                  <a:t> </a:t>
                </a:r>
                <a:endParaRPr lang="zh-CN" altLang="zh-CN" sz="1800" dirty="0">
                  <a:effectLst/>
                  <a:latin typeface="Cambria" panose="02040503050406030204" pitchFamily="18" charset="0"/>
                  <a:ea typeface="宋体" panose="02010600030101010101" pitchFamily="2" charset="-122"/>
                  <a:cs typeface="Times New Roman" panose="02020603050405020304" pitchFamily="18" charset="0"/>
                </a:endParaRPr>
              </a:p>
              <a:p>
                <a:pPr>
                  <a:spcBef>
                    <a:spcPts val="900"/>
                  </a:spcBef>
                  <a:spcAft>
                    <a:spcPts val="900"/>
                  </a:spcAft>
                </a:pPr>
                <a:r>
                  <a:rPr lang="en-US" altLang="zh-CN" sz="1800" dirty="0">
                    <a:effectLst/>
                    <a:latin typeface="Cambria" panose="02040503050406030204" pitchFamily="18" charset="0"/>
                    <a:ea typeface="宋体" panose="02010600030101010101" pitchFamily="2" charset="-122"/>
                    <a:cs typeface="Times New Roman" panose="02020603050405020304" pitchFamily="18" charset="0"/>
                  </a:rPr>
                  <a:t>3</a:t>
                </a:r>
                <a:r>
                  <a:rPr lang="en-US" altLang="zh-CN" sz="1800" dirty="0">
                    <a:effectLst/>
                    <a:latin typeface="宋体" panose="02010600030101010101" pitchFamily="2" charset="-122"/>
                    <a:ea typeface="宋体" panose="02010600030101010101" pitchFamily="2" charset="-122"/>
                    <a:cs typeface="Times New Roman" panose="02020603050405020304" pitchFamily="18" charset="0"/>
                  </a:rPr>
                  <a:t>）</a:t>
                </a:r>
                <a14:m>
                  <m:oMath xmlns:m="http://schemas.openxmlformats.org/officeDocument/2006/math">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𝜋</m:t>
                    </m:r>
                    <m:d>
                      <m:d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𝑗</m:t>
                        </m:r>
                      </m:e>
                    </m:d>
                    <m:r>
                      <a:rPr lang="en-US" altLang="zh-CN" sz="1800">
                        <a:effectLst/>
                        <a:latin typeface="Cambria Math" panose="02040503050406030204" pitchFamily="18" charset="0"/>
                        <a:ea typeface="宋体" panose="02010600030101010101" pitchFamily="2" charset="-122"/>
                        <a:cs typeface="Times New Roman" panose="02020603050405020304" pitchFamily="18" charset="0"/>
                      </a:rPr>
                      <m:t>=</m:t>
                    </m:r>
                    <m:nary>
                      <m:naryPr>
                        <m:chr m:val="∑"/>
                        <m:limLoc m:val="undOv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𝑖</m:t>
                        </m:r>
                        <m:r>
                          <a:rPr lang="en-US" altLang="zh-CN" sz="18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0</m:t>
                        </m:r>
                      </m:sub>
                      <m:sup>
                        <m:r>
                          <a:rPr lang="en-US" altLang="zh-CN" sz="1800">
                            <a:effectLst/>
                            <a:latin typeface="Cambria Math" panose="02040503050406030204" pitchFamily="18" charset="0"/>
                            <a:ea typeface="宋体" panose="02010600030101010101" pitchFamily="2" charset="-122"/>
                            <a:cs typeface="Times New Roman" panose="02020603050405020304" pitchFamily="18" charset="0"/>
                          </a:rPr>
                          <m:t>∞</m:t>
                        </m:r>
                      </m:sup>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𝜋</m:t>
                        </m:r>
                      </m:e>
                    </m:nary>
                    <m:d>
                      <m:d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𝑖</m:t>
                        </m:r>
                      </m:e>
                    </m:d>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𝑃</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𝑖𝑗</m:t>
                        </m:r>
                      </m:sub>
                    </m:sSub>
                  </m:oMath>
                </a14:m>
                <a:endParaRPr lang="zh-CN" altLang="zh-CN" sz="1800" dirty="0">
                  <a:effectLst/>
                  <a:latin typeface="Cambria" panose="02040503050406030204" pitchFamily="18" charset="0"/>
                  <a:ea typeface="宋体" panose="02010600030101010101" pitchFamily="2" charset="-122"/>
                  <a:cs typeface="Times New Roman" panose="02020603050405020304" pitchFamily="18" charset="0"/>
                </a:endParaRPr>
              </a:p>
              <a:p>
                <a:r>
                  <a:rPr lang="en-US" altLang="zh-CN" sz="1800" dirty="0">
                    <a:effectLst/>
                    <a:latin typeface="Cambria" panose="02040503050406030204" pitchFamily="18" charset="0"/>
                    <a:ea typeface="宋体" panose="02010600030101010101" pitchFamily="2" charset="-122"/>
                    <a:cs typeface="Times New Roman" panose="02020603050405020304" pitchFamily="18" charset="0"/>
                  </a:rPr>
                  <a:t>4</a:t>
                </a:r>
                <a:r>
                  <a:rPr lang="en-US" altLang="zh-CN" sz="1800" dirty="0">
                    <a:effectLst/>
                    <a:latin typeface="宋体" panose="02010600030101010101" pitchFamily="2" charset="-122"/>
                    <a:cs typeface="Times New Roman" panose="02020603050405020304" pitchFamily="18" charset="0"/>
                  </a:rPr>
                  <a:t>）</a:t>
                </a:r>
                <a14:m>
                  <m:oMath xmlns:m="http://schemas.openxmlformats.org/officeDocument/2006/math">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𝜋</m:t>
                    </m:r>
                  </m:oMath>
                </a14:m>
                <a:r>
                  <a:rPr lang="en-US" altLang="zh-CN" sz="1800" dirty="0" err="1">
                    <a:effectLst/>
                    <a:latin typeface="宋体" panose="02010600030101010101" pitchFamily="2" charset="-122"/>
                    <a:cs typeface="Times New Roman" panose="02020603050405020304" pitchFamily="18" charset="0"/>
                  </a:rPr>
                  <a:t>是方程</a:t>
                </a:r>
                <a14:m>
                  <m:oMath xmlns:m="http://schemas.openxmlformats.org/officeDocument/2006/math">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𝜋</m:t>
                    </m:r>
                    <m:r>
                      <a:rPr lang="en-US" altLang="zh-CN" i="1" smtClean="0">
                        <a:latin typeface="Cambria Math" panose="02040503050406030204" pitchFamily="18" charset="0"/>
                        <a:cs typeface="Times New Roman" panose="02020603050405020304" pitchFamily="18" charset="0"/>
                      </a:rPr>
                      <m:t>𝑃</m:t>
                    </m:r>
                    <m:r>
                      <a:rPr lang="en-US" altLang="zh-CN" sz="18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𝜋</m:t>
                    </m:r>
                  </m:oMath>
                </a14:m>
                <a:r>
                  <a:rPr lang="en-US" altLang="zh-CN" sz="1800" dirty="0" err="1">
                    <a:effectLst/>
                    <a:latin typeface="宋体" panose="02010600030101010101" pitchFamily="2" charset="-122"/>
                    <a:cs typeface="Times New Roman" panose="02020603050405020304" pitchFamily="18" charset="0"/>
                  </a:rPr>
                  <a:t>的唯一非负解，其中</a:t>
                </a:r>
                <a:r>
                  <a:rPr lang="en-US" altLang="zh-CN" sz="1800" dirty="0">
                    <a:effectLst/>
                    <a:latin typeface="宋体" panose="02010600030101010101" pitchFamily="2" charset="-122"/>
                    <a:cs typeface="Times New Roman" panose="02020603050405020304" pitchFamily="18" charset="0"/>
                  </a:rPr>
                  <a:t>：</a:t>
                </a:r>
                <a14:m>
                  <m:oMath xmlns:m="http://schemas.openxmlformats.org/officeDocument/2006/math">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𝜋</m:t>
                    </m:r>
                    <m:r>
                      <a:rPr lang="en-US" altLang="zh-CN" sz="1800">
                        <a:effectLst/>
                        <a:latin typeface="Cambria Math" panose="02040503050406030204" pitchFamily="18" charset="0"/>
                        <a:ea typeface="宋体" panose="02010600030101010101" pitchFamily="2" charset="-122"/>
                        <a:cs typeface="Times New Roman" panose="02020603050405020304" pitchFamily="18" charset="0"/>
                      </a:rPr>
                      <m:t>=</m:t>
                    </m:r>
                    <m:d>
                      <m:dPr>
                        <m:begChr m:val="["/>
                        <m:endChr m:val="]"/>
                        <m:ctrlPr>
                          <a:rPr lang="zh-CN" altLang="zh-CN" i="1">
                            <a:effectLst/>
                            <a:latin typeface="Cambria Math" panose="02040503050406030204" pitchFamily="18" charset="0"/>
                            <a:ea typeface="Cambria Math" panose="02040503050406030204" pitchFamily="18" charset="0"/>
                          </a:rPr>
                        </m:ctrlPr>
                      </m:d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𝜋</m:t>
                        </m:r>
                        <m:d>
                          <m:dPr>
                            <m:ctrlPr>
                              <a:rPr lang="zh-CN" altLang="zh-CN" i="1">
                                <a:effectLst/>
                                <a:latin typeface="Cambria Math" panose="02040503050406030204" pitchFamily="18" charset="0"/>
                                <a:ea typeface="Cambria Math" panose="02040503050406030204" pitchFamily="18" charset="0"/>
                              </a:rPr>
                            </m:ctrlPr>
                          </m:d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1</m:t>
                            </m:r>
                          </m:e>
                        </m:d>
                        <m:r>
                          <a:rPr lang="en-US" altLang="zh-CN" sz="18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𝜋</m:t>
                        </m:r>
                        <m:d>
                          <m:dPr>
                            <m:ctrlPr>
                              <a:rPr lang="zh-CN" altLang="zh-CN" i="1">
                                <a:effectLst/>
                                <a:latin typeface="Cambria Math" panose="02040503050406030204" pitchFamily="18" charset="0"/>
                                <a:ea typeface="Cambria Math" panose="02040503050406030204" pitchFamily="18" charset="0"/>
                              </a:rPr>
                            </m:ctrlPr>
                          </m:d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2</m:t>
                            </m:r>
                          </m:e>
                        </m:d>
                        <m:r>
                          <a:rPr lang="en-US" altLang="zh-CN" sz="18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𝜋</m:t>
                        </m:r>
                        <m:d>
                          <m:dPr>
                            <m:ctrlPr>
                              <a:rPr lang="zh-CN" altLang="zh-CN" i="1">
                                <a:effectLst/>
                                <a:latin typeface="Cambria Math" panose="02040503050406030204" pitchFamily="18" charset="0"/>
                                <a:ea typeface="Cambria Math" panose="02040503050406030204" pitchFamily="18" charset="0"/>
                              </a:rPr>
                            </m:ctrlPr>
                          </m:d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𝑗</m:t>
                            </m:r>
                          </m:e>
                        </m:d>
                        <m:r>
                          <a:rPr lang="en-US" altLang="zh-CN" sz="1800">
                            <a:effectLst/>
                            <a:latin typeface="Cambria Math" panose="02040503050406030204" pitchFamily="18" charset="0"/>
                            <a:ea typeface="宋体" panose="02010600030101010101" pitchFamily="2" charset="-122"/>
                            <a:cs typeface="Times New Roman" panose="02020603050405020304" pitchFamily="18" charset="0"/>
                          </a:rPr>
                          <m:t>,...</m:t>
                        </m:r>
                      </m:e>
                    </m:d>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  </m:t>
                    </m:r>
                    <m:nary>
                      <m:naryPr>
                        <m:chr m:val="∑"/>
                        <m:limLoc m:val="undOvr"/>
                        <m:ctrlPr>
                          <a:rPr lang="zh-CN" altLang="zh-CN" i="1">
                            <a:effectLst/>
                            <a:latin typeface="Cambria Math" panose="02040503050406030204" pitchFamily="18" charset="0"/>
                            <a:ea typeface="Cambria Math" panose="02040503050406030204" pitchFamily="18" charset="0"/>
                          </a:rPr>
                        </m:ctrlPr>
                      </m:naryPr>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𝑖</m:t>
                        </m:r>
                        <m:r>
                          <a:rPr lang="en-US" altLang="zh-CN" sz="18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0</m:t>
                        </m:r>
                      </m:sub>
                      <m:sup>
                        <m:r>
                          <a:rPr lang="en-US" altLang="zh-CN" sz="1800">
                            <a:effectLst/>
                            <a:latin typeface="Cambria Math" panose="02040503050406030204" pitchFamily="18" charset="0"/>
                            <a:ea typeface="宋体" panose="02010600030101010101" pitchFamily="2" charset="-122"/>
                            <a:cs typeface="Times New Roman" panose="02020603050405020304" pitchFamily="18" charset="0"/>
                          </a:rPr>
                          <m:t>∞</m:t>
                        </m:r>
                      </m:sup>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𝜋</m:t>
                        </m:r>
                      </m:e>
                    </m:nary>
                    <m:d>
                      <m:dPr>
                        <m:ctrlPr>
                          <a:rPr lang="zh-CN" altLang="zh-CN" i="1">
                            <a:effectLst/>
                            <a:latin typeface="Cambria Math" panose="02040503050406030204" pitchFamily="18" charset="0"/>
                            <a:ea typeface="Cambria Math" panose="02040503050406030204" pitchFamily="18" charset="0"/>
                          </a:rPr>
                        </m:ctrlPr>
                      </m:d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𝑖</m:t>
                        </m:r>
                      </m:e>
                    </m:d>
                    <m:r>
                      <a:rPr lang="en-US" altLang="zh-CN" sz="18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1</m:t>
                    </m:r>
                  </m:oMath>
                </a14:m>
                <a:br>
                  <a:rPr lang="en-US" altLang="zh-CN" sz="1800" dirty="0">
                    <a:effectLst/>
                    <a:latin typeface="Cambria" panose="02040503050406030204" pitchFamily="18" charset="0"/>
                    <a:ea typeface="宋体" panose="02010600030101010101" pitchFamily="2" charset="-122"/>
                    <a:cs typeface="Times New Roman" panose="02020603050405020304" pitchFamily="18" charset="0"/>
                  </a:rPr>
                </a:br>
                <a:endParaRPr lang="zh-CN" altLang="en-US" dirty="0"/>
              </a:p>
            </p:txBody>
          </p:sp>
        </mc:Choice>
        <mc:Fallback xmlns="">
          <p:sp>
            <p:nvSpPr>
              <p:cNvPr id="6" name="文本框 5">
                <a:extLst>
                  <a:ext uri="{FF2B5EF4-FFF2-40B4-BE49-F238E27FC236}">
                    <a16:creationId xmlns:a16="http://schemas.microsoft.com/office/drawing/2014/main" id="{D4B431A6-E24F-4C2A-9CB4-5399CE3505FD}"/>
                  </a:ext>
                </a:extLst>
              </p:cNvPr>
              <p:cNvSpPr txBox="1">
                <a:spLocks noRot="1" noChangeAspect="1" noMove="1" noResize="1" noEditPoints="1" noAdjustHandles="1" noChangeArrowheads="1" noChangeShapeType="1" noTextEdit="1"/>
              </p:cNvSpPr>
              <p:nvPr/>
            </p:nvSpPr>
            <p:spPr>
              <a:xfrm>
                <a:off x="2710" y="1031427"/>
                <a:ext cx="9144000" cy="5514074"/>
              </a:xfrm>
              <a:prstGeom prst="rect">
                <a:avLst/>
              </a:prstGeom>
              <a:blipFill>
                <a:blip r:embed="rId2"/>
                <a:stretch>
                  <a:fillRect l="-1200" t="-1436" b="-6630"/>
                </a:stretch>
              </a:blipFill>
              <a:ln w="25400">
                <a:noFill/>
              </a:ln>
            </p:spPr>
            <p:txBody>
              <a:bodyPr/>
              <a:lstStyle/>
              <a:p>
                <a:r>
                  <a:rPr lang="zh-CN" altLang="en-US">
                    <a:noFill/>
                  </a:rPr>
                  <a:t> </a:t>
                </a:r>
              </a:p>
            </p:txBody>
          </p:sp>
        </mc:Fallback>
      </mc:AlternateContent>
    </p:spTree>
    <p:extLst>
      <p:ext uri="{BB962C8B-B14F-4D97-AF65-F5344CB8AC3E}">
        <p14:creationId xmlns:p14="http://schemas.microsoft.com/office/powerpoint/2010/main" val="103531232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标题 1">
            <a:extLst>
              <a:ext uri="{FF2B5EF4-FFF2-40B4-BE49-F238E27FC236}">
                <a16:creationId xmlns:a16="http://schemas.microsoft.com/office/drawing/2014/main" id="{C5D96BB7-F3EE-475D-8C4A-757D9F1B8C06}"/>
              </a:ext>
            </a:extLst>
          </p:cNvPr>
          <p:cNvSpPr>
            <a:spLocks noGrp="1" noChangeArrowheads="1"/>
          </p:cNvSpPr>
          <p:nvPr>
            <p:ph type="title"/>
          </p:nvPr>
        </p:nvSpPr>
        <p:spPr>
          <a:xfrm>
            <a:off x="-15875" y="142875"/>
            <a:ext cx="8229600" cy="642938"/>
          </a:xfrm>
        </p:spPr>
        <p:txBody>
          <a:bodyPr/>
          <a:lstStyle/>
          <a:p>
            <a:pPr algn="l" defTabSz="512763" fontAlgn="base">
              <a:spcAft>
                <a:spcPct val="0"/>
              </a:spcAft>
            </a:pPr>
            <a:r>
              <a:rPr lang="en-US" altLang="zh-CN" dirty="0"/>
              <a:t>3.8.1</a:t>
            </a:r>
            <a:r>
              <a:rPr lang="zh-CN" altLang="en-US" dirty="0"/>
              <a:t>马氏链和</a:t>
            </a:r>
            <a:r>
              <a:rPr lang="en-US" altLang="zh-CN" dirty="0"/>
              <a:t>MCMC</a:t>
            </a:r>
            <a:r>
              <a:rPr lang="zh-CN" altLang="en-US" dirty="0"/>
              <a:t>介绍</a:t>
            </a:r>
          </a:p>
        </p:txBody>
      </p:sp>
      <p:sp>
        <p:nvSpPr>
          <p:cNvPr id="4" name="灯片编号占位符 2">
            <a:extLst>
              <a:ext uri="{FF2B5EF4-FFF2-40B4-BE49-F238E27FC236}">
                <a16:creationId xmlns:a16="http://schemas.microsoft.com/office/drawing/2014/main" id="{C27C162C-7E7E-4C70-B53F-15564590C7C6}"/>
              </a:ext>
            </a:extLst>
          </p:cNvPr>
          <p:cNvSpPr>
            <a:spLocks noGrp="1" noChangeArrowheads="1"/>
          </p:cNvSpPr>
          <p:nvPr>
            <p:ph type="sldNum" sz="quarter" idx="12"/>
          </p:nvPr>
        </p:nvSpPr>
        <p:spPr bwMode="auto">
          <a:xfrm>
            <a:off x="6553200" y="6391275"/>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9FCE3FB9-BAC7-4293-A5BB-B8E090A183F8}" type="slidenum">
              <a:rPr lang="zh-CN" altLang="en-US">
                <a:solidFill>
                  <a:srgbClr val="898989"/>
                </a:solidFill>
              </a:rPr>
              <a:pPr/>
              <a:t>114</a:t>
            </a:fld>
            <a:endParaRPr lang="zh-CN" altLang="en-US">
              <a:solidFill>
                <a:srgbClr val="898989"/>
              </a:solidFill>
            </a:endParaRPr>
          </a:p>
        </p:txBody>
      </p:sp>
      <p:sp>
        <p:nvSpPr>
          <p:cNvPr id="6" name="文本框 5">
            <a:extLst>
              <a:ext uri="{FF2B5EF4-FFF2-40B4-BE49-F238E27FC236}">
                <a16:creationId xmlns:a16="http://schemas.microsoft.com/office/drawing/2014/main" id="{F08AC6CA-BBAC-4158-92E7-A0F8332A355D}"/>
              </a:ext>
            </a:extLst>
          </p:cNvPr>
          <p:cNvSpPr txBox="1"/>
          <p:nvPr/>
        </p:nvSpPr>
        <p:spPr>
          <a:xfrm>
            <a:off x="18740" y="1043735"/>
            <a:ext cx="9125260" cy="1077218"/>
          </a:xfrm>
          <a:prstGeom prst="rect">
            <a:avLst/>
          </a:prstGeom>
          <a:noFill/>
          <a:ln w="25400">
            <a:noFill/>
          </a:ln>
        </p:spPr>
        <p:txBody>
          <a:bodyPr wrap="square">
            <a:spAutoFit/>
          </a:bodyPr>
          <a:lstStyle/>
          <a:p>
            <a:pPr marL="457200" marR="0" lvl="0" indent="-45720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zh-CN" altLang="en-US" sz="3200" b="0" i="0" u="none" strike="noStrike" kern="1200" cap="none" spc="0" normalizeH="0" baseline="0" noProof="0" dirty="0">
                <a:ln>
                  <a:noFill/>
                </a:ln>
                <a:solidFill>
                  <a:srgbClr val="006699"/>
                </a:solidFill>
                <a:effectLst/>
                <a:uLnTx/>
                <a:uFillTx/>
                <a:latin typeface="+mn-lt"/>
                <a:ea typeface="宋体" panose="02010600030101010101" pitchFamily="2" charset="-122"/>
                <a:cs typeface="+mn-cs"/>
              </a:rPr>
              <a:t>设正常返的不可约马氏链的平稳分布为</a:t>
            </a:r>
            <a:r>
              <a:rPr kumimoji="0" lang="el-GR" altLang="zh-CN" sz="3200" b="0" i="0" u="none" strike="noStrike" kern="1200" cap="none" spc="0" normalizeH="0" baseline="0" noProof="0" dirty="0">
                <a:ln>
                  <a:noFill/>
                </a:ln>
                <a:solidFill>
                  <a:srgbClr val="006699"/>
                </a:solidFill>
                <a:effectLst/>
                <a:uLnTx/>
                <a:uFillTx/>
                <a:latin typeface="+mn-lt"/>
                <a:ea typeface="宋体" panose="02010600030101010101" pitchFamily="2" charset="-122"/>
                <a:cs typeface="+mn-cs"/>
              </a:rPr>
              <a:t>π</a:t>
            </a:r>
            <a:r>
              <a:rPr kumimoji="0" lang="en-US" altLang="zh-CN" sz="3200" b="0" i="0" u="none" strike="noStrike" kern="1200" cap="none" spc="0" normalizeH="0" baseline="0" noProof="0" dirty="0">
                <a:ln>
                  <a:noFill/>
                </a:ln>
                <a:solidFill>
                  <a:srgbClr val="006699"/>
                </a:solidFill>
                <a:effectLst/>
                <a:uLnTx/>
                <a:uFillTx/>
                <a:latin typeface="+mn-lt"/>
                <a:ea typeface="宋体" panose="02010600030101010101" pitchFamily="2" charset="-122"/>
                <a:cs typeface="+mn-cs"/>
              </a:rPr>
              <a:t>, </a:t>
            </a:r>
          </a:p>
          <a:p>
            <a:pPr marL="457200" marR="0" lvl="0" indent="-45720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zh-CN" altLang="en-US" sz="3200" b="0" i="0" u="none" strike="noStrike" kern="1200" cap="none" spc="0" normalizeH="0" baseline="0" noProof="0" dirty="0">
                <a:ln>
                  <a:noFill/>
                </a:ln>
                <a:solidFill>
                  <a:srgbClr val="006699"/>
                </a:solidFill>
                <a:effectLst/>
                <a:uLnTx/>
                <a:uFillTx/>
                <a:latin typeface="+mn-lt"/>
                <a:ea typeface="宋体" panose="02010600030101010101" pitchFamily="2" charset="-122"/>
                <a:cs typeface="+mn-cs"/>
              </a:rPr>
              <a:t>设</a:t>
            </a:r>
            <a:r>
              <a:rPr kumimoji="0" lang="en-US" altLang="zh-CN" sz="3200" b="0" i="0" u="none" strike="noStrike" kern="1200" cap="none" spc="0" normalizeH="0" baseline="0" noProof="0" dirty="0">
                <a:ln>
                  <a:noFill/>
                </a:ln>
                <a:solidFill>
                  <a:srgbClr val="006699"/>
                </a:solidFill>
                <a:effectLst/>
                <a:uLnTx/>
                <a:uFillTx/>
                <a:latin typeface="+mn-lt"/>
                <a:ea typeface="宋体" panose="02010600030101010101" pitchFamily="2" charset="-122"/>
                <a:cs typeface="+mn-cs"/>
              </a:rPr>
              <a:t>h(⋅)</a:t>
            </a:r>
            <a:r>
              <a:rPr kumimoji="0" lang="zh-CN" altLang="en-US" sz="3200" b="0" i="0" u="none" strike="noStrike" kern="1200" cap="none" spc="0" normalizeH="0" baseline="0" noProof="0" dirty="0">
                <a:ln>
                  <a:noFill/>
                </a:ln>
                <a:solidFill>
                  <a:srgbClr val="006699"/>
                </a:solidFill>
                <a:effectLst/>
                <a:uLnTx/>
                <a:uFillTx/>
                <a:latin typeface="+mn-lt"/>
                <a:ea typeface="宋体" panose="02010600030101010101" pitchFamily="2" charset="-122"/>
                <a:cs typeface="+mn-cs"/>
              </a:rPr>
              <a:t>是状态空间</a:t>
            </a:r>
            <a:r>
              <a:rPr kumimoji="0" lang="en-US" altLang="zh-CN" sz="3200" b="0" i="0" u="none" strike="noStrike" kern="1200" cap="none" spc="0" normalizeH="0" baseline="0" noProof="0" dirty="0">
                <a:ln>
                  <a:noFill/>
                </a:ln>
                <a:solidFill>
                  <a:srgbClr val="006699"/>
                </a:solidFill>
                <a:effectLst/>
                <a:uLnTx/>
                <a:uFillTx/>
                <a:latin typeface="+mn-lt"/>
                <a:ea typeface="宋体" panose="02010600030101010101" pitchFamily="2" charset="-122"/>
                <a:cs typeface="+mn-cs"/>
              </a:rPr>
              <a:t>S</a:t>
            </a:r>
            <a:r>
              <a:rPr kumimoji="0" lang="zh-CN" altLang="en-US" sz="3200" b="0" i="0" u="none" strike="noStrike" kern="1200" cap="none" spc="0" normalizeH="0" baseline="0" noProof="0" dirty="0">
                <a:ln>
                  <a:noFill/>
                </a:ln>
                <a:solidFill>
                  <a:srgbClr val="006699"/>
                </a:solidFill>
                <a:effectLst/>
                <a:uLnTx/>
                <a:uFillTx/>
                <a:latin typeface="+mn-lt"/>
                <a:ea typeface="宋体" panose="02010600030101010101" pitchFamily="2" charset="-122"/>
                <a:cs typeface="+mn-cs"/>
              </a:rPr>
              <a:t>上的有界函数， 则</a:t>
            </a:r>
            <a:endParaRPr kumimoji="0" lang="en-US" altLang="zh-CN" sz="3200" b="0" i="0" u="none" strike="noStrike" kern="1200" cap="none" spc="0" normalizeH="0" baseline="0" noProof="0" dirty="0">
              <a:ln>
                <a:noFill/>
              </a:ln>
              <a:solidFill>
                <a:srgbClr val="006699"/>
              </a:solidFill>
              <a:effectLst/>
              <a:uLnTx/>
              <a:uFillTx/>
              <a:latin typeface="+mn-lt"/>
              <a:ea typeface="宋体" panose="02010600030101010101" pitchFamily="2" charset="-122"/>
              <a:cs typeface="+mn-cs"/>
            </a:endParaRPr>
          </a:p>
        </p:txBody>
      </p:sp>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BB11C54D-AF4C-4D36-BE17-479D242F948D}"/>
                  </a:ext>
                </a:extLst>
              </p:cNvPr>
              <p:cNvSpPr txBox="1"/>
              <p:nvPr/>
            </p:nvSpPr>
            <p:spPr>
              <a:xfrm>
                <a:off x="791580" y="2372215"/>
                <a:ext cx="6311049" cy="1479508"/>
              </a:xfrm>
              <a:prstGeom prst="rect">
                <a:avLst/>
              </a:prstGeom>
              <a:noFill/>
              <a:ln w="25400">
                <a:noFill/>
              </a:ln>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sz="2800" i="1" smtClean="0">
                          <a:latin typeface="Cambria Math" panose="02040503050406030204" pitchFamily="18" charset="0"/>
                        </a:rPr>
                        <m:t>𝑃</m:t>
                      </m:r>
                      <m:d>
                        <m:dPr>
                          <m:ctrlPr>
                            <a:rPr lang="zh-CN" altLang="en-US" sz="2800" i="1">
                              <a:solidFill>
                                <a:srgbClr val="836967"/>
                              </a:solidFill>
                              <a:latin typeface="Cambria Math" panose="02040503050406030204" pitchFamily="18" charset="0"/>
                            </a:rPr>
                          </m:ctrlPr>
                        </m:dPr>
                        <m:e>
                          <m:limLow>
                            <m:limLowPr>
                              <m:ctrlPr>
                                <a:rPr lang="zh-CN" altLang="en-US" sz="2800" i="1">
                                  <a:solidFill>
                                    <a:srgbClr val="836967"/>
                                  </a:solidFill>
                                  <a:latin typeface="Cambria Math" panose="02040503050406030204" pitchFamily="18" charset="0"/>
                                </a:rPr>
                              </m:ctrlPr>
                            </m:limLowPr>
                            <m:e>
                              <m:r>
                                <m:rPr>
                                  <m:sty m:val="p"/>
                                </m:rPr>
                                <a:rPr lang="zh-CN" altLang="en-US" sz="2800" i="0">
                                  <a:latin typeface="Cambria Math" panose="02040503050406030204" pitchFamily="18" charset="0"/>
                                </a:rPr>
                                <m:t>lim</m:t>
                              </m:r>
                            </m:e>
                            <m:lim>
                              <m:r>
                                <a:rPr lang="zh-CN" altLang="en-US" sz="2800" i="1">
                                  <a:latin typeface="Cambria Math" panose="02040503050406030204" pitchFamily="18" charset="0"/>
                                </a:rPr>
                                <m:t>𝑛</m:t>
                              </m:r>
                              <m:r>
                                <a:rPr lang="zh-CN" altLang="en-US" sz="2800" i="0">
                                  <a:latin typeface="Cambria Math" panose="02040503050406030204" pitchFamily="18" charset="0"/>
                                </a:rPr>
                                <m:t>→∞</m:t>
                              </m:r>
                            </m:lim>
                          </m:limLow>
                          <m:f>
                            <m:fPr>
                              <m:ctrlPr>
                                <a:rPr lang="zh-CN" altLang="en-US" sz="2800" i="1">
                                  <a:solidFill>
                                    <a:srgbClr val="836967"/>
                                  </a:solidFill>
                                  <a:latin typeface="Cambria Math" panose="02040503050406030204" pitchFamily="18" charset="0"/>
                                </a:rPr>
                              </m:ctrlPr>
                            </m:fPr>
                            <m:num>
                              <m:r>
                                <a:rPr lang="zh-CN" altLang="en-US" sz="2800" i="0">
                                  <a:latin typeface="Cambria Math" panose="02040503050406030204" pitchFamily="18" charset="0"/>
                                </a:rPr>
                                <m:t>1</m:t>
                              </m:r>
                            </m:num>
                            <m:den>
                              <m:r>
                                <a:rPr lang="zh-CN" altLang="en-US" sz="2800" i="1">
                                  <a:latin typeface="Cambria Math" panose="02040503050406030204" pitchFamily="18" charset="0"/>
                                </a:rPr>
                                <m:t>𝑛</m:t>
                              </m:r>
                            </m:den>
                          </m:f>
                          <m:nary>
                            <m:naryPr>
                              <m:chr m:val="∑"/>
                              <m:limLoc m:val="undOvr"/>
                              <m:grow m:val="on"/>
                              <m:ctrlPr>
                                <a:rPr lang="zh-CN" altLang="en-US" sz="2800" i="1">
                                  <a:latin typeface="Cambria Math" panose="02040503050406030204" pitchFamily="18" charset="0"/>
                                </a:rPr>
                              </m:ctrlPr>
                            </m:naryPr>
                            <m:sub>
                              <m:r>
                                <a:rPr lang="zh-CN" altLang="en-US" sz="2800" i="1">
                                  <a:latin typeface="Cambria Math" panose="02040503050406030204" pitchFamily="18" charset="0"/>
                                </a:rPr>
                                <m:t>𝑘</m:t>
                              </m:r>
                              <m:r>
                                <a:rPr lang="zh-CN" altLang="en-US" sz="2800" i="0">
                                  <a:latin typeface="Cambria Math" panose="02040503050406030204" pitchFamily="18" charset="0"/>
                                </a:rPr>
                                <m:t>=0</m:t>
                              </m:r>
                            </m:sub>
                            <m:sup>
                              <m:r>
                                <a:rPr lang="zh-CN" altLang="en-US" sz="2800" i="1">
                                  <a:latin typeface="Cambria Math" panose="02040503050406030204" pitchFamily="18" charset="0"/>
                                </a:rPr>
                                <m:t>𝑛</m:t>
                              </m:r>
                            </m:sup>
                            <m:e>
                              <m:r>
                                <a:rPr lang="zh-CN" altLang="en-US" sz="2800" i="1">
                                  <a:latin typeface="Cambria Math" panose="02040503050406030204" pitchFamily="18" charset="0"/>
                                </a:rPr>
                                <m:t>h</m:t>
                              </m:r>
                            </m:e>
                          </m:nary>
                          <m:d>
                            <m:dPr>
                              <m:ctrlPr>
                                <a:rPr lang="zh-CN" altLang="en-US" sz="2800" i="1">
                                  <a:latin typeface="Cambria Math" panose="02040503050406030204" pitchFamily="18" charset="0"/>
                                </a:rPr>
                              </m:ctrlPr>
                            </m:dPr>
                            <m:e>
                              <m:sSub>
                                <m:sSubPr>
                                  <m:ctrlPr>
                                    <a:rPr lang="zh-CN" altLang="en-US" sz="2800" i="1">
                                      <a:solidFill>
                                        <a:srgbClr val="836967"/>
                                      </a:solidFill>
                                      <a:latin typeface="Cambria Math" panose="02040503050406030204" pitchFamily="18" charset="0"/>
                                    </a:rPr>
                                  </m:ctrlPr>
                                </m:sSubPr>
                                <m:e>
                                  <m:r>
                                    <a:rPr lang="zh-CN" altLang="en-US" sz="2800" i="1">
                                      <a:latin typeface="Cambria Math" panose="02040503050406030204" pitchFamily="18" charset="0"/>
                                    </a:rPr>
                                    <m:t>𝑋</m:t>
                                  </m:r>
                                </m:e>
                                <m:sub>
                                  <m:r>
                                    <a:rPr lang="zh-CN" altLang="en-US" sz="2800" i="1">
                                      <a:latin typeface="Cambria Math" panose="02040503050406030204" pitchFamily="18" charset="0"/>
                                    </a:rPr>
                                    <m:t>𝑘</m:t>
                                  </m:r>
                                </m:sub>
                              </m:sSub>
                            </m:e>
                          </m:d>
                          <m:r>
                            <a:rPr lang="zh-CN" altLang="en-US" sz="2800" i="0">
                              <a:latin typeface="Cambria Math" panose="02040503050406030204" pitchFamily="18" charset="0"/>
                            </a:rPr>
                            <m:t>=</m:t>
                          </m:r>
                          <m:nary>
                            <m:naryPr>
                              <m:chr m:val="∑"/>
                              <m:limLoc m:val="undOvr"/>
                              <m:grow m:val="on"/>
                              <m:supHide m:val="on"/>
                              <m:ctrlPr>
                                <a:rPr lang="zh-CN" altLang="en-US" sz="2800" i="1">
                                  <a:latin typeface="Cambria Math" panose="02040503050406030204" pitchFamily="18" charset="0"/>
                                </a:rPr>
                              </m:ctrlPr>
                            </m:naryPr>
                            <m:sub>
                              <m:r>
                                <a:rPr lang="zh-CN" altLang="en-US" sz="2800" i="1">
                                  <a:latin typeface="Cambria Math" panose="02040503050406030204" pitchFamily="18" charset="0"/>
                                </a:rPr>
                                <m:t>𝑥</m:t>
                              </m:r>
                              <m:r>
                                <a:rPr lang="zh-CN" altLang="en-US" sz="2800" i="0">
                                  <a:latin typeface="Cambria Math" panose="02040503050406030204" pitchFamily="18" charset="0"/>
                                </a:rPr>
                                <m:t>∈</m:t>
                              </m:r>
                              <m:r>
                                <a:rPr lang="zh-CN" altLang="en-US" sz="2800" i="1">
                                  <a:latin typeface="Cambria Math" panose="02040503050406030204" pitchFamily="18" charset="0"/>
                                </a:rPr>
                                <m:t>𝑆</m:t>
                              </m:r>
                            </m:sub>
                            <m:sup/>
                            <m:e>
                              <m:sSub>
                                <m:sSubPr>
                                  <m:ctrlPr>
                                    <a:rPr lang="zh-CN" altLang="en-US" sz="2800" i="1">
                                      <a:solidFill>
                                        <a:srgbClr val="836967"/>
                                      </a:solidFill>
                                      <a:latin typeface="Cambria Math" panose="02040503050406030204" pitchFamily="18" charset="0"/>
                                    </a:rPr>
                                  </m:ctrlPr>
                                </m:sSubPr>
                                <m:e>
                                  <m:r>
                                    <a:rPr lang="zh-CN" altLang="en-US" sz="2800" i="1">
                                      <a:latin typeface="Cambria Math" panose="02040503050406030204" pitchFamily="18" charset="0"/>
                                    </a:rPr>
                                    <m:t>𝜋</m:t>
                                  </m:r>
                                </m:e>
                                <m:sub>
                                  <m:r>
                                    <a:rPr lang="zh-CN" altLang="en-US" sz="2800" i="1">
                                      <a:latin typeface="Cambria Math" panose="02040503050406030204" pitchFamily="18" charset="0"/>
                                    </a:rPr>
                                    <m:t>𝑥</m:t>
                                  </m:r>
                                </m:sub>
                              </m:sSub>
                            </m:e>
                          </m:nary>
                          <m:r>
                            <a:rPr lang="zh-CN" altLang="en-US" sz="2800" i="1">
                              <a:latin typeface="Cambria Math" panose="02040503050406030204" pitchFamily="18" charset="0"/>
                            </a:rPr>
                            <m:t>h</m:t>
                          </m:r>
                          <m:d>
                            <m:dPr>
                              <m:ctrlPr>
                                <a:rPr lang="zh-CN" altLang="en-US" sz="2800" i="1">
                                  <a:latin typeface="Cambria Math" panose="02040503050406030204" pitchFamily="18" charset="0"/>
                                </a:rPr>
                              </m:ctrlPr>
                            </m:dPr>
                            <m:e>
                              <m:r>
                                <a:rPr lang="zh-CN" altLang="en-US" sz="2800" i="1">
                                  <a:latin typeface="Cambria Math" panose="02040503050406030204" pitchFamily="18" charset="0"/>
                                </a:rPr>
                                <m:t>𝑥</m:t>
                              </m:r>
                            </m:e>
                          </m:d>
                        </m:e>
                      </m:d>
                      <m:r>
                        <a:rPr lang="zh-CN" altLang="en-US" sz="2800" i="0">
                          <a:latin typeface="Cambria Math" panose="02040503050406030204" pitchFamily="18" charset="0"/>
                        </a:rPr>
                        <m:t>=1</m:t>
                      </m:r>
                    </m:oMath>
                  </m:oMathPara>
                </a14:m>
                <a:endParaRPr lang="zh-CN" altLang="en-US" dirty="0"/>
              </a:p>
            </p:txBody>
          </p:sp>
        </mc:Choice>
        <mc:Fallback xmlns="">
          <p:sp>
            <p:nvSpPr>
              <p:cNvPr id="10" name="文本框 9">
                <a:extLst>
                  <a:ext uri="{FF2B5EF4-FFF2-40B4-BE49-F238E27FC236}">
                    <a16:creationId xmlns:a16="http://schemas.microsoft.com/office/drawing/2014/main" id="{BB11C54D-AF4C-4D36-BE17-479D242F948D}"/>
                  </a:ext>
                </a:extLst>
              </p:cNvPr>
              <p:cNvSpPr txBox="1">
                <a:spLocks noRot="1" noChangeAspect="1" noMove="1" noResize="1" noEditPoints="1" noAdjustHandles="1" noChangeArrowheads="1" noChangeShapeType="1" noTextEdit="1"/>
              </p:cNvSpPr>
              <p:nvPr/>
            </p:nvSpPr>
            <p:spPr>
              <a:xfrm>
                <a:off x="791580" y="2372215"/>
                <a:ext cx="6311049" cy="1479508"/>
              </a:xfrm>
              <a:prstGeom prst="rect">
                <a:avLst/>
              </a:prstGeom>
              <a:blipFill>
                <a:blip r:embed="rId2"/>
                <a:stretch>
                  <a:fillRect/>
                </a:stretch>
              </a:blipFill>
              <a:ln w="25400">
                <a:noFill/>
              </a:ln>
            </p:spPr>
            <p:txBody>
              <a:bodyPr/>
              <a:lstStyle/>
              <a:p>
                <a:r>
                  <a:rPr lang="zh-CN" altLang="en-US">
                    <a:noFill/>
                  </a:rPr>
                  <a:t> </a:t>
                </a:r>
              </a:p>
            </p:txBody>
          </p:sp>
        </mc:Fallback>
      </mc:AlternateContent>
      <p:sp>
        <p:nvSpPr>
          <p:cNvPr id="12" name="文本框 11">
            <a:extLst>
              <a:ext uri="{FF2B5EF4-FFF2-40B4-BE49-F238E27FC236}">
                <a16:creationId xmlns:a16="http://schemas.microsoft.com/office/drawing/2014/main" id="{67B829EC-AD4B-4113-B6B3-7E49CA4083B2}"/>
              </a:ext>
            </a:extLst>
          </p:cNvPr>
          <p:cNvSpPr txBox="1"/>
          <p:nvPr/>
        </p:nvSpPr>
        <p:spPr>
          <a:xfrm>
            <a:off x="7620000" y="2819581"/>
            <a:ext cx="4690532" cy="584775"/>
          </a:xfrm>
          <a:prstGeom prst="rect">
            <a:avLst/>
          </a:prstGeom>
          <a:noFill/>
          <a:ln w="25400">
            <a:noFill/>
          </a:ln>
        </p:spPr>
        <p:txBody>
          <a:bodyPr wrap="square">
            <a:spAutoFit/>
          </a:bodyPr>
          <a:lstStyle/>
          <a:p>
            <a:r>
              <a:rPr kumimoji="0" lang="en-US" altLang="zh-CN" sz="3200" b="0" i="0" u="none" strike="noStrike" kern="1200" cap="none" spc="0" normalizeH="0" baseline="0" noProof="0" dirty="0">
                <a:ln>
                  <a:noFill/>
                </a:ln>
                <a:solidFill>
                  <a:srgbClr val="006699"/>
                </a:solidFill>
                <a:effectLst/>
                <a:uLnTx/>
                <a:uFillTx/>
                <a:latin typeface="Times New Roman"/>
                <a:ea typeface="宋体" panose="02010600030101010101" pitchFamily="2" charset="-122"/>
                <a:cs typeface="+mn-cs"/>
              </a:rPr>
              <a:t>(19.3)</a:t>
            </a:r>
            <a:endParaRPr lang="zh-CN" altLang="en-US" dirty="0"/>
          </a:p>
        </p:txBody>
      </p:sp>
    </p:spTree>
    <p:extLst>
      <p:ext uri="{BB962C8B-B14F-4D97-AF65-F5344CB8AC3E}">
        <p14:creationId xmlns:p14="http://schemas.microsoft.com/office/powerpoint/2010/main" val="150222958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标题 1">
            <a:extLst>
              <a:ext uri="{FF2B5EF4-FFF2-40B4-BE49-F238E27FC236}">
                <a16:creationId xmlns:a16="http://schemas.microsoft.com/office/drawing/2014/main" id="{C5D96BB7-F3EE-475D-8C4A-757D9F1B8C06}"/>
              </a:ext>
            </a:extLst>
          </p:cNvPr>
          <p:cNvSpPr>
            <a:spLocks noGrp="1" noChangeArrowheads="1"/>
          </p:cNvSpPr>
          <p:nvPr>
            <p:ph type="title"/>
          </p:nvPr>
        </p:nvSpPr>
        <p:spPr>
          <a:xfrm>
            <a:off x="-15875" y="142875"/>
            <a:ext cx="8229600" cy="642938"/>
          </a:xfrm>
        </p:spPr>
        <p:txBody>
          <a:bodyPr/>
          <a:lstStyle/>
          <a:p>
            <a:pPr algn="l" defTabSz="512763" fontAlgn="base">
              <a:spcAft>
                <a:spcPct val="0"/>
              </a:spcAft>
            </a:pPr>
            <a:r>
              <a:rPr lang="en-US" altLang="zh-CN" dirty="0"/>
              <a:t>3.8.1</a:t>
            </a:r>
            <a:r>
              <a:rPr lang="zh-CN" altLang="en-US" dirty="0"/>
              <a:t>马氏链和</a:t>
            </a:r>
            <a:r>
              <a:rPr lang="en-US" altLang="zh-CN" dirty="0"/>
              <a:t>MCMC</a:t>
            </a:r>
            <a:r>
              <a:rPr lang="zh-CN" altLang="en-US" dirty="0"/>
              <a:t>介绍</a:t>
            </a:r>
          </a:p>
        </p:txBody>
      </p:sp>
      <p:sp>
        <p:nvSpPr>
          <p:cNvPr id="4" name="灯片编号占位符 2">
            <a:extLst>
              <a:ext uri="{FF2B5EF4-FFF2-40B4-BE49-F238E27FC236}">
                <a16:creationId xmlns:a16="http://schemas.microsoft.com/office/drawing/2014/main" id="{C27C162C-7E7E-4C70-B53F-15564590C7C6}"/>
              </a:ext>
            </a:extLst>
          </p:cNvPr>
          <p:cNvSpPr>
            <a:spLocks noGrp="1" noChangeArrowheads="1"/>
          </p:cNvSpPr>
          <p:nvPr>
            <p:ph type="sldNum" sz="quarter" idx="12"/>
          </p:nvPr>
        </p:nvSpPr>
        <p:spPr bwMode="auto">
          <a:xfrm>
            <a:off x="6553200" y="6391275"/>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9FCE3FB9-BAC7-4293-A5BB-B8E090A183F8}" type="slidenum">
              <a:rPr lang="zh-CN" altLang="en-US">
                <a:solidFill>
                  <a:srgbClr val="898989"/>
                </a:solidFill>
              </a:rPr>
              <a:pPr/>
              <a:t>115</a:t>
            </a:fld>
            <a:endParaRPr lang="zh-CN" altLang="en-US">
              <a:solidFill>
                <a:srgbClr val="898989"/>
              </a:solidFill>
            </a:endParaRPr>
          </a:p>
        </p:txBody>
      </p:sp>
      <p:sp>
        <p:nvSpPr>
          <p:cNvPr id="6" name="文本框 5">
            <a:extLst>
              <a:ext uri="{FF2B5EF4-FFF2-40B4-BE49-F238E27FC236}">
                <a16:creationId xmlns:a16="http://schemas.microsoft.com/office/drawing/2014/main" id="{F08AC6CA-BBAC-4158-92E7-A0F8332A355D}"/>
              </a:ext>
            </a:extLst>
          </p:cNvPr>
          <p:cNvSpPr txBox="1"/>
          <p:nvPr/>
        </p:nvSpPr>
        <p:spPr>
          <a:xfrm>
            <a:off x="18740" y="1043735"/>
            <a:ext cx="9125260" cy="1077218"/>
          </a:xfrm>
          <a:prstGeom prst="rect">
            <a:avLst/>
          </a:prstGeom>
          <a:noFill/>
          <a:ln w="25400">
            <a:noFill/>
          </a:ln>
        </p:spPr>
        <p:txBody>
          <a:bodyPr wrap="square">
            <a:spAutoFit/>
          </a:bodyPr>
          <a:lstStyle/>
          <a:p>
            <a:pPr marL="457200" marR="0" lvl="0" indent="-45720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zh-CN" altLang="en-US" sz="3200" b="0" i="0" u="none" strike="noStrike" kern="1200" cap="none" spc="0" normalizeH="0" baseline="0" noProof="0" dirty="0">
                <a:ln>
                  <a:noFill/>
                </a:ln>
                <a:solidFill>
                  <a:srgbClr val="006699"/>
                </a:solidFill>
                <a:effectLst/>
                <a:uLnTx/>
                <a:uFillTx/>
                <a:latin typeface="Verdana" panose="020B0604030504040204" pitchFamily="34" charset="0"/>
                <a:ea typeface="宋体" panose="02010600030101010101" pitchFamily="2" charset="-122"/>
                <a:cs typeface="+mn-cs"/>
              </a:rPr>
              <a:t>非周期正常返的不可约马氏链存在极限分布， 极限分布就是平稳分布</a:t>
            </a:r>
            <a:r>
              <a:rPr kumimoji="0" lang="en-US" altLang="zh-CN" sz="3200" b="0" i="0" u="none" strike="noStrike" kern="1200" cap="none" spc="0" normalizeH="0" baseline="0" noProof="0" dirty="0">
                <a:ln>
                  <a:noFill/>
                </a:ln>
                <a:solidFill>
                  <a:srgbClr val="006699"/>
                </a:solidFill>
                <a:effectLst/>
                <a:uLnTx/>
                <a:uFillTx/>
                <a:latin typeface="Verdana" panose="020B0604030504040204" pitchFamily="34" charset="0"/>
                <a:ea typeface="宋体" panose="02010600030101010101" pitchFamily="2" charset="-122"/>
                <a:cs typeface="+mn-cs"/>
              </a:rPr>
              <a:t>:</a:t>
            </a:r>
          </a:p>
        </p:txBody>
      </p:sp>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D3CABA1B-EB09-4AAE-9EF0-79AC8B4EAFBE}"/>
                  </a:ext>
                </a:extLst>
              </p:cNvPr>
              <p:cNvSpPr txBox="1"/>
              <p:nvPr/>
            </p:nvSpPr>
            <p:spPr>
              <a:xfrm>
                <a:off x="1866733" y="2120953"/>
                <a:ext cx="4690532" cy="834396"/>
              </a:xfrm>
              <a:prstGeom prst="rect">
                <a:avLst/>
              </a:prstGeom>
              <a:noFill/>
              <a:ln w="25400">
                <a:noFill/>
              </a:ln>
            </p:spPr>
            <p:txBody>
              <a:bodyPr wrap="square">
                <a:spAutoFit/>
              </a:bodyPr>
              <a:lstStyle/>
              <a:p>
                <a:pPr/>
                <a14:m>
                  <m:oMathPara xmlns:m="http://schemas.openxmlformats.org/officeDocument/2006/math">
                    <m:oMathParaPr>
                      <m:jc m:val="centerGroup"/>
                    </m:oMathParaPr>
                    <m:oMath xmlns:m="http://schemas.openxmlformats.org/officeDocument/2006/math">
                      <m:limLow>
                        <m:limLowPr>
                          <m:ctrlPr>
                            <a:rPr lang="zh-CN" altLang="en-US" sz="3200" i="1" smtClean="0">
                              <a:solidFill>
                                <a:srgbClr val="836967"/>
                              </a:solidFill>
                              <a:latin typeface="Cambria Math" panose="02040503050406030204" pitchFamily="18" charset="0"/>
                            </a:rPr>
                          </m:ctrlPr>
                        </m:limLowPr>
                        <m:e>
                          <m:r>
                            <m:rPr>
                              <m:sty m:val="p"/>
                            </m:rPr>
                            <a:rPr lang="zh-CN" altLang="en-US" sz="3200">
                              <a:latin typeface="Cambria Math" panose="02040503050406030204" pitchFamily="18" charset="0"/>
                            </a:rPr>
                            <m:t>l</m:t>
                          </m:r>
                          <m:r>
                            <m:rPr>
                              <m:sty m:val="p"/>
                            </m:rPr>
                            <a:rPr lang="zh-CN" altLang="en-US" sz="3200" i="0">
                              <a:latin typeface="Cambria Math" panose="02040503050406030204" pitchFamily="18" charset="0"/>
                            </a:rPr>
                            <m:t>im</m:t>
                          </m:r>
                        </m:e>
                        <m:lim>
                          <m:r>
                            <a:rPr lang="zh-CN" altLang="en-US" sz="3200" i="1">
                              <a:latin typeface="Cambria Math" panose="02040503050406030204" pitchFamily="18" charset="0"/>
                            </a:rPr>
                            <m:t>𝑛</m:t>
                          </m:r>
                          <m:r>
                            <a:rPr lang="zh-CN" altLang="en-US" sz="3200" i="0">
                              <a:latin typeface="Cambria Math" panose="02040503050406030204" pitchFamily="18" charset="0"/>
                            </a:rPr>
                            <m:t>→∞</m:t>
                          </m:r>
                        </m:lim>
                      </m:limLow>
                      <m:sSubSup>
                        <m:sSubSupPr>
                          <m:ctrlPr>
                            <a:rPr lang="zh-CN" altLang="en-US" sz="3200" i="1">
                              <a:solidFill>
                                <a:srgbClr val="836967"/>
                              </a:solidFill>
                              <a:latin typeface="Cambria Math" panose="02040503050406030204" pitchFamily="18" charset="0"/>
                            </a:rPr>
                          </m:ctrlPr>
                        </m:sSubSupPr>
                        <m:e>
                          <m:r>
                            <a:rPr lang="zh-CN" altLang="en-US" sz="3200" i="1">
                              <a:latin typeface="Cambria Math" panose="02040503050406030204" pitchFamily="18" charset="0"/>
                            </a:rPr>
                            <m:t>𝑝</m:t>
                          </m:r>
                        </m:e>
                        <m:sub>
                          <m:r>
                            <a:rPr lang="zh-CN" altLang="en-US" sz="3200" i="1">
                              <a:latin typeface="Cambria Math" panose="02040503050406030204" pitchFamily="18" charset="0"/>
                            </a:rPr>
                            <m:t>𝑖𝑗</m:t>
                          </m:r>
                        </m:sub>
                        <m:sup>
                          <m:d>
                            <m:dPr>
                              <m:ctrlPr>
                                <a:rPr lang="zh-CN" altLang="en-US" sz="3200" i="1">
                                  <a:solidFill>
                                    <a:srgbClr val="836967"/>
                                  </a:solidFill>
                                  <a:latin typeface="Cambria Math" panose="02040503050406030204" pitchFamily="18" charset="0"/>
                                </a:rPr>
                              </m:ctrlPr>
                            </m:dPr>
                            <m:e>
                              <m:r>
                                <a:rPr lang="zh-CN" altLang="en-US" sz="3200" i="1">
                                  <a:latin typeface="Cambria Math" panose="02040503050406030204" pitchFamily="18" charset="0"/>
                                </a:rPr>
                                <m:t>𝑛</m:t>
                              </m:r>
                            </m:e>
                          </m:d>
                        </m:sup>
                      </m:sSubSup>
                      <m:r>
                        <a:rPr lang="zh-CN" altLang="en-US" sz="3200" i="0">
                          <a:latin typeface="Cambria Math" panose="02040503050406030204" pitchFamily="18" charset="0"/>
                        </a:rPr>
                        <m:t>=</m:t>
                      </m:r>
                      <m:sSub>
                        <m:sSubPr>
                          <m:ctrlPr>
                            <a:rPr lang="zh-CN" altLang="en-US" sz="3200" i="1">
                              <a:solidFill>
                                <a:srgbClr val="836967"/>
                              </a:solidFill>
                              <a:latin typeface="Cambria Math" panose="02040503050406030204" pitchFamily="18" charset="0"/>
                            </a:rPr>
                          </m:ctrlPr>
                        </m:sSubPr>
                        <m:e>
                          <m:r>
                            <a:rPr lang="zh-CN" altLang="en-US" sz="3200" i="1">
                              <a:latin typeface="Cambria Math" panose="02040503050406030204" pitchFamily="18" charset="0"/>
                            </a:rPr>
                            <m:t>𝜋</m:t>
                          </m:r>
                        </m:e>
                        <m:sub>
                          <m:r>
                            <a:rPr lang="zh-CN" altLang="en-US" sz="3200" i="1">
                              <a:latin typeface="Cambria Math" panose="02040503050406030204" pitchFamily="18" charset="0"/>
                            </a:rPr>
                            <m:t>𝑗</m:t>
                          </m:r>
                        </m:sub>
                      </m:sSub>
                      <m:r>
                        <a:rPr lang="zh-CN" altLang="en-US" sz="3200" i="0">
                          <a:latin typeface="Cambria Math" panose="02040503050406030204" pitchFamily="18" charset="0"/>
                        </a:rPr>
                        <m:t>, ∀</m:t>
                      </m:r>
                      <m:r>
                        <a:rPr lang="zh-CN" altLang="en-US" sz="3200" i="1">
                          <a:latin typeface="Cambria Math" panose="02040503050406030204" pitchFamily="18" charset="0"/>
                        </a:rPr>
                        <m:t>𝑖</m:t>
                      </m:r>
                      <m:r>
                        <a:rPr lang="zh-CN" altLang="en-US" sz="3200" i="0">
                          <a:latin typeface="Cambria Math" panose="02040503050406030204" pitchFamily="18" charset="0"/>
                        </a:rPr>
                        <m:t>,</m:t>
                      </m:r>
                      <m:r>
                        <a:rPr lang="zh-CN" altLang="en-US" sz="3200" i="1">
                          <a:latin typeface="Cambria Math" panose="02040503050406030204" pitchFamily="18" charset="0"/>
                        </a:rPr>
                        <m:t>𝑗</m:t>
                      </m:r>
                      <m:r>
                        <a:rPr lang="zh-CN" altLang="en-US" sz="3200" i="0">
                          <a:latin typeface="Cambria Math" panose="02040503050406030204" pitchFamily="18" charset="0"/>
                        </a:rPr>
                        <m:t>∈</m:t>
                      </m:r>
                      <m:r>
                        <a:rPr lang="zh-CN" altLang="en-US" sz="3200" i="1">
                          <a:latin typeface="Cambria Math" panose="02040503050406030204" pitchFamily="18" charset="0"/>
                        </a:rPr>
                        <m:t>𝑆</m:t>
                      </m:r>
                    </m:oMath>
                  </m:oMathPara>
                </a14:m>
                <a:endParaRPr lang="zh-CN" altLang="en-US" dirty="0"/>
              </a:p>
            </p:txBody>
          </p:sp>
        </mc:Choice>
        <mc:Fallback xmlns="">
          <p:sp>
            <p:nvSpPr>
              <p:cNvPr id="8" name="文本框 7">
                <a:extLst>
                  <a:ext uri="{FF2B5EF4-FFF2-40B4-BE49-F238E27FC236}">
                    <a16:creationId xmlns:a16="http://schemas.microsoft.com/office/drawing/2014/main" id="{D3CABA1B-EB09-4AAE-9EF0-79AC8B4EAFBE}"/>
                  </a:ext>
                </a:extLst>
              </p:cNvPr>
              <p:cNvSpPr txBox="1">
                <a:spLocks noRot="1" noChangeAspect="1" noMove="1" noResize="1" noEditPoints="1" noAdjustHandles="1" noChangeArrowheads="1" noChangeShapeType="1" noTextEdit="1"/>
              </p:cNvSpPr>
              <p:nvPr/>
            </p:nvSpPr>
            <p:spPr>
              <a:xfrm>
                <a:off x="1866733" y="2120953"/>
                <a:ext cx="4690532" cy="834396"/>
              </a:xfrm>
              <a:prstGeom prst="rect">
                <a:avLst/>
              </a:prstGeom>
              <a:blipFill>
                <a:blip r:embed="rId2"/>
                <a:stretch>
                  <a:fillRect/>
                </a:stretch>
              </a:blipFill>
              <a:ln w="25400">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8A5CD6BC-FDEA-476E-B0A8-58D54E699B0C}"/>
                  </a:ext>
                </a:extLst>
              </p:cNvPr>
              <p:cNvSpPr txBox="1"/>
              <p:nvPr/>
            </p:nvSpPr>
            <p:spPr>
              <a:xfrm>
                <a:off x="18740" y="3290823"/>
                <a:ext cx="9134592" cy="2892715"/>
              </a:xfrm>
              <a:prstGeom prst="rect">
                <a:avLst/>
              </a:prstGeom>
              <a:noFill/>
              <a:ln w="25400">
                <a:noFill/>
              </a:ln>
            </p:spPr>
            <p:txBody>
              <a:bodyPr wrap="square">
                <a:spAutoFit/>
              </a:bodyPr>
              <a:lstStyle/>
              <a:p>
                <a:pPr marL="457200" indent="-457200">
                  <a:spcBef>
                    <a:spcPts val="900"/>
                  </a:spcBef>
                  <a:spcAft>
                    <a:spcPts val="900"/>
                  </a:spcAft>
                  <a:buFont typeface="Arial" panose="020B0604020202020204" pitchFamily="34" charset="0"/>
                  <a:buChar char="•"/>
                </a:pPr>
                <a:r>
                  <a:rPr lang="en-US" altLang="zh-CN" sz="3200" dirty="0">
                    <a:solidFill>
                      <a:srgbClr val="006699"/>
                    </a:solidFill>
                    <a:latin typeface="Verdana" panose="020B0604030504040204" pitchFamily="34" charset="0"/>
                  </a:rPr>
                  <a:t>如果存在</a:t>
                </a:r>
                <a14:m>
                  <m:oMath xmlns:m="http://schemas.openxmlformats.org/officeDocument/2006/math">
                    <m:r>
                      <a:rPr lang="en-US" altLang="zh-CN" sz="3200">
                        <a:solidFill>
                          <a:srgbClr val="006699"/>
                        </a:solidFill>
                        <a:latin typeface="Cambria Math" panose="02040503050406030204" pitchFamily="18" charset="0"/>
                      </a:rPr>
                      <m:t>{</m:t>
                    </m:r>
                    <m:sSub>
                      <m:sSubPr>
                        <m:ctrlPr>
                          <a:rPr lang="zh-CN" altLang="zh-CN" sz="3200" i="1">
                            <a:solidFill>
                              <a:srgbClr val="006699"/>
                            </a:solidFill>
                            <a:latin typeface="Cambria Math" panose="02040503050406030204" pitchFamily="18" charset="0"/>
                          </a:rPr>
                        </m:ctrlPr>
                      </m:sSubPr>
                      <m:e>
                        <m:r>
                          <a:rPr lang="en-US" altLang="zh-CN" sz="3200">
                            <a:solidFill>
                              <a:srgbClr val="006699"/>
                            </a:solidFill>
                            <a:latin typeface="Cambria Math" panose="02040503050406030204" pitchFamily="18" charset="0"/>
                          </a:rPr>
                          <m:t>𝜋</m:t>
                        </m:r>
                      </m:e>
                      <m:sub>
                        <m:r>
                          <a:rPr lang="en-US" altLang="zh-CN" sz="3200">
                            <a:solidFill>
                              <a:srgbClr val="006699"/>
                            </a:solidFill>
                            <a:latin typeface="Cambria Math" panose="02040503050406030204" pitchFamily="18" charset="0"/>
                          </a:rPr>
                          <m:t>𝑗</m:t>
                        </m:r>
                      </m:sub>
                    </m:sSub>
                    <m:r>
                      <a:rPr lang="en-US" altLang="zh-CN" sz="3200">
                        <a:solidFill>
                          <a:srgbClr val="006699"/>
                        </a:solidFill>
                        <a:latin typeface="Cambria Math" panose="02040503050406030204" pitchFamily="18" charset="0"/>
                      </a:rPr>
                      <m:t>,</m:t>
                    </m:r>
                    <m:r>
                      <a:rPr lang="en-US" altLang="zh-CN" sz="3200">
                        <a:solidFill>
                          <a:srgbClr val="006699"/>
                        </a:solidFill>
                        <a:latin typeface="Cambria Math" panose="02040503050406030204" pitchFamily="18" charset="0"/>
                      </a:rPr>
                      <m:t>𝑗</m:t>
                    </m:r>
                    <m:r>
                      <a:rPr lang="en-US" altLang="zh-CN" sz="3200">
                        <a:solidFill>
                          <a:srgbClr val="006699"/>
                        </a:solidFill>
                        <a:latin typeface="Cambria Math" panose="02040503050406030204" pitchFamily="18" charset="0"/>
                      </a:rPr>
                      <m:t>∈</m:t>
                    </m:r>
                    <m:r>
                      <a:rPr lang="en-US" altLang="zh-CN" sz="3200">
                        <a:solidFill>
                          <a:srgbClr val="006699"/>
                        </a:solidFill>
                        <a:latin typeface="Cambria Math" panose="02040503050406030204" pitchFamily="18" charset="0"/>
                      </a:rPr>
                      <m:t>𝑆</m:t>
                    </m:r>
                    <m:r>
                      <a:rPr lang="en-US" altLang="zh-CN" sz="3200">
                        <a:solidFill>
                          <a:srgbClr val="006699"/>
                        </a:solidFill>
                        <a:latin typeface="Cambria Math" panose="02040503050406030204" pitchFamily="18" charset="0"/>
                      </a:rPr>
                      <m:t>},</m:t>
                    </m:r>
                    <m:sSub>
                      <m:sSubPr>
                        <m:ctrlPr>
                          <a:rPr lang="zh-CN" altLang="zh-CN" sz="3200" i="1">
                            <a:solidFill>
                              <a:srgbClr val="006699"/>
                            </a:solidFill>
                            <a:latin typeface="Cambria Math" panose="02040503050406030204" pitchFamily="18" charset="0"/>
                          </a:rPr>
                        </m:ctrlPr>
                      </m:sSubPr>
                      <m:e>
                        <m:r>
                          <a:rPr lang="en-US" altLang="zh-CN" sz="3200">
                            <a:solidFill>
                              <a:srgbClr val="006699"/>
                            </a:solidFill>
                            <a:latin typeface="Cambria Math" panose="02040503050406030204" pitchFamily="18" charset="0"/>
                          </a:rPr>
                          <m:t>𝜋</m:t>
                        </m:r>
                      </m:e>
                      <m:sub>
                        <m:r>
                          <a:rPr lang="en-US" altLang="zh-CN" sz="3200">
                            <a:solidFill>
                              <a:srgbClr val="006699"/>
                            </a:solidFill>
                            <a:latin typeface="Cambria Math" panose="02040503050406030204" pitchFamily="18" charset="0"/>
                          </a:rPr>
                          <m:t>𝑗</m:t>
                        </m:r>
                      </m:sub>
                    </m:sSub>
                    <m:r>
                      <a:rPr lang="en-US" altLang="zh-CN" sz="3200">
                        <a:solidFill>
                          <a:srgbClr val="006699"/>
                        </a:solidFill>
                        <a:latin typeface="Cambria Math" panose="02040503050406030204" pitchFamily="18" charset="0"/>
                      </a:rPr>
                      <m:t>≥0,</m:t>
                    </m:r>
                    <m:nary>
                      <m:naryPr>
                        <m:chr m:val="∑"/>
                        <m:limLoc m:val="undOvr"/>
                        <m:ctrlPr>
                          <a:rPr lang="zh-CN" altLang="zh-CN" sz="3200" i="1">
                            <a:solidFill>
                              <a:srgbClr val="006699"/>
                            </a:solidFill>
                            <a:latin typeface="Cambria Math" panose="02040503050406030204" pitchFamily="18" charset="0"/>
                          </a:rPr>
                        </m:ctrlPr>
                      </m:naryPr>
                      <m:sub>
                        <m:r>
                          <a:rPr lang="en-US" altLang="zh-CN" sz="3200">
                            <a:solidFill>
                              <a:srgbClr val="006699"/>
                            </a:solidFill>
                            <a:latin typeface="Cambria Math" panose="02040503050406030204" pitchFamily="18" charset="0"/>
                          </a:rPr>
                          <m:t>𝑗</m:t>
                        </m:r>
                        <m:r>
                          <a:rPr lang="en-US" altLang="zh-CN" sz="3200">
                            <a:solidFill>
                              <a:srgbClr val="006699"/>
                            </a:solidFill>
                            <a:latin typeface="Cambria Math" panose="02040503050406030204" pitchFamily="18" charset="0"/>
                          </a:rPr>
                          <m:t>∈</m:t>
                        </m:r>
                        <m:r>
                          <a:rPr lang="en-US" altLang="zh-CN" sz="3200">
                            <a:solidFill>
                              <a:srgbClr val="006699"/>
                            </a:solidFill>
                            <a:latin typeface="Cambria Math" panose="02040503050406030204" pitchFamily="18" charset="0"/>
                          </a:rPr>
                          <m:t>𝑆</m:t>
                        </m:r>
                      </m:sub>
                      <m:sup>
                        <m:r>
                          <a:rPr lang="en-US" altLang="zh-CN" sz="3200">
                            <a:solidFill>
                              <a:srgbClr val="006699"/>
                            </a:solidFill>
                            <a:latin typeface="Cambria Math" panose="02040503050406030204" pitchFamily="18" charset="0"/>
                          </a:rPr>
                          <m:t>​</m:t>
                        </m:r>
                      </m:sup>
                      <m:e>
                        <m:sSub>
                          <m:sSubPr>
                            <m:ctrlPr>
                              <a:rPr lang="zh-CN" altLang="zh-CN" sz="3200" i="1">
                                <a:solidFill>
                                  <a:srgbClr val="006699"/>
                                </a:solidFill>
                                <a:latin typeface="Cambria Math" panose="02040503050406030204" pitchFamily="18" charset="0"/>
                              </a:rPr>
                            </m:ctrlPr>
                          </m:sSubPr>
                          <m:e>
                            <m:r>
                              <a:rPr lang="en-US" altLang="zh-CN" sz="3200">
                                <a:solidFill>
                                  <a:srgbClr val="006699"/>
                                </a:solidFill>
                                <a:latin typeface="Cambria Math" panose="02040503050406030204" pitchFamily="18" charset="0"/>
                              </a:rPr>
                              <m:t>𝜋</m:t>
                            </m:r>
                          </m:e>
                          <m:sub>
                            <m:r>
                              <a:rPr lang="en-US" altLang="zh-CN" sz="3200">
                                <a:solidFill>
                                  <a:srgbClr val="006699"/>
                                </a:solidFill>
                                <a:latin typeface="Cambria Math" panose="02040503050406030204" pitchFamily="18" charset="0"/>
                              </a:rPr>
                              <m:t>𝑗</m:t>
                            </m:r>
                          </m:sub>
                        </m:sSub>
                      </m:e>
                    </m:nary>
                    <m:r>
                      <a:rPr lang="en-US" altLang="zh-CN" sz="3200">
                        <a:solidFill>
                          <a:srgbClr val="006699"/>
                        </a:solidFill>
                        <a:latin typeface="Cambria Math" panose="02040503050406030204" pitchFamily="18" charset="0"/>
                      </a:rPr>
                      <m:t>=1</m:t>
                    </m:r>
                  </m:oMath>
                </a14:m>
                <a:r>
                  <a:rPr lang="en-US" altLang="zh-CN" sz="3200" dirty="0">
                    <a:solidFill>
                      <a:srgbClr val="006699"/>
                    </a:solidFill>
                    <a:latin typeface="Verdana" panose="020B0604030504040204" pitchFamily="34" charset="0"/>
                  </a:rPr>
                  <a:t>, </a:t>
                </a:r>
                <a:r>
                  <a:rPr lang="en-US" altLang="zh-CN" sz="3200" dirty="0" err="1">
                    <a:solidFill>
                      <a:srgbClr val="006699"/>
                    </a:solidFill>
                    <a:latin typeface="Verdana" panose="020B0604030504040204" pitchFamily="34" charset="0"/>
                  </a:rPr>
                  <a:t>使得</a:t>
                </a:r>
                <a:endParaRPr lang="zh-CN" altLang="zh-CN" sz="3200" dirty="0">
                  <a:solidFill>
                    <a:srgbClr val="006699"/>
                  </a:solidFill>
                  <a:latin typeface="Verdana" panose="020B0604030504040204" pitchFamily="34" charset="0"/>
                </a:endParaRPr>
              </a:p>
              <a:p>
                <a:pPr>
                  <a:spcBef>
                    <a:spcPts val="900"/>
                  </a:spcBef>
                  <a:spcAft>
                    <a:spcPts val="900"/>
                  </a:spcAft>
                </a:pPr>
                <a14:m>
                  <m:oMathPara xmlns:m="http://schemas.openxmlformats.org/officeDocument/2006/math">
                    <m:oMathParaPr>
                      <m:jc m:val="centerGroup"/>
                    </m:oMathParaPr>
                    <m:oMath xmlns:m="http://schemas.openxmlformats.org/officeDocument/2006/math">
                      <m:m>
                        <m:mPr>
                          <m:plcHide m:val="on"/>
                          <m:mcs>
                            <m:mc>
                              <m:mcPr>
                                <m:count m:val="1"/>
                                <m:mcJc m:val="center"/>
                              </m:mcPr>
                            </m:mc>
                          </m:mcs>
                          <m:ctrlPr>
                            <a:rPr lang="zh-CN" altLang="zh-CN" sz="3200" i="1">
                              <a:solidFill>
                                <a:srgbClr val="006699"/>
                              </a:solidFill>
                              <a:latin typeface="Cambria Math" panose="02040503050406030204" pitchFamily="18" charset="0"/>
                            </a:rPr>
                          </m:ctrlPr>
                        </m:mPr>
                        <m:mr>
                          <m:e>
                            <m:sSub>
                              <m:sSubPr>
                                <m:ctrlPr>
                                  <a:rPr lang="zh-CN" altLang="zh-CN" sz="3200" i="1">
                                    <a:solidFill>
                                      <a:srgbClr val="006699"/>
                                    </a:solidFill>
                                    <a:latin typeface="Cambria Math" panose="02040503050406030204" pitchFamily="18" charset="0"/>
                                  </a:rPr>
                                </m:ctrlPr>
                              </m:sSubPr>
                              <m:e>
                                <m:r>
                                  <a:rPr lang="en-US" altLang="zh-CN" sz="3200">
                                    <a:solidFill>
                                      <a:srgbClr val="006699"/>
                                    </a:solidFill>
                                    <a:latin typeface="Cambria Math" panose="02040503050406030204" pitchFamily="18" charset="0"/>
                                  </a:rPr>
                                  <m:t>𝜋</m:t>
                                </m:r>
                              </m:e>
                              <m:sub>
                                <m:r>
                                  <a:rPr lang="en-US" altLang="zh-CN" sz="3200">
                                    <a:solidFill>
                                      <a:srgbClr val="006699"/>
                                    </a:solidFill>
                                    <a:latin typeface="Cambria Math" panose="02040503050406030204" pitchFamily="18" charset="0"/>
                                  </a:rPr>
                                  <m:t>𝑖</m:t>
                                </m:r>
                              </m:sub>
                            </m:sSub>
                            <m:sSub>
                              <m:sSubPr>
                                <m:ctrlPr>
                                  <a:rPr lang="zh-CN" altLang="zh-CN" sz="3200" i="1">
                                    <a:solidFill>
                                      <a:srgbClr val="006699"/>
                                    </a:solidFill>
                                    <a:latin typeface="Cambria Math" panose="02040503050406030204" pitchFamily="18" charset="0"/>
                                  </a:rPr>
                                </m:ctrlPr>
                              </m:sSubPr>
                              <m:e>
                                <m:r>
                                  <a:rPr lang="en-US" altLang="zh-CN" sz="3200">
                                    <a:solidFill>
                                      <a:srgbClr val="006699"/>
                                    </a:solidFill>
                                    <a:latin typeface="Cambria Math" panose="02040503050406030204" pitchFamily="18" charset="0"/>
                                  </a:rPr>
                                  <m:t>𝑝</m:t>
                                </m:r>
                              </m:e>
                              <m:sub>
                                <m:r>
                                  <a:rPr lang="en-US" altLang="zh-CN" sz="3200">
                                    <a:solidFill>
                                      <a:srgbClr val="006699"/>
                                    </a:solidFill>
                                    <a:latin typeface="Cambria Math" panose="02040503050406030204" pitchFamily="18" charset="0"/>
                                  </a:rPr>
                                  <m:t>𝑖𝑗</m:t>
                                </m:r>
                              </m:sub>
                            </m:sSub>
                            <m:r>
                              <a:rPr lang="en-US" altLang="zh-CN" sz="3200">
                                <a:solidFill>
                                  <a:srgbClr val="006699"/>
                                </a:solidFill>
                                <a:latin typeface="Cambria Math" panose="02040503050406030204" pitchFamily="18" charset="0"/>
                              </a:rPr>
                              <m:t>=</m:t>
                            </m:r>
                            <m:sSub>
                              <m:sSubPr>
                                <m:ctrlPr>
                                  <a:rPr lang="zh-CN" altLang="zh-CN" sz="3200" i="1">
                                    <a:solidFill>
                                      <a:srgbClr val="006699"/>
                                    </a:solidFill>
                                    <a:latin typeface="Cambria Math" panose="02040503050406030204" pitchFamily="18" charset="0"/>
                                  </a:rPr>
                                </m:ctrlPr>
                              </m:sSubPr>
                              <m:e>
                                <m:r>
                                  <a:rPr lang="en-US" altLang="zh-CN" sz="3200">
                                    <a:solidFill>
                                      <a:srgbClr val="006699"/>
                                    </a:solidFill>
                                    <a:latin typeface="Cambria Math" panose="02040503050406030204" pitchFamily="18" charset="0"/>
                                  </a:rPr>
                                  <m:t>𝜋</m:t>
                                </m:r>
                              </m:e>
                              <m:sub>
                                <m:r>
                                  <a:rPr lang="en-US" altLang="zh-CN" sz="3200">
                                    <a:solidFill>
                                      <a:srgbClr val="006699"/>
                                    </a:solidFill>
                                    <a:latin typeface="Cambria Math" panose="02040503050406030204" pitchFamily="18" charset="0"/>
                                  </a:rPr>
                                  <m:t>𝑗</m:t>
                                </m:r>
                              </m:sub>
                            </m:sSub>
                            <m:sSub>
                              <m:sSubPr>
                                <m:ctrlPr>
                                  <a:rPr lang="zh-CN" altLang="zh-CN" sz="3200" i="1">
                                    <a:solidFill>
                                      <a:srgbClr val="006699"/>
                                    </a:solidFill>
                                    <a:latin typeface="Cambria Math" panose="02040503050406030204" pitchFamily="18" charset="0"/>
                                  </a:rPr>
                                </m:ctrlPr>
                              </m:sSubPr>
                              <m:e>
                                <m:r>
                                  <a:rPr lang="en-US" altLang="zh-CN" sz="3200">
                                    <a:solidFill>
                                      <a:srgbClr val="006699"/>
                                    </a:solidFill>
                                    <a:latin typeface="Cambria Math" panose="02040503050406030204" pitchFamily="18" charset="0"/>
                                  </a:rPr>
                                  <m:t>𝑝</m:t>
                                </m:r>
                              </m:e>
                              <m:sub>
                                <m:r>
                                  <a:rPr lang="en-US" altLang="zh-CN" sz="3200">
                                    <a:solidFill>
                                      <a:srgbClr val="006699"/>
                                    </a:solidFill>
                                    <a:latin typeface="Cambria Math" panose="02040503050406030204" pitchFamily="18" charset="0"/>
                                  </a:rPr>
                                  <m:t>𝑗𝑖</m:t>
                                </m:r>
                              </m:sub>
                            </m:sSub>
                            <m:r>
                              <a:rPr lang="en-US" altLang="zh-CN" sz="3200">
                                <a:solidFill>
                                  <a:srgbClr val="006699"/>
                                </a:solidFill>
                                <a:latin typeface="Cambria Math" panose="02040503050406030204" pitchFamily="18" charset="0"/>
                              </a:rPr>
                              <m:t>, ∀</m:t>
                            </m:r>
                            <m:r>
                              <a:rPr lang="en-US" altLang="zh-CN" sz="3200">
                                <a:solidFill>
                                  <a:srgbClr val="006699"/>
                                </a:solidFill>
                                <a:latin typeface="Cambria Math" panose="02040503050406030204" pitchFamily="18" charset="0"/>
                              </a:rPr>
                              <m:t>𝑖</m:t>
                            </m:r>
                            <m:r>
                              <a:rPr lang="en-US" altLang="zh-CN" sz="3200">
                                <a:solidFill>
                                  <a:srgbClr val="006699"/>
                                </a:solidFill>
                                <a:latin typeface="Cambria Math" panose="02040503050406030204" pitchFamily="18" charset="0"/>
                              </a:rPr>
                              <m:t>≠</m:t>
                            </m:r>
                            <m:r>
                              <a:rPr lang="en-US" altLang="zh-CN" sz="3200">
                                <a:solidFill>
                                  <a:srgbClr val="006699"/>
                                </a:solidFill>
                                <a:latin typeface="Cambria Math" panose="02040503050406030204" pitchFamily="18" charset="0"/>
                              </a:rPr>
                              <m:t>𝑗</m:t>
                            </m:r>
                            <m:r>
                              <a:rPr lang="en-US" altLang="zh-CN" sz="3200">
                                <a:solidFill>
                                  <a:srgbClr val="006699"/>
                                </a:solidFill>
                                <a:latin typeface="Cambria Math" panose="02040503050406030204" pitchFamily="18" charset="0"/>
                              </a:rPr>
                              <m:t>,</m:t>
                            </m:r>
                          </m:e>
                        </m:mr>
                      </m:m>
                    </m:oMath>
                  </m:oMathPara>
                </a14:m>
                <a:endParaRPr lang="zh-CN" altLang="zh-CN" sz="3200" dirty="0">
                  <a:solidFill>
                    <a:srgbClr val="006699"/>
                  </a:solidFill>
                  <a:latin typeface="Verdana" panose="020B0604030504040204" pitchFamily="34" charset="0"/>
                </a:endParaRPr>
              </a:p>
              <a:p>
                <a:r>
                  <a:rPr lang="en-US" altLang="zh-CN" sz="3200" dirty="0" err="1">
                    <a:solidFill>
                      <a:srgbClr val="006699"/>
                    </a:solidFill>
                    <a:latin typeface="Verdana" panose="020B0604030504040204" pitchFamily="34" charset="0"/>
                  </a:rPr>
                  <a:t>称这样的马氏链为</a:t>
                </a:r>
                <a:r>
                  <a:rPr lang="en-US" altLang="zh-CN" sz="3200" b="1" dirty="0" err="1">
                    <a:solidFill>
                      <a:srgbClr val="FF0000"/>
                    </a:solidFill>
                    <a:latin typeface="Verdana" panose="020B0604030504040204" pitchFamily="34" charset="0"/>
                  </a:rPr>
                  <a:t>细致平</a:t>
                </a:r>
                <a:r>
                  <a:rPr lang="zh-CN" altLang="en-US" sz="3200" b="1" dirty="0">
                    <a:solidFill>
                      <a:srgbClr val="FF0000"/>
                    </a:solidFill>
                    <a:latin typeface="Verdana" panose="020B0604030504040204" pitchFamily="34" charset="0"/>
                  </a:rPr>
                  <a:t>稳</a:t>
                </a:r>
                <a:r>
                  <a:rPr lang="en-US" altLang="zh-CN" sz="3200" b="1" dirty="0">
                    <a:solidFill>
                      <a:srgbClr val="FF0000"/>
                    </a:solidFill>
                    <a:latin typeface="Verdana" panose="020B0604030504040204" pitchFamily="34" charset="0"/>
                  </a:rPr>
                  <a:t>的</a:t>
                </a:r>
                <a:r>
                  <a:rPr lang="en-US" altLang="zh-CN" sz="3200" dirty="0">
                    <a:solidFill>
                      <a:srgbClr val="006699"/>
                    </a:solidFill>
                    <a:latin typeface="Verdana" panose="020B0604030504040204" pitchFamily="34" charset="0"/>
                  </a:rPr>
                  <a:t>(</a:t>
                </a:r>
                <a:r>
                  <a:rPr lang="en-US" altLang="zh-CN" sz="3200" dirty="0">
                    <a:solidFill>
                      <a:srgbClr val="006699"/>
                    </a:solidFill>
                    <a:latin typeface="+mn-lt"/>
                  </a:rPr>
                  <a:t>detailed balance</a:t>
                </a:r>
                <a:r>
                  <a:rPr lang="en-US" altLang="zh-CN" sz="3200" dirty="0">
                    <a:solidFill>
                      <a:srgbClr val="006699"/>
                    </a:solidFill>
                    <a:latin typeface="Verdana" panose="020B0604030504040204" pitchFamily="34" charset="0"/>
                  </a:rPr>
                  <a:t>)</a:t>
                </a:r>
              </a:p>
              <a:p>
                <a:endParaRPr lang="en-US" altLang="zh-CN" sz="3200" dirty="0">
                  <a:solidFill>
                    <a:srgbClr val="006699"/>
                  </a:solidFill>
                  <a:latin typeface="Verdana" panose="020B0604030504040204" pitchFamily="34" charset="0"/>
                </a:endParaRPr>
              </a:p>
              <a:p>
                <a:pPr marL="285750" indent="-285750">
                  <a:buFont typeface="Arial" panose="020B0604020202020204" pitchFamily="34" charset="0"/>
                  <a:buChar char="•"/>
                </a:pPr>
                <a:r>
                  <a:rPr lang="zh-CN" altLang="zh-CN" sz="3200" dirty="0">
                    <a:solidFill>
                      <a:srgbClr val="006699"/>
                    </a:solidFill>
                    <a:latin typeface="Verdana" panose="020B0604030504040204" pitchFamily="34" charset="0"/>
                  </a:rPr>
                  <a:t> </a:t>
                </a:r>
                <a14:m>
                  <m:oMath xmlns:m="http://schemas.openxmlformats.org/officeDocument/2006/math">
                    <m:r>
                      <a:rPr lang="en-US" altLang="zh-CN" sz="3200">
                        <a:solidFill>
                          <a:srgbClr val="006699"/>
                        </a:solidFill>
                        <a:latin typeface="Cambria Math" panose="02040503050406030204" pitchFamily="18" charset="0"/>
                      </a:rPr>
                      <m:t>{</m:t>
                    </m:r>
                    <m:sSub>
                      <m:sSubPr>
                        <m:ctrlPr>
                          <a:rPr lang="zh-CN" altLang="zh-CN" sz="3200" i="1">
                            <a:solidFill>
                              <a:srgbClr val="006699"/>
                            </a:solidFill>
                            <a:latin typeface="Cambria Math" panose="02040503050406030204" pitchFamily="18" charset="0"/>
                          </a:rPr>
                        </m:ctrlPr>
                      </m:sSubPr>
                      <m:e>
                        <m:r>
                          <a:rPr lang="en-US" altLang="zh-CN" sz="3200">
                            <a:solidFill>
                              <a:srgbClr val="006699"/>
                            </a:solidFill>
                            <a:latin typeface="Cambria Math" panose="02040503050406030204" pitchFamily="18" charset="0"/>
                          </a:rPr>
                          <m:t>𝜋</m:t>
                        </m:r>
                      </m:e>
                      <m:sub>
                        <m:r>
                          <a:rPr lang="en-US" altLang="zh-CN" sz="3200">
                            <a:solidFill>
                              <a:srgbClr val="006699"/>
                            </a:solidFill>
                            <a:latin typeface="Cambria Math" panose="02040503050406030204" pitchFamily="18" charset="0"/>
                          </a:rPr>
                          <m:t>𝑗</m:t>
                        </m:r>
                      </m:sub>
                    </m:sSub>
                    <m:r>
                      <a:rPr lang="en-US" altLang="zh-CN" sz="3200">
                        <a:solidFill>
                          <a:srgbClr val="006699"/>
                        </a:solidFill>
                        <a:latin typeface="Cambria Math" panose="02040503050406030204" pitchFamily="18" charset="0"/>
                      </a:rPr>
                      <m:t>}</m:t>
                    </m:r>
                  </m:oMath>
                </a14:m>
                <a:r>
                  <a:rPr lang="en-US" altLang="zh-CN" sz="3200" dirty="0">
                    <a:solidFill>
                      <a:srgbClr val="006699"/>
                    </a:solidFill>
                    <a:latin typeface="Verdana" panose="020B0604030504040204" pitchFamily="34" charset="0"/>
                  </a:rPr>
                  <a:t>是</a:t>
                </a:r>
                <a14:m>
                  <m:oMath xmlns:m="http://schemas.openxmlformats.org/officeDocument/2006/math">
                    <m:r>
                      <a:rPr lang="en-US" altLang="zh-CN" sz="3200">
                        <a:solidFill>
                          <a:srgbClr val="006699"/>
                        </a:solidFill>
                        <a:latin typeface="Cambria Math" panose="02040503050406030204" pitchFamily="18" charset="0"/>
                      </a:rPr>
                      <m:t>{</m:t>
                    </m:r>
                    <m:sSub>
                      <m:sSubPr>
                        <m:ctrlPr>
                          <a:rPr lang="zh-CN" altLang="zh-CN" sz="3200" i="1">
                            <a:solidFill>
                              <a:srgbClr val="006699"/>
                            </a:solidFill>
                            <a:latin typeface="Cambria Math" panose="02040503050406030204" pitchFamily="18" charset="0"/>
                          </a:rPr>
                        </m:ctrlPr>
                      </m:sSubPr>
                      <m:e>
                        <m:r>
                          <a:rPr lang="en-US" altLang="zh-CN" sz="3200">
                            <a:solidFill>
                              <a:srgbClr val="006699"/>
                            </a:solidFill>
                            <a:latin typeface="Cambria Math" panose="02040503050406030204" pitchFamily="18" charset="0"/>
                          </a:rPr>
                          <m:t>𝑋</m:t>
                        </m:r>
                      </m:e>
                      <m:sub>
                        <m:r>
                          <a:rPr lang="en-US" altLang="zh-CN" sz="3200">
                            <a:solidFill>
                              <a:srgbClr val="006699"/>
                            </a:solidFill>
                            <a:latin typeface="Cambria Math" panose="02040503050406030204" pitchFamily="18" charset="0"/>
                          </a:rPr>
                          <m:t>𝑡</m:t>
                        </m:r>
                      </m:sub>
                    </m:sSub>
                    <m:r>
                      <a:rPr lang="en-US" altLang="zh-CN" sz="3200">
                        <a:solidFill>
                          <a:srgbClr val="006699"/>
                        </a:solidFill>
                        <a:latin typeface="Cambria Math" panose="02040503050406030204" pitchFamily="18" charset="0"/>
                      </a:rPr>
                      <m:t>}</m:t>
                    </m:r>
                  </m:oMath>
                </a14:m>
                <a:r>
                  <a:rPr lang="en-US" altLang="zh-CN" sz="3200" dirty="0" err="1">
                    <a:solidFill>
                      <a:srgbClr val="006699"/>
                    </a:solidFill>
                    <a:latin typeface="Verdana" panose="020B0604030504040204" pitchFamily="34" charset="0"/>
                  </a:rPr>
                  <a:t>的平稳分布</a:t>
                </a:r>
                <a:endParaRPr lang="zh-CN" altLang="en-US" sz="3200" dirty="0">
                  <a:solidFill>
                    <a:srgbClr val="006699"/>
                  </a:solidFill>
                  <a:latin typeface="Verdana" panose="020B0604030504040204" pitchFamily="34" charset="0"/>
                </a:endParaRPr>
              </a:p>
            </p:txBody>
          </p:sp>
        </mc:Choice>
        <mc:Fallback xmlns="">
          <p:sp>
            <p:nvSpPr>
              <p:cNvPr id="11" name="文本框 10">
                <a:extLst>
                  <a:ext uri="{FF2B5EF4-FFF2-40B4-BE49-F238E27FC236}">
                    <a16:creationId xmlns:a16="http://schemas.microsoft.com/office/drawing/2014/main" id="{8A5CD6BC-FDEA-476E-B0A8-58D54E699B0C}"/>
                  </a:ext>
                </a:extLst>
              </p:cNvPr>
              <p:cNvSpPr txBox="1">
                <a:spLocks noRot="1" noChangeAspect="1" noMove="1" noResize="1" noEditPoints="1" noAdjustHandles="1" noChangeArrowheads="1" noChangeShapeType="1" noTextEdit="1"/>
              </p:cNvSpPr>
              <p:nvPr/>
            </p:nvSpPr>
            <p:spPr>
              <a:xfrm>
                <a:off x="18740" y="3290823"/>
                <a:ext cx="9134592" cy="2892715"/>
              </a:xfrm>
              <a:prstGeom prst="rect">
                <a:avLst/>
              </a:prstGeom>
              <a:blipFill>
                <a:blip r:embed="rId3"/>
                <a:stretch>
                  <a:fillRect l="-1668" t="-3586" b="-3376"/>
                </a:stretch>
              </a:blipFill>
              <a:ln w="25400">
                <a:noFill/>
              </a:ln>
            </p:spPr>
            <p:txBody>
              <a:bodyPr/>
              <a:lstStyle/>
              <a:p>
                <a:r>
                  <a:rPr lang="zh-CN" altLang="en-US">
                    <a:noFill/>
                  </a:rPr>
                  <a:t> </a:t>
                </a:r>
              </a:p>
            </p:txBody>
          </p:sp>
        </mc:Fallback>
      </mc:AlternateContent>
    </p:spTree>
    <p:extLst>
      <p:ext uri="{BB962C8B-B14F-4D97-AF65-F5344CB8AC3E}">
        <p14:creationId xmlns:p14="http://schemas.microsoft.com/office/powerpoint/2010/main" val="183560568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标题 1">
            <a:extLst>
              <a:ext uri="{FF2B5EF4-FFF2-40B4-BE49-F238E27FC236}">
                <a16:creationId xmlns:a16="http://schemas.microsoft.com/office/drawing/2014/main" id="{C5D96BB7-F3EE-475D-8C4A-757D9F1B8C06}"/>
              </a:ext>
            </a:extLst>
          </p:cNvPr>
          <p:cNvSpPr>
            <a:spLocks noGrp="1" noChangeArrowheads="1"/>
          </p:cNvSpPr>
          <p:nvPr>
            <p:ph type="title"/>
          </p:nvPr>
        </p:nvSpPr>
        <p:spPr>
          <a:xfrm>
            <a:off x="-15875" y="142875"/>
            <a:ext cx="8229600" cy="642938"/>
          </a:xfrm>
        </p:spPr>
        <p:txBody>
          <a:bodyPr/>
          <a:lstStyle/>
          <a:p>
            <a:pPr algn="l" defTabSz="512763" fontAlgn="base">
              <a:spcAft>
                <a:spcPct val="0"/>
              </a:spcAft>
            </a:pPr>
            <a:r>
              <a:rPr lang="en-US" altLang="zh-CN" dirty="0"/>
              <a:t>3.8.1</a:t>
            </a:r>
            <a:r>
              <a:rPr lang="zh-CN" altLang="en-US" dirty="0"/>
              <a:t>马氏链和</a:t>
            </a:r>
            <a:r>
              <a:rPr lang="en-US" altLang="zh-CN" dirty="0"/>
              <a:t>MCMC</a:t>
            </a:r>
            <a:r>
              <a:rPr lang="zh-CN" altLang="en-US" dirty="0"/>
              <a:t>介绍</a:t>
            </a:r>
          </a:p>
        </p:txBody>
      </p:sp>
      <p:sp>
        <p:nvSpPr>
          <p:cNvPr id="4" name="灯片编号占位符 2">
            <a:extLst>
              <a:ext uri="{FF2B5EF4-FFF2-40B4-BE49-F238E27FC236}">
                <a16:creationId xmlns:a16="http://schemas.microsoft.com/office/drawing/2014/main" id="{C27C162C-7E7E-4C70-B53F-15564590C7C6}"/>
              </a:ext>
            </a:extLst>
          </p:cNvPr>
          <p:cNvSpPr>
            <a:spLocks noGrp="1" noChangeArrowheads="1"/>
          </p:cNvSpPr>
          <p:nvPr>
            <p:ph type="sldNum" sz="quarter" idx="12"/>
          </p:nvPr>
        </p:nvSpPr>
        <p:spPr bwMode="auto">
          <a:xfrm>
            <a:off x="6553200" y="6391275"/>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9FCE3FB9-BAC7-4293-A5BB-B8E090A183F8}" type="slidenum">
              <a:rPr lang="zh-CN" altLang="en-US">
                <a:solidFill>
                  <a:srgbClr val="898989"/>
                </a:solidFill>
              </a:rPr>
              <a:pPr/>
              <a:t>116</a:t>
            </a:fld>
            <a:endParaRPr lang="zh-CN" altLang="en-US">
              <a:solidFill>
                <a:srgbClr val="898989"/>
              </a:solidFill>
            </a:endParaRPr>
          </a:p>
        </p:txBody>
      </p:sp>
      <p:sp>
        <p:nvSpPr>
          <p:cNvPr id="6" name="文本框 5">
            <a:extLst>
              <a:ext uri="{FF2B5EF4-FFF2-40B4-BE49-F238E27FC236}">
                <a16:creationId xmlns:a16="http://schemas.microsoft.com/office/drawing/2014/main" id="{F08AC6CA-BBAC-4158-92E7-A0F8332A355D}"/>
              </a:ext>
            </a:extLst>
          </p:cNvPr>
          <p:cNvSpPr txBox="1"/>
          <p:nvPr/>
        </p:nvSpPr>
        <p:spPr>
          <a:xfrm>
            <a:off x="18740" y="1043735"/>
            <a:ext cx="9125260" cy="1077218"/>
          </a:xfrm>
          <a:prstGeom prst="rect">
            <a:avLst/>
          </a:prstGeom>
          <a:noFill/>
          <a:ln w="25400">
            <a:noFill/>
          </a:ln>
        </p:spPr>
        <p:txBody>
          <a:bodyPr wrap="square">
            <a:spAutoFit/>
          </a:bodyPr>
          <a:lstStyle/>
          <a:p>
            <a:pPr marL="457200" marR="0" lvl="0" indent="-45720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zh-CN" altLang="en-US" sz="3200" b="0" i="0" u="none" strike="noStrike" kern="1200" cap="none" spc="0" normalizeH="0" baseline="0" noProof="0" dirty="0">
                <a:ln>
                  <a:noFill/>
                </a:ln>
                <a:solidFill>
                  <a:srgbClr val="006699"/>
                </a:solidFill>
                <a:effectLst/>
                <a:uLnTx/>
                <a:uFillTx/>
                <a:latin typeface="+mn-lt"/>
                <a:ea typeface="宋体" panose="02010600030101010101" pitchFamily="2" charset="-122"/>
                <a:cs typeface="+mn-cs"/>
              </a:rPr>
              <a:t>目标平稳分布</a:t>
            </a:r>
            <a:r>
              <a:rPr kumimoji="0" lang="en-US" altLang="zh-CN" sz="3200" b="0" i="0" u="none" strike="noStrike" kern="1200" cap="none" spc="0" normalizeH="0" baseline="0" noProof="0" dirty="0">
                <a:ln>
                  <a:noFill/>
                </a:ln>
                <a:solidFill>
                  <a:srgbClr val="006699"/>
                </a:solidFill>
                <a:effectLst/>
                <a:uLnTx/>
                <a:uFillTx/>
                <a:latin typeface="+mn-lt"/>
                <a:ea typeface="宋体" panose="02010600030101010101" pitchFamily="2" charset="-122"/>
                <a:cs typeface="+mn-cs"/>
              </a:rPr>
              <a:t>π(x)</a:t>
            </a:r>
            <a:r>
              <a:rPr kumimoji="0" lang="zh-CN" altLang="en-US" sz="3200" b="0" i="0" u="none" strike="noStrike" kern="1200" cap="none" spc="0" normalizeH="0" baseline="0" noProof="0" dirty="0">
                <a:ln>
                  <a:noFill/>
                </a:ln>
                <a:solidFill>
                  <a:srgbClr val="006699"/>
                </a:solidFill>
                <a:effectLst/>
                <a:uLnTx/>
                <a:uFillTx/>
                <a:latin typeface="+mn-lt"/>
                <a:ea typeface="宋体" panose="02010600030101010101" pitchFamily="2" charset="-122"/>
                <a:cs typeface="+mn-cs"/>
              </a:rPr>
              <a:t>和某一个马尔科夫链状态转移矩阵</a:t>
            </a:r>
            <a:r>
              <a:rPr kumimoji="0" lang="en-US" altLang="zh-CN" sz="3200" b="0" i="0" u="none" strike="noStrike" kern="1200" cap="none" spc="0" normalizeH="0" baseline="0" noProof="0" dirty="0">
                <a:ln>
                  <a:noFill/>
                </a:ln>
                <a:solidFill>
                  <a:srgbClr val="006699"/>
                </a:solidFill>
                <a:effectLst/>
                <a:uLnTx/>
                <a:uFillTx/>
                <a:latin typeface="+mn-lt"/>
                <a:ea typeface="宋体" panose="02010600030101010101" pitchFamily="2" charset="-122"/>
                <a:cs typeface="+mn-cs"/>
              </a:rPr>
              <a:t>Q</a:t>
            </a:r>
            <a:r>
              <a:rPr kumimoji="0" lang="zh-CN" altLang="en-US" sz="3200" b="0" i="0" u="none" strike="noStrike" kern="1200" cap="none" spc="0" normalizeH="0" baseline="0" noProof="0" dirty="0">
                <a:ln>
                  <a:noFill/>
                </a:ln>
                <a:solidFill>
                  <a:srgbClr val="006699"/>
                </a:solidFill>
                <a:effectLst/>
                <a:uLnTx/>
                <a:uFillTx/>
                <a:latin typeface="+mn-lt"/>
                <a:ea typeface="宋体" panose="02010600030101010101" pitchFamily="2" charset="-122"/>
                <a:cs typeface="+mn-cs"/>
              </a:rPr>
              <a:t>不满足细致平稳条件</a:t>
            </a:r>
            <a:endParaRPr kumimoji="0" lang="en-US" altLang="zh-CN" sz="3200" b="0" i="0" u="none" strike="noStrike" kern="1200" cap="none" spc="0" normalizeH="0" baseline="0" noProof="0" dirty="0">
              <a:ln>
                <a:noFill/>
              </a:ln>
              <a:solidFill>
                <a:srgbClr val="006699"/>
              </a:solidFill>
              <a:effectLst/>
              <a:uLnTx/>
              <a:uFillTx/>
              <a:latin typeface="+mn-lt"/>
              <a:ea typeface="宋体" panose="02010600030101010101" pitchFamily="2" charset="-122"/>
              <a:cs typeface="+mn-cs"/>
            </a:endParaRPr>
          </a:p>
        </p:txBody>
      </p:sp>
      <p:sp>
        <p:nvSpPr>
          <p:cNvPr id="11" name="文本框 10">
            <a:extLst>
              <a:ext uri="{FF2B5EF4-FFF2-40B4-BE49-F238E27FC236}">
                <a16:creationId xmlns:a16="http://schemas.microsoft.com/office/drawing/2014/main" id="{8A5CD6BC-FDEA-476E-B0A8-58D54E699B0C}"/>
              </a:ext>
            </a:extLst>
          </p:cNvPr>
          <p:cNvSpPr txBox="1"/>
          <p:nvPr/>
        </p:nvSpPr>
        <p:spPr>
          <a:xfrm>
            <a:off x="18740" y="2893123"/>
            <a:ext cx="9134592" cy="584775"/>
          </a:xfrm>
          <a:prstGeom prst="rect">
            <a:avLst/>
          </a:prstGeom>
          <a:noFill/>
          <a:ln w="25400">
            <a:noFill/>
          </a:ln>
        </p:spPr>
        <p:txBody>
          <a:bodyPr wrap="square">
            <a:spAutoFit/>
          </a:bodyPr>
          <a:lstStyle/>
          <a:p>
            <a:pPr marL="457200" indent="-457200">
              <a:spcBef>
                <a:spcPts val="900"/>
              </a:spcBef>
              <a:spcAft>
                <a:spcPts val="900"/>
              </a:spcAft>
              <a:buFont typeface="Arial" panose="020B0604020202020204" pitchFamily="34" charset="0"/>
              <a:buChar char="•"/>
            </a:pPr>
            <a:r>
              <a:rPr lang="zh-CN" altLang="en-US" sz="3200" dirty="0">
                <a:solidFill>
                  <a:srgbClr val="006699"/>
                </a:solidFill>
                <a:latin typeface="+mn-lt"/>
              </a:rPr>
              <a:t>引入一个</a:t>
            </a:r>
            <a:r>
              <a:rPr lang="el-GR" altLang="zh-CN" sz="3200" dirty="0">
                <a:solidFill>
                  <a:srgbClr val="006699"/>
                </a:solidFill>
                <a:latin typeface="+mn-lt"/>
              </a:rPr>
              <a:t>α(</a:t>
            </a:r>
            <a:r>
              <a:rPr lang="en-US" altLang="zh-CN" sz="3200" dirty="0" err="1">
                <a:solidFill>
                  <a:srgbClr val="006699"/>
                </a:solidFill>
                <a:latin typeface="+mn-lt"/>
              </a:rPr>
              <a:t>i,j</a:t>
            </a:r>
            <a:r>
              <a:rPr lang="en-US" altLang="zh-CN" sz="3200" dirty="0">
                <a:solidFill>
                  <a:srgbClr val="006699"/>
                </a:solidFill>
                <a:latin typeface="+mn-lt"/>
              </a:rPr>
              <a:t>),</a:t>
            </a:r>
            <a:r>
              <a:rPr lang="zh-CN" altLang="en-US" sz="3200" dirty="0">
                <a:solidFill>
                  <a:srgbClr val="006699"/>
                </a:solidFill>
                <a:latin typeface="+mn-lt"/>
              </a:rPr>
              <a:t>使得</a:t>
            </a:r>
          </a:p>
        </p:txBody>
      </p:sp>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FBD6573B-2F55-47A1-8B02-36489E71DDAB}"/>
                  </a:ext>
                </a:extLst>
              </p:cNvPr>
              <p:cNvSpPr txBox="1"/>
              <p:nvPr/>
            </p:nvSpPr>
            <p:spPr>
              <a:xfrm>
                <a:off x="1844043" y="2143268"/>
                <a:ext cx="4715932" cy="584775"/>
              </a:xfrm>
              <a:prstGeom prst="rect">
                <a:avLst/>
              </a:prstGeom>
              <a:noFill/>
              <a:ln w="25400">
                <a:noFill/>
              </a:ln>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sz="3200" i="1" smtClean="0">
                          <a:latin typeface="Cambria Math" panose="02040503050406030204" pitchFamily="18" charset="0"/>
                        </a:rPr>
                        <m:t>𝜋</m:t>
                      </m:r>
                      <m:d>
                        <m:dPr>
                          <m:ctrlPr>
                            <a:rPr lang="zh-CN" altLang="en-US" sz="3200" i="1">
                              <a:solidFill>
                                <a:srgbClr val="836967"/>
                              </a:solidFill>
                              <a:latin typeface="Cambria Math" panose="02040503050406030204" pitchFamily="18" charset="0"/>
                            </a:rPr>
                          </m:ctrlPr>
                        </m:dPr>
                        <m:e>
                          <m:r>
                            <a:rPr lang="zh-CN" altLang="en-US" sz="3200" i="1">
                              <a:latin typeface="Cambria Math" panose="02040503050406030204" pitchFamily="18" charset="0"/>
                            </a:rPr>
                            <m:t>𝑖</m:t>
                          </m:r>
                        </m:e>
                      </m:d>
                      <m:r>
                        <a:rPr lang="zh-CN" altLang="en-US" sz="3200" i="1">
                          <a:latin typeface="Cambria Math" panose="02040503050406030204" pitchFamily="18" charset="0"/>
                        </a:rPr>
                        <m:t>𝑄</m:t>
                      </m:r>
                      <m:d>
                        <m:dPr>
                          <m:ctrlPr>
                            <a:rPr lang="zh-CN" altLang="en-US" sz="3200" i="1">
                              <a:solidFill>
                                <a:srgbClr val="836967"/>
                              </a:solidFill>
                              <a:latin typeface="Cambria Math" panose="02040503050406030204" pitchFamily="18" charset="0"/>
                            </a:rPr>
                          </m:ctrlPr>
                        </m:dPr>
                        <m:e>
                          <m:r>
                            <a:rPr lang="zh-CN" altLang="en-US" sz="3200" i="1">
                              <a:latin typeface="Cambria Math" panose="02040503050406030204" pitchFamily="18" charset="0"/>
                            </a:rPr>
                            <m:t>𝑖</m:t>
                          </m:r>
                          <m:r>
                            <a:rPr lang="zh-CN" altLang="en-US" sz="3200" i="0">
                              <a:latin typeface="Cambria Math" panose="02040503050406030204" pitchFamily="18" charset="0"/>
                            </a:rPr>
                            <m:t>,</m:t>
                          </m:r>
                          <m:r>
                            <a:rPr lang="zh-CN" altLang="en-US" sz="3200" i="1">
                              <a:latin typeface="Cambria Math" panose="02040503050406030204" pitchFamily="18" charset="0"/>
                            </a:rPr>
                            <m:t>𝑗</m:t>
                          </m:r>
                        </m:e>
                      </m:d>
                      <m:r>
                        <a:rPr lang="zh-CN" altLang="en-US" sz="3200" i="0">
                          <a:latin typeface="Cambria Math" panose="02040503050406030204" pitchFamily="18" charset="0"/>
                        </a:rPr>
                        <m:t>≠</m:t>
                      </m:r>
                      <m:r>
                        <a:rPr lang="zh-CN" altLang="en-US" sz="3200" i="1">
                          <a:latin typeface="Cambria Math" panose="02040503050406030204" pitchFamily="18" charset="0"/>
                        </a:rPr>
                        <m:t>𝜋</m:t>
                      </m:r>
                      <m:d>
                        <m:dPr>
                          <m:ctrlPr>
                            <a:rPr lang="zh-CN" altLang="en-US" sz="3200" i="1">
                              <a:solidFill>
                                <a:srgbClr val="836967"/>
                              </a:solidFill>
                              <a:latin typeface="Cambria Math" panose="02040503050406030204" pitchFamily="18" charset="0"/>
                            </a:rPr>
                          </m:ctrlPr>
                        </m:dPr>
                        <m:e>
                          <m:r>
                            <a:rPr lang="zh-CN" altLang="en-US" sz="3200" i="1">
                              <a:latin typeface="Cambria Math" panose="02040503050406030204" pitchFamily="18" charset="0"/>
                            </a:rPr>
                            <m:t>𝑗</m:t>
                          </m:r>
                        </m:e>
                      </m:d>
                      <m:r>
                        <a:rPr lang="zh-CN" altLang="en-US" sz="3200" i="1">
                          <a:latin typeface="Cambria Math" panose="02040503050406030204" pitchFamily="18" charset="0"/>
                        </a:rPr>
                        <m:t>𝑄</m:t>
                      </m:r>
                      <m:d>
                        <m:dPr>
                          <m:ctrlPr>
                            <a:rPr lang="zh-CN" altLang="en-US" sz="3200" i="1">
                              <a:solidFill>
                                <a:srgbClr val="836967"/>
                              </a:solidFill>
                              <a:latin typeface="Cambria Math" panose="02040503050406030204" pitchFamily="18" charset="0"/>
                            </a:rPr>
                          </m:ctrlPr>
                        </m:dPr>
                        <m:e>
                          <m:r>
                            <a:rPr lang="zh-CN" altLang="en-US" sz="3200" i="1">
                              <a:latin typeface="Cambria Math" panose="02040503050406030204" pitchFamily="18" charset="0"/>
                            </a:rPr>
                            <m:t>𝑗</m:t>
                          </m:r>
                          <m:r>
                            <a:rPr lang="zh-CN" altLang="en-US" sz="3200" i="0">
                              <a:latin typeface="Cambria Math" panose="02040503050406030204" pitchFamily="18" charset="0"/>
                            </a:rPr>
                            <m:t>,</m:t>
                          </m:r>
                          <m:r>
                            <a:rPr lang="zh-CN" altLang="en-US" sz="3200" i="1">
                              <a:latin typeface="Cambria Math" panose="02040503050406030204" pitchFamily="18" charset="0"/>
                            </a:rPr>
                            <m:t>𝑖</m:t>
                          </m:r>
                        </m:e>
                      </m:d>
                    </m:oMath>
                  </m:oMathPara>
                </a14:m>
                <a:endParaRPr lang="zh-CN" altLang="en-US" dirty="0"/>
              </a:p>
            </p:txBody>
          </p:sp>
        </mc:Choice>
        <mc:Fallback xmlns="">
          <p:sp>
            <p:nvSpPr>
              <p:cNvPr id="9" name="文本框 8">
                <a:extLst>
                  <a:ext uri="{FF2B5EF4-FFF2-40B4-BE49-F238E27FC236}">
                    <a16:creationId xmlns:a16="http://schemas.microsoft.com/office/drawing/2014/main" id="{FBD6573B-2F55-47A1-8B02-36489E71DDAB}"/>
                  </a:ext>
                </a:extLst>
              </p:cNvPr>
              <p:cNvSpPr txBox="1">
                <a:spLocks noRot="1" noChangeAspect="1" noMove="1" noResize="1" noEditPoints="1" noAdjustHandles="1" noChangeArrowheads="1" noChangeShapeType="1" noTextEdit="1"/>
              </p:cNvSpPr>
              <p:nvPr/>
            </p:nvSpPr>
            <p:spPr>
              <a:xfrm>
                <a:off x="1844043" y="2143268"/>
                <a:ext cx="4715932" cy="584775"/>
              </a:xfrm>
              <a:prstGeom prst="rect">
                <a:avLst/>
              </a:prstGeom>
              <a:blipFill>
                <a:blip r:embed="rId2"/>
                <a:stretch>
                  <a:fillRect/>
                </a:stretch>
              </a:blipFill>
              <a:ln w="25400">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D68C6C26-186D-41DA-869B-ADFD70FAABD9}"/>
                  </a:ext>
                </a:extLst>
              </p:cNvPr>
              <p:cNvSpPr txBox="1"/>
              <p:nvPr/>
            </p:nvSpPr>
            <p:spPr>
              <a:xfrm>
                <a:off x="1271780" y="3599956"/>
                <a:ext cx="6619179" cy="584775"/>
              </a:xfrm>
              <a:prstGeom prst="rect">
                <a:avLst/>
              </a:prstGeom>
              <a:noFill/>
              <a:ln w="25400">
                <a:noFill/>
              </a:ln>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sz="3200" i="1" smtClean="0">
                          <a:latin typeface="Cambria Math" panose="02040503050406030204" pitchFamily="18" charset="0"/>
                        </a:rPr>
                        <m:t>𝜋</m:t>
                      </m:r>
                      <m:d>
                        <m:dPr>
                          <m:ctrlPr>
                            <a:rPr lang="zh-CN" altLang="en-US" sz="3200" i="1">
                              <a:solidFill>
                                <a:srgbClr val="836967"/>
                              </a:solidFill>
                              <a:latin typeface="Cambria Math" panose="02040503050406030204" pitchFamily="18" charset="0"/>
                            </a:rPr>
                          </m:ctrlPr>
                        </m:dPr>
                        <m:e>
                          <m:r>
                            <a:rPr lang="zh-CN" altLang="en-US" sz="3200" i="1">
                              <a:latin typeface="Cambria Math" panose="02040503050406030204" pitchFamily="18" charset="0"/>
                            </a:rPr>
                            <m:t>𝑖</m:t>
                          </m:r>
                        </m:e>
                      </m:d>
                      <m:r>
                        <a:rPr lang="zh-CN" altLang="en-US" sz="3200" i="1">
                          <a:latin typeface="Cambria Math" panose="02040503050406030204" pitchFamily="18" charset="0"/>
                        </a:rPr>
                        <m:t>𝑄</m:t>
                      </m:r>
                      <m:d>
                        <m:dPr>
                          <m:ctrlPr>
                            <a:rPr lang="zh-CN" altLang="en-US" sz="3200" i="1">
                              <a:solidFill>
                                <a:srgbClr val="836967"/>
                              </a:solidFill>
                              <a:latin typeface="Cambria Math" panose="02040503050406030204" pitchFamily="18" charset="0"/>
                            </a:rPr>
                          </m:ctrlPr>
                        </m:dPr>
                        <m:e>
                          <m:r>
                            <a:rPr lang="zh-CN" altLang="en-US" sz="3200" i="1">
                              <a:latin typeface="Cambria Math" panose="02040503050406030204" pitchFamily="18" charset="0"/>
                            </a:rPr>
                            <m:t>𝑖</m:t>
                          </m:r>
                          <m:r>
                            <a:rPr lang="zh-CN" altLang="en-US" sz="3200" i="0">
                              <a:latin typeface="Cambria Math" panose="02040503050406030204" pitchFamily="18" charset="0"/>
                            </a:rPr>
                            <m:t>,</m:t>
                          </m:r>
                          <m:r>
                            <a:rPr lang="zh-CN" altLang="en-US" sz="3200" i="1">
                              <a:latin typeface="Cambria Math" panose="02040503050406030204" pitchFamily="18" charset="0"/>
                            </a:rPr>
                            <m:t>𝑗</m:t>
                          </m:r>
                        </m:e>
                      </m:d>
                      <m:r>
                        <a:rPr lang="zh-CN" altLang="en-US" sz="3200" i="1">
                          <a:latin typeface="Cambria Math" panose="02040503050406030204" pitchFamily="18" charset="0"/>
                        </a:rPr>
                        <m:t>𝛼</m:t>
                      </m:r>
                      <m:d>
                        <m:dPr>
                          <m:ctrlPr>
                            <a:rPr lang="zh-CN" altLang="en-US" sz="3200" i="1">
                              <a:solidFill>
                                <a:srgbClr val="836967"/>
                              </a:solidFill>
                              <a:latin typeface="Cambria Math" panose="02040503050406030204" pitchFamily="18" charset="0"/>
                            </a:rPr>
                          </m:ctrlPr>
                        </m:dPr>
                        <m:e>
                          <m:r>
                            <a:rPr lang="zh-CN" altLang="en-US" sz="3200" i="1">
                              <a:latin typeface="Cambria Math" panose="02040503050406030204" pitchFamily="18" charset="0"/>
                            </a:rPr>
                            <m:t>𝑖</m:t>
                          </m:r>
                          <m:r>
                            <a:rPr lang="zh-CN" altLang="en-US" sz="3200" i="0">
                              <a:latin typeface="Cambria Math" panose="02040503050406030204" pitchFamily="18" charset="0"/>
                            </a:rPr>
                            <m:t>,</m:t>
                          </m:r>
                          <m:r>
                            <a:rPr lang="zh-CN" altLang="en-US" sz="3200" i="1">
                              <a:latin typeface="Cambria Math" panose="02040503050406030204" pitchFamily="18" charset="0"/>
                            </a:rPr>
                            <m:t>𝑗</m:t>
                          </m:r>
                        </m:e>
                      </m:d>
                      <m:r>
                        <a:rPr lang="zh-CN" altLang="en-US" sz="3200" i="0">
                          <a:latin typeface="Cambria Math" panose="02040503050406030204" pitchFamily="18" charset="0"/>
                        </a:rPr>
                        <m:t>=</m:t>
                      </m:r>
                      <m:r>
                        <a:rPr lang="zh-CN" altLang="en-US" sz="3200" i="1">
                          <a:latin typeface="Cambria Math" panose="02040503050406030204" pitchFamily="18" charset="0"/>
                        </a:rPr>
                        <m:t>𝜋</m:t>
                      </m:r>
                      <m:d>
                        <m:dPr>
                          <m:ctrlPr>
                            <a:rPr lang="zh-CN" altLang="en-US" sz="3200" i="1">
                              <a:solidFill>
                                <a:srgbClr val="836967"/>
                              </a:solidFill>
                              <a:latin typeface="Cambria Math" panose="02040503050406030204" pitchFamily="18" charset="0"/>
                            </a:rPr>
                          </m:ctrlPr>
                        </m:dPr>
                        <m:e>
                          <m:r>
                            <a:rPr lang="zh-CN" altLang="en-US" sz="3200" i="1">
                              <a:latin typeface="Cambria Math" panose="02040503050406030204" pitchFamily="18" charset="0"/>
                            </a:rPr>
                            <m:t>𝑗</m:t>
                          </m:r>
                        </m:e>
                      </m:d>
                      <m:r>
                        <a:rPr lang="zh-CN" altLang="en-US" sz="3200" i="1">
                          <a:latin typeface="Cambria Math" panose="02040503050406030204" pitchFamily="18" charset="0"/>
                        </a:rPr>
                        <m:t>𝑄</m:t>
                      </m:r>
                      <m:d>
                        <m:dPr>
                          <m:ctrlPr>
                            <a:rPr lang="zh-CN" altLang="en-US" sz="3200" i="1">
                              <a:solidFill>
                                <a:srgbClr val="836967"/>
                              </a:solidFill>
                              <a:latin typeface="Cambria Math" panose="02040503050406030204" pitchFamily="18" charset="0"/>
                            </a:rPr>
                          </m:ctrlPr>
                        </m:dPr>
                        <m:e>
                          <m:r>
                            <a:rPr lang="zh-CN" altLang="en-US" sz="3200" i="1">
                              <a:latin typeface="Cambria Math" panose="02040503050406030204" pitchFamily="18" charset="0"/>
                            </a:rPr>
                            <m:t>𝑗</m:t>
                          </m:r>
                          <m:r>
                            <a:rPr lang="zh-CN" altLang="en-US" sz="3200" i="0">
                              <a:latin typeface="Cambria Math" panose="02040503050406030204" pitchFamily="18" charset="0"/>
                            </a:rPr>
                            <m:t>,</m:t>
                          </m:r>
                          <m:r>
                            <a:rPr lang="zh-CN" altLang="en-US" sz="3200" i="1">
                              <a:latin typeface="Cambria Math" panose="02040503050406030204" pitchFamily="18" charset="0"/>
                            </a:rPr>
                            <m:t>𝑖</m:t>
                          </m:r>
                        </m:e>
                      </m:d>
                      <m:r>
                        <a:rPr lang="zh-CN" altLang="en-US" sz="3200" i="1">
                          <a:latin typeface="Cambria Math" panose="02040503050406030204" pitchFamily="18" charset="0"/>
                        </a:rPr>
                        <m:t>𝛼</m:t>
                      </m:r>
                      <m:d>
                        <m:dPr>
                          <m:ctrlPr>
                            <a:rPr lang="zh-CN" altLang="en-US" sz="3200" i="1">
                              <a:solidFill>
                                <a:srgbClr val="836967"/>
                              </a:solidFill>
                              <a:latin typeface="Cambria Math" panose="02040503050406030204" pitchFamily="18" charset="0"/>
                            </a:rPr>
                          </m:ctrlPr>
                        </m:dPr>
                        <m:e>
                          <m:r>
                            <a:rPr lang="zh-CN" altLang="en-US" sz="3200" i="1">
                              <a:latin typeface="Cambria Math" panose="02040503050406030204" pitchFamily="18" charset="0"/>
                            </a:rPr>
                            <m:t>𝑗</m:t>
                          </m:r>
                          <m:r>
                            <a:rPr lang="zh-CN" altLang="en-US" sz="3200" i="0">
                              <a:latin typeface="Cambria Math" panose="02040503050406030204" pitchFamily="18" charset="0"/>
                            </a:rPr>
                            <m:t>,</m:t>
                          </m:r>
                          <m:r>
                            <a:rPr lang="zh-CN" altLang="en-US" sz="3200" i="1">
                              <a:latin typeface="Cambria Math" panose="02040503050406030204" pitchFamily="18" charset="0"/>
                            </a:rPr>
                            <m:t>𝑖</m:t>
                          </m:r>
                        </m:e>
                      </m:d>
                    </m:oMath>
                  </m:oMathPara>
                </a14:m>
                <a:endParaRPr lang="zh-CN" altLang="en-US" dirty="0"/>
              </a:p>
            </p:txBody>
          </p:sp>
        </mc:Choice>
        <mc:Fallback xmlns="">
          <p:sp>
            <p:nvSpPr>
              <p:cNvPr id="10" name="文本框 9">
                <a:extLst>
                  <a:ext uri="{FF2B5EF4-FFF2-40B4-BE49-F238E27FC236}">
                    <a16:creationId xmlns:a16="http://schemas.microsoft.com/office/drawing/2014/main" id="{D68C6C26-186D-41DA-869B-ADFD70FAABD9}"/>
                  </a:ext>
                </a:extLst>
              </p:cNvPr>
              <p:cNvSpPr txBox="1">
                <a:spLocks noRot="1" noChangeAspect="1" noMove="1" noResize="1" noEditPoints="1" noAdjustHandles="1" noChangeArrowheads="1" noChangeShapeType="1" noTextEdit="1"/>
              </p:cNvSpPr>
              <p:nvPr/>
            </p:nvSpPr>
            <p:spPr>
              <a:xfrm>
                <a:off x="1271780" y="3599956"/>
                <a:ext cx="6619179" cy="584775"/>
              </a:xfrm>
              <a:prstGeom prst="rect">
                <a:avLst/>
              </a:prstGeom>
              <a:blipFill>
                <a:blip r:embed="rId3"/>
                <a:stretch>
                  <a:fillRect/>
                </a:stretch>
              </a:blipFill>
              <a:ln w="25400">
                <a:noFill/>
              </a:ln>
            </p:spPr>
            <p:txBody>
              <a:bodyPr/>
              <a:lstStyle/>
              <a:p>
                <a:r>
                  <a:rPr lang="zh-CN" altLang="en-US">
                    <a:noFill/>
                  </a:rPr>
                  <a:t> </a:t>
                </a:r>
              </a:p>
            </p:txBody>
          </p:sp>
        </mc:Fallback>
      </mc:AlternateContent>
      <p:sp>
        <p:nvSpPr>
          <p:cNvPr id="12" name="文本框 11">
            <a:extLst>
              <a:ext uri="{FF2B5EF4-FFF2-40B4-BE49-F238E27FC236}">
                <a16:creationId xmlns:a16="http://schemas.microsoft.com/office/drawing/2014/main" id="{9788E8EE-4225-4C41-B662-178FB75772B6}"/>
              </a:ext>
            </a:extLst>
          </p:cNvPr>
          <p:cNvSpPr txBox="1"/>
          <p:nvPr/>
        </p:nvSpPr>
        <p:spPr>
          <a:xfrm>
            <a:off x="476545" y="4410840"/>
            <a:ext cx="4715932" cy="584775"/>
          </a:xfrm>
          <a:prstGeom prst="rect">
            <a:avLst/>
          </a:prstGeom>
          <a:noFill/>
          <a:ln w="25400">
            <a:noFill/>
          </a:ln>
        </p:spPr>
        <p:txBody>
          <a:bodyPr wrap="square">
            <a:spAutoFit/>
          </a:bodyPr>
          <a:lstStyle/>
          <a:p>
            <a:r>
              <a:rPr kumimoji="0" lang="zh-CN" altLang="en-US" sz="3200" b="0" i="0" u="none" strike="noStrike" kern="1200" cap="none" spc="0" normalizeH="0" baseline="0" noProof="0" dirty="0">
                <a:ln>
                  <a:noFill/>
                </a:ln>
                <a:solidFill>
                  <a:srgbClr val="006699"/>
                </a:solidFill>
                <a:effectLst/>
                <a:uLnTx/>
                <a:uFillTx/>
                <a:latin typeface="Times New Roman"/>
                <a:ea typeface="宋体" panose="02010600030101010101" pitchFamily="2" charset="-122"/>
                <a:cs typeface="+mn-cs"/>
              </a:rPr>
              <a:t>只要</a:t>
            </a:r>
            <a:r>
              <a:rPr lang="el-GR" altLang="zh-CN" sz="3200" dirty="0">
                <a:solidFill>
                  <a:srgbClr val="006699"/>
                </a:solidFill>
                <a:latin typeface="+mn-lt"/>
              </a:rPr>
              <a:t>α(</a:t>
            </a:r>
            <a:r>
              <a:rPr lang="en-US" altLang="zh-CN" sz="3200" dirty="0" err="1">
                <a:solidFill>
                  <a:srgbClr val="006699"/>
                </a:solidFill>
                <a:latin typeface="+mn-lt"/>
              </a:rPr>
              <a:t>i,j</a:t>
            </a:r>
            <a:r>
              <a:rPr lang="en-US" altLang="zh-CN" sz="3200" dirty="0">
                <a:solidFill>
                  <a:srgbClr val="006699"/>
                </a:solidFill>
                <a:latin typeface="+mn-lt"/>
              </a:rPr>
              <a:t>)</a:t>
            </a:r>
            <a:r>
              <a:rPr kumimoji="0" lang="zh-CN" altLang="en-US" sz="3200" b="0" i="0" u="none" strike="noStrike" kern="1200" cap="none" spc="0" normalizeH="0" baseline="0" noProof="0" dirty="0">
                <a:ln>
                  <a:noFill/>
                </a:ln>
                <a:solidFill>
                  <a:srgbClr val="006699"/>
                </a:solidFill>
                <a:effectLst/>
                <a:uLnTx/>
                <a:uFillTx/>
                <a:latin typeface="Times New Roman"/>
                <a:ea typeface="宋体" panose="02010600030101010101" pitchFamily="2" charset="-122"/>
                <a:cs typeface="+mn-cs"/>
              </a:rPr>
              <a:t>满足</a:t>
            </a:r>
            <a:endParaRPr lang="zh-CN" altLang="en-US" dirty="0"/>
          </a:p>
        </p:txBody>
      </p:sp>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54897C6C-682D-488A-8C66-D42424625DED}"/>
                  </a:ext>
                </a:extLst>
              </p:cNvPr>
              <p:cNvSpPr txBox="1"/>
              <p:nvPr/>
            </p:nvSpPr>
            <p:spPr>
              <a:xfrm>
                <a:off x="2006715" y="5034330"/>
                <a:ext cx="4715932" cy="1077218"/>
              </a:xfrm>
              <a:prstGeom prst="rect">
                <a:avLst/>
              </a:prstGeom>
              <a:noFill/>
              <a:ln w="25400">
                <a:noFill/>
              </a:ln>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sz="3200" i="1" smtClean="0">
                          <a:latin typeface="Cambria Math" panose="02040503050406030204" pitchFamily="18" charset="0"/>
                        </a:rPr>
                        <m:t>𝛼</m:t>
                      </m:r>
                      <m:d>
                        <m:dPr>
                          <m:ctrlPr>
                            <a:rPr lang="zh-CN" altLang="en-US" sz="3200" i="1">
                              <a:solidFill>
                                <a:srgbClr val="836967"/>
                              </a:solidFill>
                              <a:latin typeface="Cambria Math" panose="02040503050406030204" pitchFamily="18" charset="0"/>
                            </a:rPr>
                          </m:ctrlPr>
                        </m:dPr>
                        <m:e>
                          <m:r>
                            <a:rPr lang="zh-CN" altLang="en-US" sz="3200" i="1">
                              <a:latin typeface="Cambria Math" panose="02040503050406030204" pitchFamily="18" charset="0"/>
                            </a:rPr>
                            <m:t>𝑖</m:t>
                          </m:r>
                          <m:r>
                            <a:rPr lang="zh-CN" altLang="en-US" sz="3200" i="0">
                              <a:latin typeface="Cambria Math" panose="02040503050406030204" pitchFamily="18" charset="0"/>
                            </a:rPr>
                            <m:t>,</m:t>
                          </m:r>
                          <m:r>
                            <a:rPr lang="zh-CN" altLang="en-US" sz="3200" i="1">
                              <a:latin typeface="Cambria Math" panose="02040503050406030204" pitchFamily="18" charset="0"/>
                            </a:rPr>
                            <m:t>𝑗</m:t>
                          </m:r>
                        </m:e>
                      </m:d>
                      <m:r>
                        <a:rPr lang="zh-CN" altLang="en-US" sz="3200" i="0">
                          <a:latin typeface="Cambria Math" panose="02040503050406030204" pitchFamily="18" charset="0"/>
                        </a:rPr>
                        <m:t>=</m:t>
                      </m:r>
                      <m:r>
                        <a:rPr lang="zh-CN" altLang="en-US" sz="3200" i="1">
                          <a:latin typeface="Cambria Math" panose="02040503050406030204" pitchFamily="18" charset="0"/>
                        </a:rPr>
                        <m:t>𝜋</m:t>
                      </m:r>
                      <m:d>
                        <m:dPr>
                          <m:ctrlPr>
                            <a:rPr lang="zh-CN" altLang="en-US" sz="3200" i="1">
                              <a:solidFill>
                                <a:srgbClr val="836967"/>
                              </a:solidFill>
                              <a:latin typeface="Cambria Math" panose="02040503050406030204" pitchFamily="18" charset="0"/>
                            </a:rPr>
                          </m:ctrlPr>
                        </m:dPr>
                        <m:e>
                          <m:r>
                            <a:rPr lang="zh-CN" altLang="en-US" sz="3200" i="1">
                              <a:latin typeface="Cambria Math" panose="02040503050406030204" pitchFamily="18" charset="0"/>
                            </a:rPr>
                            <m:t>𝑗</m:t>
                          </m:r>
                        </m:e>
                      </m:d>
                      <m:r>
                        <a:rPr lang="zh-CN" altLang="en-US" sz="3200" i="1">
                          <a:latin typeface="Cambria Math" panose="02040503050406030204" pitchFamily="18" charset="0"/>
                        </a:rPr>
                        <m:t>𝑄</m:t>
                      </m:r>
                      <m:d>
                        <m:dPr>
                          <m:ctrlPr>
                            <a:rPr lang="zh-CN" altLang="en-US" sz="3200" i="1">
                              <a:solidFill>
                                <a:srgbClr val="836967"/>
                              </a:solidFill>
                              <a:latin typeface="Cambria Math" panose="02040503050406030204" pitchFamily="18" charset="0"/>
                            </a:rPr>
                          </m:ctrlPr>
                        </m:dPr>
                        <m:e>
                          <m:r>
                            <a:rPr lang="zh-CN" altLang="en-US" sz="3200" i="1">
                              <a:latin typeface="Cambria Math" panose="02040503050406030204" pitchFamily="18" charset="0"/>
                            </a:rPr>
                            <m:t>𝑗</m:t>
                          </m:r>
                          <m:r>
                            <a:rPr lang="zh-CN" altLang="en-US" sz="3200" i="0">
                              <a:latin typeface="Cambria Math" panose="02040503050406030204" pitchFamily="18" charset="0"/>
                            </a:rPr>
                            <m:t>,</m:t>
                          </m:r>
                          <m:r>
                            <a:rPr lang="zh-CN" altLang="en-US" sz="3200" i="1">
                              <a:latin typeface="Cambria Math" panose="02040503050406030204" pitchFamily="18" charset="0"/>
                            </a:rPr>
                            <m:t>𝑖</m:t>
                          </m:r>
                        </m:e>
                      </m:d>
                    </m:oMath>
                  </m:oMathPara>
                </a14:m>
                <a:endParaRPr lang="en-US" altLang="zh-CN" sz="320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zh-CN" altLang="en-US" sz="3200" i="1">
                          <a:latin typeface="Cambria Math" panose="02040503050406030204" pitchFamily="18" charset="0"/>
                        </a:rPr>
                        <m:t>𝛼</m:t>
                      </m:r>
                      <m:d>
                        <m:dPr>
                          <m:ctrlPr>
                            <a:rPr lang="zh-CN" altLang="en-US" sz="3200" i="1">
                              <a:solidFill>
                                <a:srgbClr val="836967"/>
                              </a:solidFill>
                              <a:latin typeface="Cambria Math" panose="02040503050406030204" pitchFamily="18" charset="0"/>
                            </a:rPr>
                          </m:ctrlPr>
                        </m:dPr>
                        <m:e>
                          <m:r>
                            <a:rPr lang="zh-CN" altLang="en-US" sz="3200" i="1">
                              <a:latin typeface="Cambria Math" panose="02040503050406030204" pitchFamily="18" charset="0"/>
                            </a:rPr>
                            <m:t>𝑗</m:t>
                          </m:r>
                          <m:r>
                            <a:rPr lang="zh-CN" altLang="en-US" sz="3200" i="0">
                              <a:latin typeface="Cambria Math" panose="02040503050406030204" pitchFamily="18" charset="0"/>
                            </a:rPr>
                            <m:t>,</m:t>
                          </m:r>
                          <m:r>
                            <a:rPr lang="zh-CN" altLang="en-US" sz="3200" i="1">
                              <a:latin typeface="Cambria Math" panose="02040503050406030204" pitchFamily="18" charset="0"/>
                            </a:rPr>
                            <m:t>𝑖</m:t>
                          </m:r>
                        </m:e>
                      </m:d>
                      <m:r>
                        <a:rPr lang="zh-CN" altLang="en-US" sz="3200" i="0">
                          <a:latin typeface="Cambria Math" panose="02040503050406030204" pitchFamily="18" charset="0"/>
                        </a:rPr>
                        <m:t>=</m:t>
                      </m:r>
                      <m:r>
                        <a:rPr lang="zh-CN" altLang="en-US" sz="3200" i="1">
                          <a:latin typeface="Cambria Math" panose="02040503050406030204" pitchFamily="18" charset="0"/>
                        </a:rPr>
                        <m:t>𝜋</m:t>
                      </m:r>
                      <m:d>
                        <m:dPr>
                          <m:ctrlPr>
                            <a:rPr lang="zh-CN" altLang="en-US" sz="3200" i="1">
                              <a:solidFill>
                                <a:srgbClr val="836967"/>
                              </a:solidFill>
                              <a:latin typeface="Cambria Math" panose="02040503050406030204" pitchFamily="18" charset="0"/>
                            </a:rPr>
                          </m:ctrlPr>
                        </m:dPr>
                        <m:e>
                          <m:r>
                            <a:rPr lang="zh-CN" altLang="en-US" sz="3200" i="1">
                              <a:latin typeface="Cambria Math" panose="02040503050406030204" pitchFamily="18" charset="0"/>
                            </a:rPr>
                            <m:t>𝑖</m:t>
                          </m:r>
                        </m:e>
                      </m:d>
                      <m:r>
                        <a:rPr lang="zh-CN" altLang="en-US" sz="3200" i="1">
                          <a:latin typeface="Cambria Math" panose="02040503050406030204" pitchFamily="18" charset="0"/>
                        </a:rPr>
                        <m:t>𝑄</m:t>
                      </m:r>
                      <m:d>
                        <m:dPr>
                          <m:ctrlPr>
                            <a:rPr lang="zh-CN" altLang="en-US" sz="3200" i="1">
                              <a:solidFill>
                                <a:srgbClr val="836967"/>
                              </a:solidFill>
                              <a:latin typeface="Cambria Math" panose="02040503050406030204" pitchFamily="18" charset="0"/>
                            </a:rPr>
                          </m:ctrlPr>
                        </m:dPr>
                        <m:e>
                          <m:r>
                            <a:rPr lang="zh-CN" altLang="en-US" sz="3200" i="1">
                              <a:latin typeface="Cambria Math" panose="02040503050406030204" pitchFamily="18" charset="0"/>
                            </a:rPr>
                            <m:t>𝑖</m:t>
                          </m:r>
                          <m:r>
                            <a:rPr lang="zh-CN" altLang="en-US" sz="3200" i="0">
                              <a:latin typeface="Cambria Math" panose="02040503050406030204" pitchFamily="18" charset="0"/>
                            </a:rPr>
                            <m:t>,</m:t>
                          </m:r>
                          <m:r>
                            <a:rPr lang="zh-CN" altLang="en-US" sz="3200" i="1">
                              <a:latin typeface="Cambria Math" panose="02040503050406030204" pitchFamily="18" charset="0"/>
                            </a:rPr>
                            <m:t>𝑗</m:t>
                          </m:r>
                        </m:e>
                      </m:d>
                    </m:oMath>
                  </m:oMathPara>
                </a14:m>
                <a:endParaRPr lang="zh-CN" altLang="en-US" dirty="0"/>
              </a:p>
            </p:txBody>
          </p:sp>
        </mc:Choice>
        <mc:Fallback xmlns="">
          <p:sp>
            <p:nvSpPr>
              <p:cNvPr id="14" name="文本框 13">
                <a:extLst>
                  <a:ext uri="{FF2B5EF4-FFF2-40B4-BE49-F238E27FC236}">
                    <a16:creationId xmlns:a16="http://schemas.microsoft.com/office/drawing/2014/main" id="{54897C6C-682D-488A-8C66-D42424625DED}"/>
                  </a:ext>
                </a:extLst>
              </p:cNvPr>
              <p:cNvSpPr txBox="1">
                <a:spLocks noRot="1" noChangeAspect="1" noMove="1" noResize="1" noEditPoints="1" noAdjustHandles="1" noChangeArrowheads="1" noChangeShapeType="1" noTextEdit="1"/>
              </p:cNvSpPr>
              <p:nvPr/>
            </p:nvSpPr>
            <p:spPr>
              <a:xfrm>
                <a:off x="2006715" y="5034330"/>
                <a:ext cx="4715932" cy="1077218"/>
              </a:xfrm>
              <a:prstGeom prst="rect">
                <a:avLst/>
              </a:prstGeom>
              <a:blipFill>
                <a:blip r:embed="rId4"/>
                <a:stretch>
                  <a:fillRect/>
                </a:stretch>
              </a:blipFill>
              <a:ln w="25400">
                <a:noFill/>
              </a:ln>
            </p:spPr>
            <p:txBody>
              <a:bodyPr/>
              <a:lstStyle/>
              <a:p>
                <a:r>
                  <a:rPr lang="zh-CN" altLang="en-US">
                    <a:noFill/>
                  </a:rPr>
                  <a:t> </a:t>
                </a:r>
              </a:p>
            </p:txBody>
          </p:sp>
        </mc:Fallback>
      </mc:AlternateContent>
    </p:spTree>
    <p:extLst>
      <p:ext uri="{BB962C8B-B14F-4D97-AF65-F5344CB8AC3E}">
        <p14:creationId xmlns:p14="http://schemas.microsoft.com/office/powerpoint/2010/main" val="131685558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标题 1">
            <a:extLst>
              <a:ext uri="{FF2B5EF4-FFF2-40B4-BE49-F238E27FC236}">
                <a16:creationId xmlns:a16="http://schemas.microsoft.com/office/drawing/2014/main" id="{C5D96BB7-F3EE-475D-8C4A-757D9F1B8C06}"/>
              </a:ext>
            </a:extLst>
          </p:cNvPr>
          <p:cNvSpPr>
            <a:spLocks noGrp="1" noChangeArrowheads="1"/>
          </p:cNvSpPr>
          <p:nvPr>
            <p:ph type="title"/>
          </p:nvPr>
        </p:nvSpPr>
        <p:spPr>
          <a:xfrm>
            <a:off x="-15875" y="142875"/>
            <a:ext cx="8229600" cy="642938"/>
          </a:xfrm>
        </p:spPr>
        <p:txBody>
          <a:bodyPr/>
          <a:lstStyle/>
          <a:p>
            <a:pPr algn="l" defTabSz="512763" fontAlgn="base">
              <a:spcAft>
                <a:spcPct val="0"/>
              </a:spcAft>
            </a:pPr>
            <a:r>
              <a:rPr lang="en-US" altLang="zh-CN" dirty="0"/>
              <a:t>3.8.1</a:t>
            </a:r>
            <a:r>
              <a:rPr lang="zh-CN" altLang="en-US" dirty="0"/>
              <a:t>马氏链和</a:t>
            </a:r>
            <a:r>
              <a:rPr lang="en-US" altLang="zh-CN" dirty="0"/>
              <a:t>MCMC</a:t>
            </a:r>
            <a:r>
              <a:rPr lang="zh-CN" altLang="en-US" dirty="0"/>
              <a:t>介绍</a:t>
            </a:r>
          </a:p>
        </p:txBody>
      </p:sp>
      <p:sp>
        <p:nvSpPr>
          <p:cNvPr id="4" name="灯片编号占位符 2">
            <a:extLst>
              <a:ext uri="{FF2B5EF4-FFF2-40B4-BE49-F238E27FC236}">
                <a16:creationId xmlns:a16="http://schemas.microsoft.com/office/drawing/2014/main" id="{C27C162C-7E7E-4C70-B53F-15564590C7C6}"/>
              </a:ext>
            </a:extLst>
          </p:cNvPr>
          <p:cNvSpPr>
            <a:spLocks noGrp="1" noChangeArrowheads="1"/>
          </p:cNvSpPr>
          <p:nvPr>
            <p:ph type="sldNum" sz="quarter" idx="12"/>
          </p:nvPr>
        </p:nvSpPr>
        <p:spPr bwMode="auto">
          <a:xfrm>
            <a:off x="6553200" y="6391275"/>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9FCE3FB9-BAC7-4293-A5BB-B8E090A183F8}" type="slidenum">
              <a:rPr lang="zh-CN" altLang="en-US">
                <a:solidFill>
                  <a:srgbClr val="898989"/>
                </a:solidFill>
              </a:rPr>
              <a:pPr/>
              <a:t>117</a:t>
            </a:fld>
            <a:endParaRPr lang="zh-CN" altLang="en-US">
              <a:solidFill>
                <a:srgbClr val="898989"/>
              </a:solidFill>
            </a:endParaRPr>
          </a:p>
        </p:txBody>
      </p:sp>
      <p:sp>
        <p:nvSpPr>
          <p:cNvPr id="6" name="文本框 5">
            <a:extLst>
              <a:ext uri="{FF2B5EF4-FFF2-40B4-BE49-F238E27FC236}">
                <a16:creationId xmlns:a16="http://schemas.microsoft.com/office/drawing/2014/main" id="{F08AC6CA-BBAC-4158-92E7-A0F8332A355D}"/>
              </a:ext>
            </a:extLst>
          </p:cNvPr>
          <p:cNvSpPr txBox="1"/>
          <p:nvPr/>
        </p:nvSpPr>
        <p:spPr>
          <a:xfrm>
            <a:off x="18740" y="1043735"/>
            <a:ext cx="9125260" cy="584775"/>
          </a:xfrm>
          <a:prstGeom prst="rect">
            <a:avLst/>
          </a:prstGeom>
          <a:noFill/>
          <a:ln w="25400">
            <a:noFill/>
          </a:ln>
        </p:spPr>
        <p:txBody>
          <a:bodyPr wrap="square">
            <a:spAutoFit/>
          </a:bodyPr>
          <a:lstStyle/>
          <a:p>
            <a:pPr marL="457200" lvl="0" indent="-457200">
              <a:buFont typeface="Arial" panose="020B0604020202020204" pitchFamily="34" charset="0"/>
              <a:buChar char="•"/>
              <a:defRPr/>
            </a:pPr>
            <a:r>
              <a:rPr lang="zh-CN" altLang="en-US" sz="3200" dirty="0">
                <a:solidFill>
                  <a:srgbClr val="006699"/>
                </a:solidFill>
                <a:latin typeface="+mn-lt"/>
              </a:rPr>
              <a:t>令</a:t>
            </a:r>
            <a:r>
              <a:rPr lang="en-US" altLang="zh-CN" sz="3200" dirty="0">
                <a:solidFill>
                  <a:srgbClr val="006699"/>
                </a:solidFill>
                <a:latin typeface="+mn-lt"/>
              </a:rPr>
              <a:t>P</a:t>
            </a:r>
            <a:r>
              <a:rPr lang="zh-CN" altLang="en-US" sz="3200" dirty="0">
                <a:solidFill>
                  <a:srgbClr val="006699"/>
                </a:solidFill>
                <a:latin typeface="+mn-lt"/>
              </a:rPr>
              <a:t>为</a:t>
            </a:r>
            <a:r>
              <a:rPr kumimoji="0" lang="zh-CN" altLang="en-US" sz="3200" b="0" i="0" u="none" strike="noStrike" kern="1200" cap="none" spc="0" normalizeH="0" baseline="0" noProof="0" dirty="0">
                <a:ln>
                  <a:noFill/>
                </a:ln>
                <a:solidFill>
                  <a:srgbClr val="006699"/>
                </a:solidFill>
                <a:effectLst/>
                <a:uLnTx/>
                <a:uFillTx/>
                <a:latin typeface="+mn-lt"/>
                <a:ea typeface="宋体" panose="02010600030101010101" pitchFamily="2" charset="-122"/>
                <a:cs typeface="+mn-cs"/>
              </a:rPr>
              <a:t>平稳分布</a:t>
            </a:r>
            <a:r>
              <a:rPr kumimoji="0" lang="en-US" altLang="zh-CN" sz="3200" b="0" i="0" u="none" strike="noStrike" kern="1200" cap="none" spc="0" normalizeH="0" baseline="0" noProof="0" dirty="0">
                <a:ln>
                  <a:noFill/>
                </a:ln>
                <a:solidFill>
                  <a:srgbClr val="006699"/>
                </a:solidFill>
                <a:effectLst/>
                <a:uLnTx/>
                <a:uFillTx/>
                <a:latin typeface="+mn-lt"/>
                <a:ea typeface="宋体" panose="02010600030101010101" pitchFamily="2" charset="-122"/>
                <a:cs typeface="+mn-cs"/>
              </a:rPr>
              <a:t>π(x)</a:t>
            </a:r>
            <a:r>
              <a:rPr kumimoji="0" lang="zh-CN" altLang="en-US" sz="3200" b="0" i="0" u="none" strike="noStrike" kern="1200" cap="none" spc="0" normalizeH="0" baseline="0" noProof="0" dirty="0">
                <a:ln>
                  <a:noFill/>
                </a:ln>
                <a:solidFill>
                  <a:srgbClr val="006699"/>
                </a:solidFill>
                <a:effectLst/>
                <a:uLnTx/>
                <a:uFillTx/>
                <a:latin typeface="+mn-lt"/>
                <a:ea typeface="宋体" panose="02010600030101010101" pitchFamily="2" charset="-122"/>
                <a:cs typeface="+mn-cs"/>
              </a:rPr>
              <a:t>对应的状态转移矩阵，取</a:t>
            </a:r>
            <a:endParaRPr kumimoji="0" lang="en-US" altLang="zh-CN" sz="3200" b="0" i="0" u="none" strike="noStrike" kern="1200" cap="none" spc="0" normalizeH="0" baseline="0" noProof="0" dirty="0">
              <a:ln>
                <a:noFill/>
              </a:ln>
              <a:solidFill>
                <a:srgbClr val="006699"/>
              </a:solidFill>
              <a:effectLst/>
              <a:uLnTx/>
              <a:uFillTx/>
              <a:latin typeface="+mn-lt"/>
              <a:ea typeface="宋体" panose="02010600030101010101" pitchFamily="2" charset="-122"/>
              <a:cs typeface="+mn-cs"/>
            </a:endParaRPr>
          </a:p>
        </p:txBody>
      </p:sp>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FB0777EA-51F3-4E1E-B456-3257BE7A3C49}"/>
                  </a:ext>
                </a:extLst>
              </p:cNvPr>
              <p:cNvSpPr txBox="1"/>
              <p:nvPr/>
            </p:nvSpPr>
            <p:spPr>
              <a:xfrm>
                <a:off x="2006715" y="1733899"/>
                <a:ext cx="4690532" cy="584775"/>
              </a:xfrm>
              <a:prstGeom prst="rect">
                <a:avLst/>
              </a:prstGeom>
              <a:noFill/>
              <a:ln w="25400">
                <a:noFill/>
              </a:ln>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sz="3200" i="1" smtClean="0">
                          <a:latin typeface="Cambria Math" panose="02040503050406030204" pitchFamily="18" charset="0"/>
                        </a:rPr>
                        <m:t>𝑃</m:t>
                      </m:r>
                      <m:d>
                        <m:dPr>
                          <m:ctrlPr>
                            <a:rPr lang="zh-CN" altLang="en-US" sz="3200" i="1">
                              <a:solidFill>
                                <a:srgbClr val="836967"/>
                              </a:solidFill>
                              <a:latin typeface="Cambria Math" panose="02040503050406030204" pitchFamily="18" charset="0"/>
                            </a:rPr>
                          </m:ctrlPr>
                        </m:dPr>
                        <m:e>
                          <m:r>
                            <a:rPr lang="zh-CN" altLang="en-US" sz="3200" i="1">
                              <a:latin typeface="Cambria Math" panose="02040503050406030204" pitchFamily="18" charset="0"/>
                            </a:rPr>
                            <m:t>𝑖</m:t>
                          </m:r>
                          <m:r>
                            <a:rPr lang="zh-CN" altLang="en-US" sz="3200" i="0">
                              <a:latin typeface="Cambria Math" panose="02040503050406030204" pitchFamily="18" charset="0"/>
                            </a:rPr>
                            <m:t>,</m:t>
                          </m:r>
                          <m:r>
                            <a:rPr lang="zh-CN" altLang="en-US" sz="3200" i="1">
                              <a:latin typeface="Cambria Math" panose="02040503050406030204" pitchFamily="18" charset="0"/>
                            </a:rPr>
                            <m:t>𝑗</m:t>
                          </m:r>
                        </m:e>
                      </m:d>
                      <m:r>
                        <a:rPr lang="zh-CN" altLang="en-US" sz="3200" i="0">
                          <a:latin typeface="Cambria Math" panose="02040503050406030204" pitchFamily="18" charset="0"/>
                        </a:rPr>
                        <m:t>=</m:t>
                      </m:r>
                      <m:r>
                        <a:rPr lang="zh-CN" altLang="en-US" sz="3200" i="1">
                          <a:latin typeface="Cambria Math" panose="02040503050406030204" pitchFamily="18" charset="0"/>
                        </a:rPr>
                        <m:t>𝑄</m:t>
                      </m:r>
                      <m:d>
                        <m:dPr>
                          <m:ctrlPr>
                            <a:rPr lang="zh-CN" altLang="en-US" sz="3200" i="1">
                              <a:solidFill>
                                <a:srgbClr val="836967"/>
                              </a:solidFill>
                              <a:latin typeface="Cambria Math" panose="02040503050406030204" pitchFamily="18" charset="0"/>
                            </a:rPr>
                          </m:ctrlPr>
                        </m:dPr>
                        <m:e>
                          <m:r>
                            <a:rPr lang="zh-CN" altLang="en-US" sz="3200" i="1">
                              <a:latin typeface="Cambria Math" panose="02040503050406030204" pitchFamily="18" charset="0"/>
                            </a:rPr>
                            <m:t>𝑖</m:t>
                          </m:r>
                          <m:r>
                            <a:rPr lang="zh-CN" altLang="en-US" sz="3200" i="0">
                              <a:latin typeface="Cambria Math" panose="02040503050406030204" pitchFamily="18" charset="0"/>
                            </a:rPr>
                            <m:t>,</m:t>
                          </m:r>
                          <m:r>
                            <a:rPr lang="zh-CN" altLang="en-US" sz="3200" i="1">
                              <a:latin typeface="Cambria Math" panose="02040503050406030204" pitchFamily="18" charset="0"/>
                            </a:rPr>
                            <m:t>𝑗</m:t>
                          </m:r>
                        </m:e>
                      </m:d>
                      <m:r>
                        <a:rPr lang="zh-CN" altLang="en-US" sz="3200" i="1">
                          <a:latin typeface="Cambria Math" panose="02040503050406030204" pitchFamily="18" charset="0"/>
                        </a:rPr>
                        <m:t>𝛼</m:t>
                      </m:r>
                      <m:d>
                        <m:dPr>
                          <m:ctrlPr>
                            <a:rPr lang="zh-CN" altLang="en-US" sz="3200" i="1">
                              <a:solidFill>
                                <a:srgbClr val="836967"/>
                              </a:solidFill>
                              <a:latin typeface="Cambria Math" panose="02040503050406030204" pitchFamily="18" charset="0"/>
                            </a:rPr>
                          </m:ctrlPr>
                        </m:dPr>
                        <m:e>
                          <m:r>
                            <a:rPr lang="zh-CN" altLang="en-US" sz="3200" i="1">
                              <a:latin typeface="Cambria Math" panose="02040503050406030204" pitchFamily="18" charset="0"/>
                            </a:rPr>
                            <m:t>𝑖</m:t>
                          </m:r>
                          <m:r>
                            <a:rPr lang="zh-CN" altLang="en-US" sz="3200" i="0">
                              <a:latin typeface="Cambria Math" panose="02040503050406030204" pitchFamily="18" charset="0"/>
                            </a:rPr>
                            <m:t>,</m:t>
                          </m:r>
                          <m:r>
                            <a:rPr lang="zh-CN" altLang="en-US" sz="3200" i="1">
                              <a:latin typeface="Cambria Math" panose="02040503050406030204" pitchFamily="18" charset="0"/>
                            </a:rPr>
                            <m:t>𝑗</m:t>
                          </m:r>
                        </m:e>
                      </m:d>
                    </m:oMath>
                  </m:oMathPara>
                </a14:m>
                <a:endParaRPr lang="zh-CN" altLang="en-US" dirty="0"/>
              </a:p>
            </p:txBody>
          </p:sp>
        </mc:Choice>
        <mc:Fallback xmlns="">
          <p:sp>
            <p:nvSpPr>
              <p:cNvPr id="13" name="文本框 12">
                <a:extLst>
                  <a:ext uri="{FF2B5EF4-FFF2-40B4-BE49-F238E27FC236}">
                    <a16:creationId xmlns:a16="http://schemas.microsoft.com/office/drawing/2014/main" id="{FB0777EA-51F3-4E1E-B456-3257BE7A3C49}"/>
                  </a:ext>
                </a:extLst>
              </p:cNvPr>
              <p:cNvSpPr txBox="1">
                <a:spLocks noRot="1" noChangeAspect="1" noMove="1" noResize="1" noEditPoints="1" noAdjustHandles="1" noChangeArrowheads="1" noChangeShapeType="1" noTextEdit="1"/>
              </p:cNvSpPr>
              <p:nvPr/>
            </p:nvSpPr>
            <p:spPr>
              <a:xfrm>
                <a:off x="2006715" y="1733899"/>
                <a:ext cx="4690532" cy="584775"/>
              </a:xfrm>
              <a:prstGeom prst="rect">
                <a:avLst/>
              </a:prstGeom>
              <a:blipFill>
                <a:blip r:embed="rId2"/>
                <a:stretch>
                  <a:fillRect/>
                </a:stretch>
              </a:blipFill>
              <a:ln w="25400">
                <a:noFill/>
              </a:ln>
            </p:spPr>
            <p:txBody>
              <a:bodyPr/>
              <a:lstStyle/>
              <a:p>
                <a:r>
                  <a:rPr lang="zh-CN" altLang="en-US">
                    <a:noFill/>
                  </a:rPr>
                  <a:t> </a:t>
                </a:r>
              </a:p>
            </p:txBody>
          </p:sp>
        </mc:Fallback>
      </mc:AlternateContent>
      <p:sp>
        <p:nvSpPr>
          <p:cNvPr id="15" name="文本框 14">
            <a:extLst>
              <a:ext uri="{FF2B5EF4-FFF2-40B4-BE49-F238E27FC236}">
                <a16:creationId xmlns:a16="http://schemas.microsoft.com/office/drawing/2014/main" id="{3DFF651E-A0D3-4219-A4F3-7DB797795958}"/>
              </a:ext>
            </a:extLst>
          </p:cNvPr>
          <p:cNvSpPr txBox="1"/>
          <p:nvPr/>
        </p:nvSpPr>
        <p:spPr>
          <a:xfrm>
            <a:off x="239180" y="3077702"/>
            <a:ext cx="7380820" cy="2554545"/>
          </a:xfrm>
          <a:prstGeom prst="rect">
            <a:avLst/>
          </a:prstGeom>
          <a:noFill/>
          <a:ln w="25400">
            <a:noFill/>
          </a:ln>
        </p:spPr>
        <p:txBody>
          <a:bodyPr wrap="square">
            <a:spAutoFit/>
          </a:bodyPr>
          <a:lstStyle/>
          <a:p>
            <a:pPr marL="457200" indent="-457200">
              <a:buFont typeface="Arial" panose="020B0604020202020204" pitchFamily="34" charset="0"/>
              <a:buChar char="•"/>
            </a:pPr>
            <a:r>
              <a:rPr kumimoji="0" lang="en-US" altLang="zh-CN" sz="3200" b="0" i="0" u="none" strike="noStrike" kern="1200" cap="none" spc="0" normalizeH="0" baseline="0" noProof="0" dirty="0">
                <a:ln>
                  <a:noFill/>
                </a:ln>
                <a:solidFill>
                  <a:srgbClr val="006699"/>
                </a:solidFill>
                <a:effectLst/>
                <a:uLnTx/>
                <a:uFillTx/>
                <a:latin typeface="+mn-lt"/>
                <a:ea typeface="宋体" panose="02010600030101010101" pitchFamily="2" charset="-122"/>
                <a:cs typeface="+mn-cs"/>
              </a:rPr>
              <a:t>α(</a:t>
            </a:r>
            <a:r>
              <a:rPr kumimoji="0" lang="en-US" altLang="zh-CN" sz="3200" b="0" i="0" u="none" strike="noStrike" kern="1200" cap="none" spc="0" normalizeH="0" baseline="0" noProof="0" dirty="0" err="1">
                <a:ln>
                  <a:noFill/>
                </a:ln>
                <a:solidFill>
                  <a:srgbClr val="006699"/>
                </a:solidFill>
                <a:effectLst/>
                <a:uLnTx/>
                <a:uFillTx/>
                <a:latin typeface="+mn-lt"/>
                <a:ea typeface="宋体" panose="02010600030101010101" pitchFamily="2" charset="-122"/>
                <a:cs typeface="+mn-cs"/>
              </a:rPr>
              <a:t>i,j</a:t>
            </a:r>
            <a:r>
              <a:rPr kumimoji="0" lang="en-US" altLang="zh-CN" sz="3200" b="0" i="0" u="none" strike="noStrike" kern="1200" cap="none" spc="0" normalizeH="0" baseline="0" noProof="0" dirty="0">
                <a:ln>
                  <a:noFill/>
                </a:ln>
                <a:solidFill>
                  <a:srgbClr val="006699"/>
                </a:solidFill>
                <a:effectLst/>
                <a:uLnTx/>
                <a:uFillTx/>
                <a:latin typeface="+mn-lt"/>
                <a:ea typeface="宋体" panose="02010600030101010101" pitchFamily="2" charset="-122"/>
                <a:cs typeface="+mn-cs"/>
              </a:rPr>
              <a:t>)</a:t>
            </a:r>
            <a:r>
              <a:rPr kumimoji="0" lang="zh-CN" altLang="en-US" sz="3200" b="0" i="0" u="none" strike="noStrike" kern="1200" cap="none" spc="0" normalizeH="0" baseline="0" noProof="0" dirty="0">
                <a:ln>
                  <a:noFill/>
                </a:ln>
                <a:solidFill>
                  <a:srgbClr val="006699"/>
                </a:solidFill>
                <a:effectLst/>
                <a:uLnTx/>
                <a:uFillTx/>
                <a:latin typeface="+mn-lt"/>
                <a:ea typeface="宋体" panose="02010600030101010101" pitchFamily="2" charset="-122"/>
                <a:cs typeface="+mn-cs"/>
              </a:rPr>
              <a:t> 称为</a:t>
            </a:r>
            <a:r>
              <a:rPr kumimoji="0" lang="zh-CN" altLang="en-US" sz="3200" b="1" i="0" u="none" strike="noStrike" kern="1200" cap="none" spc="0" normalizeH="0" baseline="0" noProof="0" dirty="0">
                <a:ln>
                  <a:noFill/>
                </a:ln>
                <a:solidFill>
                  <a:srgbClr val="006699"/>
                </a:solidFill>
                <a:effectLst/>
                <a:uLnTx/>
                <a:uFillTx/>
                <a:latin typeface="+mn-lt"/>
                <a:ea typeface="宋体" panose="02010600030101010101" pitchFamily="2" charset="-122"/>
                <a:cs typeface="+mn-cs"/>
              </a:rPr>
              <a:t>接受率</a:t>
            </a:r>
            <a:endParaRPr kumimoji="0" lang="en-US" altLang="zh-CN" sz="3200" b="1" i="0" u="none" strike="noStrike" kern="1200" cap="none" spc="0" normalizeH="0" baseline="0" noProof="0" dirty="0">
              <a:ln>
                <a:noFill/>
              </a:ln>
              <a:solidFill>
                <a:srgbClr val="006699"/>
              </a:solidFill>
              <a:effectLst/>
              <a:uLnTx/>
              <a:uFillTx/>
              <a:latin typeface="+mn-lt"/>
              <a:ea typeface="宋体" panose="02010600030101010101" pitchFamily="2" charset="-122"/>
              <a:cs typeface="+mn-cs"/>
            </a:endParaRPr>
          </a:p>
          <a:p>
            <a:pPr marL="457200" indent="-457200">
              <a:buFont typeface="Arial" panose="020B0604020202020204" pitchFamily="34" charset="0"/>
              <a:buChar char="•"/>
            </a:pPr>
            <a:endParaRPr lang="en-US" altLang="zh-CN" sz="3200" dirty="0">
              <a:solidFill>
                <a:srgbClr val="006699"/>
              </a:solidFill>
              <a:latin typeface="+mn-lt"/>
            </a:endParaRPr>
          </a:p>
          <a:p>
            <a:pPr marL="457200" indent="-457200">
              <a:buFont typeface="Arial" panose="020B0604020202020204" pitchFamily="34" charset="0"/>
              <a:buChar char="•"/>
            </a:pPr>
            <a:r>
              <a:rPr lang="zh-CN" altLang="en-US" sz="3200" dirty="0">
                <a:solidFill>
                  <a:srgbClr val="006699"/>
                </a:solidFill>
                <a:latin typeface="+mn-lt"/>
              </a:rPr>
              <a:t>取值在</a:t>
            </a:r>
            <a:r>
              <a:rPr lang="en-US" altLang="zh-CN" sz="3200" dirty="0">
                <a:solidFill>
                  <a:srgbClr val="006699"/>
                </a:solidFill>
                <a:latin typeface="+mn-lt"/>
              </a:rPr>
              <a:t>[0,1]</a:t>
            </a:r>
            <a:r>
              <a:rPr lang="zh-CN" altLang="en-US" sz="3200" dirty="0">
                <a:solidFill>
                  <a:srgbClr val="006699"/>
                </a:solidFill>
                <a:latin typeface="+mn-lt"/>
              </a:rPr>
              <a:t>之间，</a:t>
            </a:r>
            <a:endParaRPr lang="en-US" altLang="zh-CN" sz="3200" dirty="0">
              <a:solidFill>
                <a:srgbClr val="006699"/>
              </a:solidFill>
              <a:latin typeface="+mn-lt"/>
            </a:endParaRPr>
          </a:p>
          <a:p>
            <a:pPr marL="457200" indent="-457200">
              <a:buFont typeface="Arial" panose="020B0604020202020204" pitchFamily="34" charset="0"/>
              <a:buChar char="•"/>
            </a:pPr>
            <a:endParaRPr lang="en-US" altLang="zh-CN" sz="3200" dirty="0">
              <a:solidFill>
                <a:srgbClr val="006699"/>
              </a:solidFill>
              <a:latin typeface="+mn-lt"/>
            </a:endParaRPr>
          </a:p>
          <a:p>
            <a:pPr marL="457200" indent="-457200">
              <a:buFont typeface="Arial" panose="020B0604020202020204" pitchFamily="34" charset="0"/>
              <a:buChar char="•"/>
            </a:pPr>
            <a:r>
              <a:rPr lang="zh-CN" altLang="en-US" sz="3200" dirty="0">
                <a:solidFill>
                  <a:srgbClr val="006699"/>
                </a:solidFill>
                <a:latin typeface="+mn-lt"/>
              </a:rPr>
              <a:t>可以理解为一个概率值</a:t>
            </a:r>
          </a:p>
        </p:txBody>
      </p:sp>
    </p:spTree>
    <p:extLst>
      <p:ext uri="{BB962C8B-B14F-4D97-AF65-F5344CB8AC3E}">
        <p14:creationId xmlns:p14="http://schemas.microsoft.com/office/powerpoint/2010/main" val="122322486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标题 1">
            <a:extLst>
              <a:ext uri="{FF2B5EF4-FFF2-40B4-BE49-F238E27FC236}">
                <a16:creationId xmlns:a16="http://schemas.microsoft.com/office/drawing/2014/main" id="{C5D96BB7-F3EE-475D-8C4A-757D9F1B8C06}"/>
              </a:ext>
            </a:extLst>
          </p:cNvPr>
          <p:cNvSpPr>
            <a:spLocks noGrp="1" noChangeArrowheads="1"/>
          </p:cNvSpPr>
          <p:nvPr>
            <p:ph type="title"/>
          </p:nvPr>
        </p:nvSpPr>
        <p:spPr>
          <a:xfrm>
            <a:off x="-15875" y="142875"/>
            <a:ext cx="8229600" cy="642938"/>
          </a:xfrm>
        </p:spPr>
        <p:txBody>
          <a:bodyPr/>
          <a:lstStyle/>
          <a:p>
            <a:pPr algn="l" defTabSz="512763" fontAlgn="base">
              <a:spcAft>
                <a:spcPct val="0"/>
              </a:spcAft>
            </a:pPr>
            <a:r>
              <a:rPr lang="en-US" altLang="zh-CN" dirty="0"/>
              <a:t>3.8.1</a:t>
            </a:r>
            <a:r>
              <a:rPr lang="zh-CN" altLang="en-US" dirty="0"/>
              <a:t>马氏链和</a:t>
            </a:r>
            <a:r>
              <a:rPr lang="en-US" altLang="zh-CN" dirty="0"/>
              <a:t>MCMC</a:t>
            </a:r>
            <a:r>
              <a:rPr lang="zh-CN" altLang="en-US" dirty="0"/>
              <a:t>介绍</a:t>
            </a:r>
          </a:p>
        </p:txBody>
      </p:sp>
      <p:sp>
        <p:nvSpPr>
          <p:cNvPr id="4" name="灯片编号占位符 2">
            <a:extLst>
              <a:ext uri="{FF2B5EF4-FFF2-40B4-BE49-F238E27FC236}">
                <a16:creationId xmlns:a16="http://schemas.microsoft.com/office/drawing/2014/main" id="{C27C162C-7E7E-4C70-B53F-15564590C7C6}"/>
              </a:ext>
            </a:extLst>
          </p:cNvPr>
          <p:cNvSpPr>
            <a:spLocks noGrp="1" noChangeArrowheads="1"/>
          </p:cNvSpPr>
          <p:nvPr>
            <p:ph type="sldNum" sz="quarter" idx="12"/>
          </p:nvPr>
        </p:nvSpPr>
        <p:spPr bwMode="auto">
          <a:xfrm>
            <a:off x="6553200" y="6391275"/>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9FCE3FB9-BAC7-4293-A5BB-B8E090A183F8}" type="slidenum">
              <a:rPr lang="zh-CN" altLang="en-US">
                <a:solidFill>
                  <a:srgbClr val="898989"/>
                </a:solidFill>
              </a:rPr>
              <a:pPr/>
              <a:t>118</a:t>
            </a:fld>
            <a:endParaRPr lang="zh-CN" altLang="en-US">
              <a:solidFill>
                <a:srgbClr val="898989"/>
              </a:solidFill>
            </a:endParaRPr>
          </a:p>
        </p:txBody>
      </p:sp>
      <p:sp>
        <p:nvSpPr>
          <p:cNvPr id="6" name="文本框 5">
            <a:extLst>
              <a:ext uri="{FF2B5EF4-FFF2-40B4-BE49-F238E27FC236}">
                <a16:creationId xmlns:a16="http://schemas.microsoft.com/office/drawing/2014/main" id="{F08AC6CA-BBAC-4158-92E7-A0F8332A355D}"/>
              </a:ext>
            </a:extLst>
          </p:cNvPr>
          <p:cNvSpPr txBox="1"/>
          <p:nvPr/>
        </p:nvSpPr>
        <p:spPr>
          <a:xfrm>
            <a:off x="18740" y="1043735"/>
            <a:ext cx="9125260" cy="584775"/>
          </a:xfrm>
          <a:prstGeom prst="rect">
            <a:avLst/>
          </a:prstGeom>
          <a:noFill/>
          <a:ln w="25400">
            <a:noFill/>
          </a:ln>
        </p:spPr>
        <p:txBody>
          <a:bodyPr wrap="square">
            <a:spAutoFit/>
          </a:bodyPr>
          <a:lstStyle/>
          <a:p>
            <a:pPr marL="457200" lvl="0" indent="-457200">
              <a:buFont typeface="Arial" panose="020B0604020202020204" pitchFamily="34" charset="0"/>
              <a:buChar char="•"/>
              <a:defRPr/>
            </a:pPr>
            <a:r>
              <a:rPr lang="en-US" altLang="zh-CN" sz="3200" dirty="0">
                <a:solidFill>
                  <a:srgbClr val="006699"/>
                </a:solidFill>
                <a:latin typeface="+mn-lt"/>
              </a:rPr>
              <a:t>MCMC</a:t>
            </a:r>
            <a:r>
              <a:rPr lang="zh-CN" altLang="en-US" sz="3200" dirty="0">
                <a:solidFill>
                  <a:srgbClr val="006699"/>
                </a:solidFill>
                <a:latin typeface="+mn-lt"/>
              </a:rPr>
              <a:t>抽样步骤：</a:t>
            </a:r>
            <a:endParaRPr kumimoji="0" lang="en-US" altLang="zh-CN" sz="3200" b="0" i="0" u="none" strike="noStrike" kern="1200" cap="none" spc="0" normalizeH="0" baseline="0" noProof="0" dirty="0">
              <a:ln>
                <a:noFill/>
              </a:ln>
              <a:solidFill>
                <a:srgbClr val="006699"/>
              </a:solidFill>
              <a:effectLst/>
              <a:uLnTx/>
              <a:uFillTx/>
              <a:latin typeface="+mn-lt"/>
              <a:ea typeface="宋体" panose="02010600030101010101" pitchFamily="2" charset="-122"/>
              <a:cs typeface="+mn-cs"/>
            </a:endParaRPr>
          </a:p>
        </p:txBody>
      </p:sp>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E7A3ADEB-EF66-447D-A489-DE10F81CA97B}"/>
                  </a:ext>
                </a:extLst>
              </p:cNvPr>
              <p:cNvSpPr txBox="1"/>
              <p:nvPr/>
            </p:nvSpPr>
            <p:spPr>
              <a:xfrm>
                <a:off x="18740" y="1628510"/>
                <a:ext cx="8953360" cy="4443973"/>
              </a:xfrm>
              <a:prstGeom prst="rect">
                <a:avLst/>
              </a:prstGeom>
              <a:noFill/>
              <a:ln w="25400">
                <a:noFill/>
              </a:ln>
            </p:spPr>
            <p:txBody>
              <a:bodyPr wrap="square">
                <a:spAutoFit/>
              </a:bodyPr>
              <a:lstStyle/>
              <a:p>
                <a:pPr>
                  <a:spcBef>
                    <a:spcPts val="900"/>
                  </a:spcBef>
                  <a:spcAft>
                    <a:spcPts val="900"/>
                  </a:spcAft>
                </a:pPr>
                <a:r>
                  <a:rPr lang="en-US" altLang="zh-CN" sz="2400" dirty="0">
                    <a:effectLst/>
                    <a:latin typeface="Cambria" panose="02040503050406030204" pitchFamily="18" charset="0"/>
                    <a:cs typeface="Times New Roman" panose="02020603050405020304" pitchFamily="18" charset="0"/>
                  </a:rPr>
                  <a:t>1</a:t>
                </a:r>
                <a:r>
                  <a:rPr lang="en-US" altLang="zh-CN" sz="2400" dirty="0">
                    <a:effectLst/>
                    <a:latin typeface="宋体" panose="02010600030101010101" pitchFamily="2" charset="-122"/>
                    <a:cs typeface="Times New Roman" panose="02020603050405020304" pitchFamily="18" charset="0"/>
                  </a:rPr>
                  <a:t>）输入我们任意选定的状态转移矩阵</a:t>
                </a:r>
                <a:r>
                  <a:rPr lang="en-US" altLang="zh-CN" sz="2400" dirty="0">
                    <a:effectLst/>
                    <a:latin typeface="Cambria" panose="02040503050406030204" pitchFamily="18" charset="0"/>
                    <a:cs typeface="Times New Roman" panose="02020603050405020304" pitchFamily="18" charset="0"/>
                  </a:rPr>
                  <a:t>Q</a:t>
                </a:r>
                <a:r>
                  <a:rPr lang="en-US" altLang="zh-CN" sz="2400" dirty="0">
                    <a:effectLst/>
                    <a:latin typeface="宋体" panose="02010600030101010101" pitchFamily="2" charset="-122"/>
                    <a:cs typeface="Times New Roman" panose="02020603050405020304" pitchFamily="18" charset="0"/>
                  </a:rPr>
                  <a:t>，平稳分布</a:t>
                </a:r>
                <a:r>
                  <a:rPr lang="en-US" altLang="zh-CN" sz="2400" dirty="0">
                    <a:effectLst/>
                    <a:latin typeface="Cambria" panose="02040503050406030204" pitchFamily="18" charset="0"/>
                    <a:cs typeface="Times New Roman" panose="02020603050405020304" pitchFamily="18" charset="0"/>
                  </a:rPr>
                  <a:t>π(x)</a:t>
                </a:r>
                <a:r>
                  <a:rPr lang="en-US" altLang="zh-CN" sz="2400" dirty="0">
                    <a:effectLst/>
                    <a:latin typeface="宋体" panose="02010600030101010101" pitchFamily="2" charset="-122"/>
                    <a:cs typeface="Times New Roman" panose="02020603050405020304" pitchFamily="18" charset="0"/>
                  </a:rPr>
                  <a:t>，</a:t>
                </a:r>
                <a:r>
                  <a:rPr lang="en-US" altLang="zh-CN" sz="2400" dirty="0" err="1">
                    <a:effectLst/>
                    <a:latin typeface="宋体" panose="02010600030101010101" pitchFamily="2" charset="-122"/>
                    <a:cs typeface="Times New Roman" panose="02020603050405020304" pitchFamily="18" charset="0"/>
                  </a:rPr>
                  <a:t>设定状态转移次数阈值</a:t>
                </a:r>
                <a14:m>
                  <m:oMath xmlns:m="http://schemas.openxmlformats.org/officeDocument/2006/math">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cs typeface="Times New Roman" panose="02020603050405020304" pitchFamily="18" charset="0"/>
                          </a:rPr>
                          <m:t>𝑛</m:t>
                        </m:r>
                      </m:e>
                      <m:sub>
                        <m:r>
                          <a:rPr lang="en-US" altLang="zh-CN" sz="2400" i="1">
                            <a:effectLst/>
                            <a:latin typeface="Cambria Math" panose="02040503050406030204" pitchFamily="18" charset="0"/>
                            <a:cs typeface="Times New Roman" panose="02020603050405020304" pitchFamily="18" charset="0"/>
                          </a:rPr>
                          <m:t>1</m:t>
                        </m:r>
                      </m:sub>
                    </m:sSub>
                  </m:oMath>
                </a14:m>
                <a:r>
                  <a:rPr lang="en-US" altLang="zh-CN" sz="2400" dirty="0">
                    <a:effectLst/>
                    <a:latin typeface="宋体" panose="02010600030101010101" pitchFamily="2" charset="-122"/>
                    <a:cs typeface="Times New Roman" panose="02020603050405020304" pitchFamily="18" charset="0"/>
                  </a:rPr>
                  <a:t>，</a:t>
                </a:r>
                <a:r>
                  <a:rPr lang="en-US" altLang="zh-CN" sz="2400" dirty="0" err="1">
                    <a:effectLst/>
                    <a:latin typeface="宋体" panose="02010600030101010101" pitchFamily="2" charset="-122"/>
                    <a:cs typeface="Times New Roman" panose="02020603050405020304" pitchFamily="18" charset="0"/>
                  </a:rPr>
                  <a:t>需要的样本个数</a:t>
                </a:r>
                <a14:m>
                  <m:oMath xmlns:m="http://schemas.openxmlformats.org/officeDocument/2006/math">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cs typeface="Times New Roman" panose="02020603050405020304" pitchFamily="18" charset="0"/>
                          </a:rPr>
                          <m:t>𝑛</m:t>
                        </m:r>
                      </m:e>
                      <m:sub>
                        <m:r>
                          <a:rPr lang="en-US" altLang="zh-CN" sz="2400" i="1">
                            <a:effectLst/>
                            <a:latin typeface="Cambria Math" panose="02040503050406030204" pitchFamily="18" charset="0"/>
                            <a:cs typeface="Times New Roman" panose="02020603050405020304" pitchFamily="18" charset="0"/>
                          </a:rPr>
                          <m:t>2</m:t>
                        </m:r>
                      </m:sub>
                    </m:sSub>
                  </m:oMath>
                </a14:m>
                <a:br>
                  <a:rPr lang="en-US" altLang="zh-CN" sz="2400" dirty="0">
                    <a:effectLst/>
                    <a:latin typeface="Cambria" panose="02040503050406030204" pitchFamily="18" charset="0"/>
                    <a:cs typeface="Times New Roman" panose="02020603050405020304" pitchFamily="18" charset="0"/>
                  </a:rPr>
                </a:br>
                <a:r>
                  <a:rPr lang="en-US" altLang="zh-CN" sz="2400" dirty="0">
                    <a:effectLst/>
                    <a:latin typeface="Cambria" panose="02040503050406030204" pitchFamily="18" charset="0"/>
                    <a:cs typeface="Times New Roman" panose="02020603050405020304" pitchFamily="18" charset="0"/>
                  </a:rPr>
                  <a:t> 2</a:t>
                </a:r>
                <a:r>
                  <a:rPr lang="en-US" altLang="zh-CN" sz="2400" dirty="0">
                    <a:effectLst/>
                    <a:latin typeface="宋体" panose="02010600030101010101" pitchFamily="2" charset="-122"/>
                    <a:cs typeface="Times New Roman" panose="02020603050405020304" pitchFamily="18" charset="0"/>
                  </a:rPr>
                  <a:t>）从任意简单概率分布</a:t>
                </a:r>
                <a:r>
                  <a:rPr lang="zh-CN" altLang="en-US" sz="2400" dirty="0">
                    <a:latin typeface="宋体" panose="02010600030101010101" pitchFamily="2" charset="-122"/>
                    <a:cs typeface="Times New Roman" panose="02020603050405020304" pitchFamily="18" charset="0"/>
                  </a:rPr>
                  <a:t>抽</a:t>
                </a:r>
                <a:r>
                  <a:rPr lang="en-US" altLang="zh-CN" sz="2400" dirty="0" err="1">
                    <a:effectLst/>
                    <a:latin typeface="宋体" panose="02010600030101010101" pitchFamily="2" charset="-122"/>
                    <a:cs typeface="Times New Roman" panose="02020603050405020304" pitchFamily="18" charset="0"/>
                  </a:rPr>
                  <a:t>样得到初始状态值</a:t>
                </a:r>
                <a14:m>
                  <m:oMath xmlns:m="http://schemas.openxmlformats.org/officeDocument/2006/math">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cs typeface="Times New Roman" panose="02020603050405020304" pitchFamily="18" charset="0"/>
                          </a:rPr>
                          <m:t>𝑥</m:t>
                        </m:r>
                      </m:e>
                      <m:sub>
                        <m:r>
                          <a:rPr lang="en-US" altLang="zh-CN" sz="2400" i="1">
                            <a:effectLst/>
                            <a:latin typeface="Cambria Math" panose="02040503050406030204" pitchFamily="18" charset="0"/>
                            <a:cs typeface="Times New Roman" panose="02020603050405020304" pitchFamily="18" charset="0"/>
                          </a:rPr>
                          <m:t>0</m:t>
                        </m:r>
                      </m:sub>
                    </m:sSub>
                  </m:oMath>
                </a14:m>
                <a:br>
                  <a:rPr lang="en-US" altLang="zh-CN" sz="2400" dirty="0">
                    <a:effectLst/>
                    <a:latin typeface="Cambria" panose="02040503050406030204" pitchFamily="18" charset="0"/>
                    <a:cs typeface="Times New Roman" panose="02020603050405020304" pitchFamily="18" charset="0"/>
                  </a:rPr>
                </a:br>
                <a:r>
                  <a:rPr lang="en-US" altLang="zh-CN" sz="2400" dirty="0">
                    <a:effectLst/>
                    <a:latin typeface="Cambria" panose="02040503050406030204" pitchFamily="18" charset="0"/>
                    <a:cs typeface="Times New Roman" panose="02020603050405020304" pitchFamily="18" charset="0"/>
                  </a:rPr>
                  <a:t> 3</a:t>
                </a:r>
                <a:r>
                  <a:rPr lang="en-US" altLang="zh-CN" sz="2400" dirty="0">
                    <a:effectLst/>
                    <a:latin typeface="宋体" panose="02010600030101010101" pitchFamily="2" charset="-122"/>
                    <a:cs typeface="Times New Roman" panose="02020603050405020304" pitchFamily="18" charset="0"/>
                  </a:rPr>
                  <a:t>）</a:t>
                </a:r>
                <a:r>
                  <a:rPr lang="en-US" altLang="zh-CN" sz="2400" dirty="0">
                    <a:effectLst/>
                    <a:latin typeface="Cambria" panose="02040503050406030204" pitchFamily="18" charset="0"/>
                    <a:cs typeface="Times New Roman" panose="02020603050405020304" pitchFamily="18" charset="0"/>
                  </a:rPr>
                  <a:t>for t = 0 to </a:t>
                </a:r>
                <a14:m>
                  <m:oMath xmlns:m="http://schemas.openxmlformats.org/officeDocument/2006/math">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cs typeface="Times New Roman" panose="02020603050405020304" pitchFamily="18" charset="0"/>
                          </a:rPr>
                          <m:t>𝑛</m:t>
                        </m:r>
                      </m:e>
                      <m:sub>
                        <m:r>
                          <a:rPr lang="en-US" altLang="zh-CN" sz="2400" i="1">
                            <a:effectLst/>
                            <a:latin typeface="Cambria Math" panose="02040503050406030204" pitchFamily="18" charset="0"/>
                            <a:cs typeface="Times New Roman" panose="02020603050405020304" pitchFamily="18" charset="0"/>
                          </a:rPr>
                          <m:t>1</m:t>
                        </m:r>
                      </m:sub>
                    </m:sSub>
                  </m:oMath>
                </a14:m>
                <a:r>
                  <a:rPr lang="en-US" altLang="zh-CN" sz="2400" dirty="0">
                    <a:effectLst/>
                    <a:latin typeface="Cambria" panose="02040503050406030204" pitchFamily="18" charset="0"/>
                    <a:cs typeface="Times New Roman" panose="02020603050405020304" pitchFamily="18" charset="0"/>
                  </a:rPr>
                  <a:t> +</a:t>
                </a:r>
                <a14:m>
                  <m:oMath xmlns:m="http://schemas.openxmlformats.org/officeDocument/2006/math">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cs typeface="Times New Roman" panose="02020603050405020304" pitchFamily="18" charset="0"/>
                          </a:rPr>
                          <m:t>𝑛</m:t>
                        </m:r>
                      </m:e>
                      <m:sub>
                        <m:r>
                          <a:rPr lang="en-US" altLang="zh-CN" sz="2400" i="1">
                            <a:effectLst/>
                            <a:latin typeface="Cambria Math" panose="02040503050406030204" pitchFamily="18" charset="0"/>
                            <a:cs typeface="Times New Roman" panose="02020603050405020304" pitchFamily="18" charset="0"/>
                          </a:rPr>
                          <m:t>2</m:t>
                        </m:r>
                      </m:sub>
                    </m:sSub>
                  </m:oMath>
                </a14:m>
                <a:r>
                  <a:rPr lang="en-US" altLang="zh-CN" sz="2400" dirty="0">
                    <a:effectLst/>
                    <a:latin typeface="Cambria" panose="02040503050406030204" pitchFamily="18" charset="0"/>
                    <a:cs typeface="Times New Roman" panose="02020603050405020304" pitchFamily="18" charset="0"/>
                  </a:rPr>
                  <a:t>-1: </a:t>
                </a:r>
                <a:endParaRPr lang="zh-CN" altLang="zh-CN" sz="2400" dirty="0">
                  <a:effectLst/>
                  <a:latin typeface="Cambria" panose="02040503050406030204" pitchFamily="18" charset="0"/>
                  <a:cs typeface="Times New Roman" panose="02020603050405020304" pitchFamily="18" charset="0"/>
                </a:endParaRPr>
              </a:p>
              <a:p>
                <a:pPr>
                  <a:spcBef>
                    <a:spcPts val="900"/>
                  </a:spcBef>
                  <a:spcAft>
                    <a:spcPts val="900"/>
                  </a:spcAft>
                </a:pPr>
                <a:r>
                  <a:rPr lang="en-US" altLang="zh-CN" sz="2400" dirty="0">
                    <a:effectLst/>
                    <a:latin typeface="Cambria" panose="02040503050406030204" pitchFamily="18" charset="0"/>
                    <a:cs typeface="Times New Roman" panose="02020603050405020304" pitchFamily="18" charset="0"/>
                  </a:rPr>
                  <a:t> a) </a:t>
                </a:r>
                <a:r>
                  <a:rPr lang="en-US" altLang="zh-CN" sz="2400" dirty="0" err="1">
                    <a:effectLst/>
                    <a:latin typeface="宋体" panose="02010600030101010101" pitchFamily="2" charset="-122"/>
                    <a:cs typeface="Times New Roman" panose="02020603050405020304" pitchFamily="18" charset="0"/>
                  </a:rPr>
                  <a:t>从条件概率分布</a:t>
                </a:r>
                <a14:m>
                  <m:oMath xmlns:m="http://schemas.openxmlformats.org/officeDocument/2006/math">
                    <m:r>
                      <a:rPr lang="en-US" altLang="zh-CN" sz="2400" i="1">
                        <a:effectLst/>
                        <a:latin typeface="Cambria Math" panose="02040503050406030204" pitchFamily="18" charset="0"/>
                        <a:cs typeface="Times New Roman" panose="02020603050405020304" pitchFamily="18" charset="0"/>
                      </a:rPr>
                      <m:t>𝑄</m:t>
                    </m:r>
                    <m:d>
                      <m:d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2400" i="1">
                            <a:effectLst/>
                            <a:latin typeface="Cambria Math" panose="02040503050406030204" pitchFamily="18" charset="0"/>
                            <a:cs typeface="Times New Roman" panose="02020603050405020304" pitchFamily="18" charset="0"/>
                          </a:rPr>
                          <m:t>𝑥</m:t>
                        </m:r>
                        <m:r>
                          <a:rPr lang="en-US" altLang="zh-CN" sz="2400">
                            <a:effectLst/>
                            <a:latin typeface="Cambria Math" panose="02040503050406030204" pitchFamily="18" charset="0"/>
                            <a:cs typeface="Times New Roman" panose="02020603050405020304" pitchFamily="18" charset="0"/>
                          </a:rPr>
                          <m:t>|</m:t>
                        </m:r>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cs typeface="Times New Roman" panose="02020603050405020304" pitchFamily="18" charset="0"/>
                              </a:rPr>
                              <m:t>𝑥</m:t>
                            </m:r>
                          </m:e>
                          <m:sub>
                            <m:r>
                              <a:rPr lang="en-US" altLang="zh-CN" sz="2400" i="1">
                                <a:effectLst/>
                                <a:latin typeface="Cambria Math" panose="02040503050406030204" pitchFamily="18" charset="0"/>
                                <a:cs typeface="Times New Roman" panose="02020603050405020304" pitchFamily="18" charset="0"/>
                              </a:rPr>
                              <m:t>𝑡</m:t>
                            </m:r>
                          </m:sub>
                        </m:sSub>
                      </m:e>
                    </m:d>
                  </m:oMath>
                </a14:m>
                <a:r>
                  <a:rPr lang="en-US" altLang="zh-CN" sz="2400" dirty="0">
                    <a:effectLst/>
                    <a:latin typeface="宋体" panose="02010600030101010101" pitchFamily="2" charset="-122"/>
                    <a:cs typeface="Times New Roman" panose="02020603050405020304" pitchFamily="18" charset="0"/>
                  </a:rPr>
                  <a:t>中</a:t>
                </a:r>
                <a:r>
                  <a:rPr lang="zh-CN" altLang="en-US" sz="2400" dirty="0">
                    <a:latin typeface="宋体" panose="02010600030101010101" pitchFamily="2" charset="-122"/>
                    <a:cs typeface="Times New Roman" panose="02020603050405020304" pitchFamily="18" charset="0"/>
                  </a:rPr>
                  <a:t>抽</a:t>
                </a:r>
                <a:r>
                  <a:rPr lang="en-US" altLang="zh-CN" sz="2400" dirty="0">
                    <a:effectLst/>
                    <a:latin typeface="宋体" panose="02010600030101010101" pitchFamily="2" charset="-122"/>
                    <a:cs typeface="Times New Roman" panose="02020603050405020304" pitchFamily="18" charset="0"/>
                  </a:rPr>
                  <a:t>样得到样本</a:t>
                </a:r>
                <a14:m>
                  <m:oMath xmlns:m="http://schemas.openxmlformats.org/officeDocument/2006/math">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cs typeface="Times New Roman" panose="02020603050405020304" pitchFamily="18" charset="0"/>
                          </a:rPr>
                          <m:t>𝑥</m:t>
                        </m:r>
                      </m:e>
                      <m:sub>
                        <m:r>
                          <a:rPr lang="en-US" altLang="zh-CN" sz="2400" i="1">
                            <a:effectLst/>
                            <a:latin typeface="Cambria Math" panose="02040503050406030204" pitchFamily="18" charset="0"/>
                            <a:cs typeface="Times New Roman" panose="02020603050405020304" pitchFamily="18" charset="0"/>
                          </a:rPr>
                          <m:t>∗</m:t>
                        </m:r>
                      </m:sub>
                    </m:sSub>
                  </m:oMath>
                </a14:m>
                <a:br>
                  <a:rPr lang="en-US" altLang="zh-CN" sz="2400" dirty="0">
                    <a:effectLst/>
                    <a:latin typeface="Cambria" panose="02040503050406030204" pitchFamily="18" charset="0"/>
                    <a:cs typeface="Times New Roman" panose="02020603050405020304" pitchFamily="18" charset="0"/>
                  </a:rPr>
                </a:br>
                <a:r>
                  <a:rPr lang="en-US" altLang="zh-CN" sz="2400" dirty="0">
                    <a:effectLst/>
                    <a:latin typeface="Cambria" panose="02040503050406030204" pitchFamily="18" charset="0"/>
                    <a:cs typeface="Times New Roman" panose="02020603050405020304" pitchFamily="18" charset="0"/>
                  </a:rPr>
                  <a:t> b) </a:t>
                </a:r>
                <a:r>
                  <a:rPr lang="en-US" altLang="zh-CN" sz="2400" dirty="0">
                    <a:effectLst/>
                    <a:latin typeface="宋体" panose="02010600030101010101" pitchFamily="2" charset="-122"/>
                    <a:cs typeface="Times New Roman" panose="02020603050405020304" pitchFamily="18" charset="0"/>
                  </a:rPr>
                  <a:t>从均匀分布</a:t>
                </a:r>
                <a:r>
                  <a:rPr lang="zh-CN" altLang="en-US" sz="2400" dirty="0">
                    <a:latin typeface="宋体" panose="02010600030101010101" pitchFamily="2" charset="-122"/>
                    <a:cs typeface="Times New Roman" panose="02020603050405020304" pitchFamily="18" charset="0"/>
                  </a:rPr>
                  <a:t>抽</a:t>
                </a:r>
                <a:r>
                  <a:rPr lang="en-US" altLang="zh-CN" sz="2400" dirty="0">
                    <a:effectLst/>
                    <a:latin typeface="宋体" panose="02010600030101010101" pitchFamily="2" charset="-122"/>
                    <a:cs typeface="Times New Roman" panose="02020603050405020304" pitchFamily="18" charset="0"/>
                  </a:rPr>
                  <a:t>样</a:t>
                </a:r>
                <a14:m>
                  <m:oMath xmlns:m="http://schemas.openxmlformats.org/officeDocument/2006/math">
                    <m:r>
                      <a:rPr lang="en-US" altLang="zh-CN" sz="2400" i="1">
                        <a:effectLst/>
                        <a:latin typeface="Cambria Math" panose="02040503050406030204" pitchFamily="18" charset="0"/>
                        <a:cs typeface="Times New Roman" panose="02020603050405020304" pitchFamily="18" charset="0"/>
                      </a:rPr>
                      <m:t>𝑢</m:t>
                    </m:r>
                    <m:r>
                      <a:rPr lang="en-US" altLang="zh-CN" sz="2400">
                        <a:effectLst/>
                        <a:latin typeface="Cambria Math" panose="02040503050406030204" pitchFamily="18" charset="0"/>
                        <a:cs typeface="Times New Roman" panose="02020603050405020304" pitchFamily="18" charset="0"/>
                      </a:rPr>
                      <m:t>∼</m:t>
                    </m:r>
                    <m:r>
                      <m:rPr>
                        <m:sty m:val="p"/>
                      </m:rPr>
                      <a:rPr lang="en-US" altLang="zh-CN" sz="2400" i="1">
                        <a:latin typeface="Cambria Math" panose="02040503050406030204" pitchFamily="18" charset="0"/>
                        <a:cs typeface="Times New Roman" panose="02020603050405020304" pitchFamily="18" charset="0"/>
                      </a:rPr>
                      <m:t>U</m:t>
                    </m:r>
                    <m:d>
                      <m:dPr>
                        <m:begChr m:val="["/>
                        <m:endChr m:val="]"/>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2400" i="1">
                            <a:effectLst/>
                            <a:latin typeface="Cambria Math" panose="02040503050406030204" pitchFamily="18" charset="0"/>
                            <a:cs typeface="Times New Roman" panose="02020603050405020304" pitchFamily="18" charset="0"/>
                          </a:rPr>
                          <m:t>0</m:t>
                        </m:r>
                        <m:r>
                          <a:rPr lang="en-US" altLang="zh-CN" sz="2400">
                            <a:effectLst/>
                            <a:latin typeface="Cambria Math" panose="02040503050406030204" pitchFamily="18" charset="0"/>
                            <a:cs typeface="Times New Roman" panose="02020603050405020304" pitchFamily="18" charset="0"/>
                          </a:rPr>
                          <m:t>,</m:t>
                        </m:r>
                        <m:r>
                          <a:rPr lang="en-US" altLang="zh-CN" sz="2400" i="1">
                            <a:effectLst/>
                            <a:latin typeface="Cambria Math" panose="02040503050406030204" pitchFamily="18" charset="0"/>
                            <a:cs typeface="Times New Roman" panose="02020603050405020304" pitchFamily="18" charset="0"/>
                          </a:rPr>
                          <m:t>1</m:t>
                        </m:r>
                      </m:e>
                    </m:d>
                  </m:oMath>
                </a14:m>
                <a:br>
                  <a:rPr lang="en-US" altLang="zh-CN" sz="2400" dirty="0">
                    <a:effectLst/>
                    <a:latin typeface="Cambria" panose="02040503050406030204" pitchFamily="18" charset="0"/>
                    <a:cs typeface="Times New Roman" panose="02020603050405020304" pitchFamily="18" charset="0"/>
                  </a:rPr>
                </a:br>
                <a:r>
                  <a:rPr lang="en-US" altLang="zh-CN" sz="2400" dirty="0">
                    <a:effectLst/>
                    <a:latin typeface="Cambria" panose="02040503050406030204" pitchFamily="18" charset="0"/>
                    <a:cs typeface="Times New Roman" panose="02020603050405020304" pitchFamily="18" charset="0"/>
                  </a:rPr>
                  <a:t> c) </a:t>
                </a:r>
                <a:r>
                  <a:rPr lang="en-US" altLang="zh-CN" sz="2400" dirty="0" err="1">
                    <a:effectLst/>
                    <a:latin typeface="宋体" panose="02010600030101010101" pitchFamily="2" charset="-122"/>
                    <a:cs typeface="Times New Roman" panose="02020603050405020304" pitchFamily="18" charset="0"/>
                  </a:rPr>
                  <a:t>如果</a:t>
                </a:r>
                <a14:m>
                  <m:oMath xmlns:m="http://schemas.openxmlformats.org/officeDocument/2006/math">
                    <m:r>
                      <a:rPr lang="en-US" altLang="zh-CN" sz="2400" i="1">
                        <a:effectLst/>
                        <a:latin typeface="Cambria Math" panose="02040503050406030204" pitchFamily="18" charset="0"/>
                        <a:cs typeface="Times New Roman" panose="02020603050405020304" pitchFamily="18" charset="0"/>
                      </a:rPr>
                      <m:t>𝑢</m:t>
                    </m:r>
                    <m:r>
                      <a:rPr lang="en-US" altLang="zh-CN" sz="2400">
                        <a:effectLst/>
                        <a:latin typeface="Cambria Math" panose="02040503050406030204" pitchFamily="18" charset="0"/>
                        <a:cs typeface="Times New Roman" panose="02020603050405020304" pitchFamily="18" charset="0"/>
                      </a:rPr>
                      <m:t>&lt;</m:t>
                    </m:r>
                    <m:r>
                      <a:rPr lang="en-US" altLang="zh-CN" sz="2400" i="1">
                        <a:effectLst/>
                        <a:latin typeface="Cambria Math" panose="02040503050406030204" pitchFamily="18" charset="0"/>
                        <a:cs typeface="Times New Roman" panose="02020603050405020304" pitchFamily="18" charset="0"/>
                      </a:rPr>
                      <m:t>𝛼</m:t>
                    </m:r>
                    <m:d>
                      <m:d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cs typeface="Times New Roman" panose="02020603050405020304" pitchFamily="18" charset="0"/>
                              </a:rPr>
                              <m:t>𝑥</m:t>
                            </m:r>
                          </m:e>
                          <m:sub>
                            <m:r>
                              <a:rPr lang="en-US" altLang="zh-CN" sz="2400" i="1">
                                <a:effectLst/>
                                <a:latin typeface="Cambria Math" panose="02040503050406030204" pitchFamily="18" charset="0"/>
                                <a:cs typeface="Times New Roman" panose="02020603050405020304" pitchFamily="18" charset="0"/>
                              </a:rPr>
                              <m:t>𝑡</m:t>
                            </m:r>
                          </m:sub>
                        </m:sSub>
                        <m:r>
                          <a:rPr lang="en-US" altLang="zh-CN" sz="2400">
                            <a:effectLst/>
                            <a:latin typeface="Cambria Math" panose="02040503050406030204" pitchFamily="18" charset="0"/>
                            <a:cs typeface="Times New Roman" panose="02020603050405020304" pitchFamily="18" charset="0"/>
                          </a:rPr>
                          <m:t>,</m:t>
                        </m:r>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cs typeface="Times New Roman" panose="02020603050405020304" pitchFamily="18" charset="0"/>
                              </a:rPr>
                              <m:t>𝑥</m:t>
                            </m:r>
                          </m:e>
                          <m:sub>
                            <m:r>
                              <a:rPr lang="en-US" altLang="zh-CN" sz="2400" i="1">
                                <a:effectLst/>
                                <a:latin typeface="Cambria Math" panose="02040503050406030204" pitchFamily="18" charset="0"/>
                                <a:cs typeface="Times New Roman" panose="02020603050405020304" pitchFamily="18" charset="0"/>
                              </a:rPr>
                              <m:t>∗</m:t>
                            </m:r>
                          </m:sub>
                        </m:sSub>
                      </m:e>
                    </m:d>
                    <m:r>
                      <a:rPr lang="en-US" altLang="zh-CN" sz="2400">
                        <a:effectLst/>
                        <a:latin typeface="Cambria Math" panose="02040503050406030204" pitchFamily="18" charset="0"/>
                        <a:cs typeface="Times New Roman" panose="02020603050405020304" pitchFamily="18" charset="0"/>
                      </a:rPr>
                      <m:t>=</m:t>
                    </m:r>
                    <m:r>
                      <a:rPr lang="en-US" altLang="zh-CN" sz="2400" i="1">
                        <a:effectLst/>
                        <a:latin typeface="Cambria Math" panose="02040503050406030204" pitchFamily="18" charset="0"/>
                        <a:cs typeface="Times New Roman" panose="02020603050405020304" pitchFamily="18" charset="0"/>
                      </a:rPr>
                      <m:t>𝜋</m:t>
                    </m:r>
                    <m:d>
                      <m:d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cs typeface="Times New Roman" panose="02020603050405020304" pitchFamily="18" charset="0"/>
                              </a:rPr>
                              <m:t>𝑥</m:t>
                            </m:r>
                          </m:e>
                          <m:sub>
                            <m:r>
                              <a:rPr lang="en-US" altLang="zh-CN" sz="2400" i="1">
                                <a:effectLst/>
                                <a:latin typeface="Cambria Math" panose="02040503050406030204" pitchFamily="18" charset="0"/>
                                <a:cs typeface="Times New Roman" panose="02020603050405020304" pitchFamily="18" charset="0"/>
                              </a:rPr>
                              <m:t>∗</m:t>
                            </m:r>
                          </m:sub>
                        </m:sSub>
                      </m:e>
                    </m:d>
                    <m:r>
                      <a:rPr lang="en-US" altLang="zh-CN" sz="2400" i="1">
                        <a:effectLst/>
                        <a:latin typeface="Cambria Math" panose="02040503050406030204" pitchFamily="18" charset="0"/>
                        <a:cs typeface="Times New Roman" panose="02020603050405020304" pitchFamily="18" charset="0"/>
                      </a:rPr>
                      <m:t>𝑄</m:t>
                    </m:r>
                    <m:d>
                      <m:d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cs typeface="Times New Roman" panose="02020603050405020304" pitchFamily="18" charset="0"/>
                              </a:rPr>
                              <m:t>𝑥</m:t>
                            </m:r>
                          </m:e>
                          <m:sub>
                            <m:r>
                              <a:rPr lang="en-US" altLang="zh-CN" sz="2400" i="1">
                                <a:effectLst/>
                                <a:latin typeface="Cambria Math" panose="02040503050406030204" pitchFamily="18" charset="0"/>
                                <a:cs typeface="Times New Roman" panose="02020603050405020304" pitchFamily="18" charset="0"/>
                              </a:rPr>
                              <m:t>∗</m:t>
                            </m:r>
                          </m:sub>
                        </m:sSub>
                        <m:r>
                          <a:rPr lang="en-US" altLang="zh-CN" sz="2400">
                            <a:effectLst/>
                            <a:latin typeface="Cambria Math" panose="02040503050406030204" pitchFamily="18" charset="0"/>
                            <a:cs typeface="Times New Roman" panose="02020603050405020304" pitchFamily="18" charset="0"/>
                          </a:rPr>
                          <m:t>,</m:t>
                        </m:r>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cs typeface="Times New Roman" panose="02020603050405020304" pitchFamily="18" charset="0"/>
                              </a:rPr>
                              <m:t>𝑥</m:t>
                            </m:r>
                          </m:e>
                          <m:sub>
                            <m:r>
                              <a:rPr lang="en-US" altLang="zh-CN" sz="2400" i="1">
                                <a:effectLst/>
                                <a:latin typeface="Cambria Math" panose="02040503050406030204" pitchFamily="18" charset="0"/>
                                <a:cs typeface="Times New Roman" panose="02020603050405020304" pitchFamily="18" charset="0"/>
                              </a:rPr>
                              <m:t>𝑡</m:t>
                            </m:r>
                          </m:sub>
                        </m:sSub>
                      </m:e>
                    </m:d>
                  </m:oMath>
                </a14:m>
                <a:r>
                  <a:rPr lang="en-US" altLang="zh-CN" sz="2400" dirty="0">
                    <a:effectLst/>
                    <a:latin typeface="Cambria" panose="02040503050406030204" pitchFamily="18" charset="0"/>
                    <a:cs typeface="Times New Roman" panose="02020603050405020304" pitchFamily="18" charset="0"/>
                  </a:rPr>
                  <a:t>, </a:t>
                </a:r>
                <a:r>
                  <a:rPr lang="en-US" altLang="zh-CN" sz="2400" dirty="0" err="1">
                    <a:effectLst/>
                    <a:latin typeface="宋体" panose="02010600030101010101" pitchFamily="2" charset="-122"/>
                    <a:cs typeface="Times New Roman" panose="02020603050405020304" pitchFamily="18" charset="0"/>
                  </a:rPr>
                  <a:t>则接受转移</a:t>
                </a:r>
                <a14:m>
                  <m:oMath xmlns:m="http://schemas.openxmlformats.org/officeDocument/2006/math">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cs typeface="Times New Roman" panose="02020603050405020304" pitchFamily="18" charset="0"/>
                          </a:rPr>
                          <m:t>𝑥</m:t>
                        </m:r>
                      </m:e>
                      <m:sub>
                        <m:r>
                          <a:rPr lang="en-US" altLang="zh-CN" sz="2400" i="1">
                            <a:effectLst/>
                            <a:latin typeface="Cambria Math" panose="02040503050406030204" pitchFamily="18" charset="0"/>
                            <a:cs typeface="Times New Roman" panose="02020603050405020304" pitchFamily="18" charset="0"/>
                          </a:rPr>
                          <m:t>𝑡</m:t>
                        </m:r>
                      </m:sub>
                    </m:sSub>
                    <m:r>
                      <a:rPr lang="en-US" altLang="zh-CN" sz="2400">
                        <a:effectLst/>
                        <a:latin typeface="Cambria Math" panose="02040503050406030204" pitchFamily="18" charset="0"/>
                        <a:cs typeface="Times New Roman" panose="02020603050405020304" pitchFamily="18" charset="0"/>
                      </a:rPr>
                      <m:t>→</m:t>
                    </m:r>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cs typeface="Times New Roman" panose="02020603050405020304" pitchFamily="18" charset="0"/>
                          </a:rPr>
                          <m:t>𝑥</m:t>
                        </m:r>
                      </m:e>
                      <m:sub>
                        <m:r>
                          <a:rPr lang="en-US" altLang="zh-CN" sz="2400" i="1">
                            <a:effectLst/>
                            <a:latin typeface="Cambria Math" panose="02040503050406030204" pitchFamily="18" charset="0"/>
                            <a:cs typeface="Times New Roman" panose="02020603050405020304" pitchFamily="18" charset="0"/>
                          </a:rPr>
                          <m:t>∗</m:t>
                        </m:r>
                      </m:sub>
                    </m:sSub>
                  </m:oMath>
                </a14:m>
                <a:r>
                  <a:rPr lang="en-US" altLang="zh-CN" sz="2400" dirty="0">
                    <a:effectLst/>
                    <a:latin typeface="宋体" panose="02010600030101010101" pitchFamily="2" charset="-122"/>
                    <a:cs typeface="Times New Roman" panose="02020603050405020304" pitchFamily="18" charset="0"/>
                  </a:rPr>
                  <a:t>，即</a:t>
                </a:r>
                <a14:m>
                  <m:oMath xmlns:m="http://schemas.openxmlformats.org/officeDocument/2006/math">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cs typeface="Times New Roman" panose="02020603050405020304" pitchFamily="18" charset="0"/>
                          </a:rPr>
                          <m:t>𝑥</m:t>
                        </m:r>
                      </m:e>
                      <m:sub>
                        <m:r>
                          <a:rPr lang="en-US" altLang="zh-CN" sz="2400" i="1">
                            <a:effectLst/>
                            <a:latin typeface="Cambria Math" panose="02040503050406030204" pitchFamily="18" charset="0"/>
                            <a:cs typeface="Times New Roman" panose="02020603050405020304" pitchFamily="18" charset="0"/>
                          </a:rPr>
                          <m:t>𝑡</m:t>
                        </m:r>
                        <m:r>
                          <a:rPr lang="en-US" altLang="zh-CN" sz="2400">
                            <a:effectLst/>
                            <a:latin typeface="Cambria Math" panose="02040503050406030204" pitchFamily="18" charset="0"/>
                            <a:cs typeface="Times New Roman" panose="02020603050405020304" pitchFamily="18" charset="0"/>
                          </a:rPr>
                          <m:t>+</m:t>
                        </m:r>
                        <m:r>
                          <a:rPr lang="en-US" altLang="zh-CN" sz="2400" i="1">
                            <a:effectLst/>
                            <a:latin typeface="Cambria Math" panose="02040503050406030204" pitchFamily="18" charset="0"/>
                            <a:cs typeface="Times New Roman" panose="02020603050405020304" pitchFamily="18" charset="0"/>
                          </a:rPr>
                          <m:t>1</m:t>
                        </m:r>
                      </m:sub>
                    </m:sSub>
                    <m:r>
                      <a:rPr lang="en-US" altLang="zh-CN" sz="2400">
                        <a:effectLst/>
                        <a:latin typeface="Cambria Math" panose="02040503050406030204" pitchFamily="18" charset="0"/>
                        <a:cs typeface="Times New Roman" panose="02020603050405020304" pitchFamily="18" charset="0"/>
                      </a:rPr>
                      <m:t>=</m:t>
                    </m:r>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cs typeface="Times New Roman" panose="02020603050405020304" pitchFamily="18" charset="0"/>
                          </a:rPr>
                          <m:t>𝑥</m:t>
                        </m:r>
                      </m:e>
                      <m:sub>
                        <m:r>
                          <a:rPr lang="en-US" altLang="zh-CN" sz="2400" i="1">
                            <a:effectLst/>
                            <a:latin typeface="Cambria Math" panose="02040503050406030204" pitchFamily="18" charset="0"/>
                            <a:cs typeface="Times New Roman" panose="02020603050405020304" pitchFamily="18" charset="0"/>
                          </a:rPr>
                          <m:t>∗</m:t>
                        </m:r>
                      </m:sub>
                    </m:sSub>
                  </m:oMath>
                </a14:m>
                <a:br>
                  <a:rPr lang="en-US" altLang="zh-CN" sz="2400" dirty="0">
                    <a:effectLst/>
                    <a:latin typeface="Cambria" panose="02040503050406030204" pitchFamily="18" charset="0"/>
                    <a:cs typeface="Times New Roman" panose="02020603050405020304" pitchFamily="18" charset="0"/>
                  </a:rPr>
                </a:br>
                <a:r>
                  <a:rPr lang="en-US" altLang="zh-CN" sz="2400" dirty="0">
                    <a:effectLst/>
                    <a:latin typeface="Cambria" panose="02040503050406030204" pitchFamily="18" charset="0"/>
                    <a:cs typeface="Times New Roman" panose="02020603050405020304" pitchFamily="18" charset="0"/>
                  </a:rPr>
                  <a:t> d) </a:t>
                </a:r>
                <a:r>
                  <a:rPr lang="en-US" altLang="zh-CN" sz="2400" dirty="0" err="1">
                    <a:effectLst/>
                    <a:latin typeface="宋体" panose="02010600030101010101" pitchFamily="2" charset="-122"/>
                    <a:cs typeface="Times New Roman" panose="02020603050405020304" pitchFamily="18" charset="0"/>
                  </a:rPr>
                  <a:t>否则不接受转移，即</a:t>
                </a:r>
                <a14:m>
                  <m:oMath xmlns:m="http://schemas.openxmlformats.org/officeDocument/2006/math">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cs typeface="Times New Roman" panose="02020603050405020304" pitchFamily="18" charset="0"/>
                          </a:rPr>
                          <m:t>𝑥</m:t>
                        </m:r>
                      </m:e>
                      <m:sub>
                        <m:r>
                          <a:rPr lang="en-US" altLang="zh-CN" sz="2400" i="1">
                            <a:effectLst/>
                            <a:latin typeface="Cambria Math" panose="02040503050406030204" pitchFamily="18" charset="0"/>
                            <a:cs typeface="Times New Roman" panose="02020603050405020304" pitchFamily="18" charset="0"/>
                          </a:rPr>
                          <m:t>𝑡</m:t>
                        </m:r>
                        <m:r>
                          <a:rPr lang="en-US" altLang="zh-CN" sz="2400">
                            <a:effectLst/>
                            <a:latin typeface="Cambria Math" panose="02040503050406030204" pitchFamily="18" charset="0"/>
                            <a:cs typeface="Times New Roman" panose="02020603050405020304" pitchFamily="18" charset="0"/>
                          </a:rPr>
                          <m:t>+</m:t>
                        </m:r>
                        <m:r>
                          <a:rPr lang="en-US" altLang="zh-CN" sz="2400" i="1">
                            <a:effectLst/>
                            <a:latin typeface="Cambria Math" panose="02040503050406030204" pitchFamily="18" charset="0"/>
                            <a:cs typeface="Times New Roman" panose="02020603050405020304" pitchFamily="18" charset="0"/>
                          </a:rPr>
                          <m:t>1</m:t>
                        </m:r>
                      </m:sub>
                    </m:sSub>
                    <m:r>
                      <a:rPr lang="en-US" altLang="zh-CN" sz="2400">
                        <a:effectLst/>
                        <a:latin typeface="Cambria Math" panose="02040503050406030204" pitchFamily="18" charset="0"/>
                        <a:cs typeface="Times New Roman" panose="02020603050405020304" pitchFamily="18" charset="0"/>
                      </a:rPr>
                      <m:t>=</m:t>
                    </m:r>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cs typeface="Times New Roman" panose="02020603050405020304" pitchFamily="18" charset="0"/>
                          </a:rPr>
                          <m:t>𝑥</m:t>
                        </m:r>
                      </m:e>
                      <m:sub>
                        <m:r>
                          <a:rPr lang="en-US" altLang="zh-CN" sz="2400" i="1">
                            <a:effectLst/>
                            <a:latin typeface="Cambria Math" panose="02040503050406030204" pitchFamily="18" charset="0"/>
                            <a:cs typeface="Times New Roman" panose="02020603050405020304" pitchFamily="18" charset="0"/>
                          </a:rPr>
                          <m:t>𝑡</m:t>
                        </m:r>
                      </m:sub>
                    </m:sSub>
                  </m:oMath>
                </a14:m>
                <a:br>
                  <a:rPr lang="en-US" altLang="zh-CN" sz="2400" dirty="0">
                    <a:effectLst/>
                    <a:latin typeface="Cambria" panose="02040503050406030204" pitchFamily="18" charset="0"/>
                    <a:cs typeface="Times New Roman" panose="02020603050405020304" pitchFamily="18" charset="0"/>
                  </a:rPr>
                </a:br>
                <a:r>
                  <a:rPr lang="en-US" altLang="zh-CN" sz="2400" dirty="0" err="1">
                    <a:effectLst/>
                    <a:latin typeface="宋体" panose="02010600030101010101" pitchFamily="2" charset="-122"/>
                    <a:cs typeface="Times New Roman" panose="02020603050405020304" pitchFamily="18" charset="0"/>
                  </a:rPr>
                  <a:t>样本集</a:t>
                </a:r>
                <a14:m>
                  <m:oMath xmlns:m="http://schemas.openxmlformats.org/officeDocument/2006/math">
                    <m:d>
                      <m:d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cs typeface="Times New Roman" panose="02020603050405020304" pitchFamily="18" charset="0"/>
                              </a:rPr>
                              <m:t>𝑥</m:t>
                            </m:r>
                          </m:e>
                          <m:sub>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cs typeface="Times New Roman" panose="02020603050405020304" pitchFamily="18" charset="0"/>
                                  </a:rPr>
                                  <m:t>𝑛</m:t>
                                </m:r>
                              </m:e>
                              <m:sub>
                                <m:r>
                                  <a:rPr lang="en-US" altLang="zh-CN" sz="2400" i="1">
                                    <a:effectLst/>
                                    <a:latin typeface="Cambria Math" panose="02040503050406030204" pitchFamily="18" charset="0"/>
                                    <a:cs typeface="Times New Roman" panose="02020603050405020304" pitchFamily="18" charset="0"/>
                                  </a:rPr>
                                  <m:t>1</m:t>
                                </m:r>
                              </m:sub>
                            </m:sSub>
                          </m:sub>
                        </m:sSub>
                        <m:r>
                          <a:rPr lang="en-US" altLang="zh-CN" sz="2400">
                            <a:effectLst/>
                            <a:latin typeface="Cambria Math" panose="02040503050406030204" pitchFamily="18" charset="0"/>
                            <a:cs typeface="Times New Roman" panose="02020603050405020304" pitchFamily="18" charset="0"/>
                          </a:rPr>
                          <m:t>,</m:t>
                        </m:r>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cs typeface="Times New Roman" panose="02020603050405020304" pitchFamily="18" charset="0"/>
                              </a:rPr>
                              <m:t>𝑥</m:t>
                            </m:r>
                          </m:e>
                          <m:sub>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cs typeface="Times New Roman" panose="02020603050405020304" pitchFamily="18" charset="0"/>
                                  </a:rPr>
                                  <m:t>𝑛</m:t>
                                </m:r>
                              </m:e>
                              <m:sub>
                                <m:r>
                                  <a:rPr lang="en-US" altLang="zh-CN" sz="2400" i="1">
                                    <a:effectLst/>
                                    <a:latin typeface="Cambria Math" panose="02040503050406030204" pitchFamily="18" charset="0"/>
                                    <a:cs typeface="Times New Roman" panose="02020603050405020304" pitchFamily="18" charset="0"/>
                                  </a:rPr>
                                  <m:t>1</m:t>
                                </m:r>
                              </m:sub>
                            </m:sSub>
                            <m:r>
                              <a:rPr lang="en-US" altLang="zh-CN" sz="2400">
                                <a:effectLst/>
                                <a:latin typeface="Cambria Math" panose="02040503050406030204" pitchFamily="18" charset="0"/>
                                <a:cs typeface="Times New Roman" panose="02020603050405020304" pitchFamily="18" charset="0"/>
                              </a:rPr>
                              <m:t>+</m:t>
                            </m:r>
                            <m:r>
                              <a:rPr lang="en-US" altLang="zh-CN" sz="2400" i="1">
                                <a:effectLst/>
                                <a:latin typeface="Cambria Math" panose="02040503050406030204" pitchFamily="18" charset="0"/>
                                <a:cs typeface="Times New Roman" panose="02020603050405020304" pitchFamily="18" charset="0"/>
                              </a:rPr>
                              <m:t>1</m:t>
                            </m:r>
                          </m:sub>
                        </m:sSub>
                        <m:r>
                          <a:rPr lang="en-US" altLang="zh-CN" sz="2400">
                            <a:effectLst/>
                            <a:latin typeface="Cambria Math" panose="02040503050406030204" pitchFamily="18" charset="0"/>
                            <a:cs typeface="Times New Roman" panose="02020603050405020304" pitchFamily="18" charset="0"/>
                          </a:rPr>
                          <m:t>,...,</m:t>
                        </m:r>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cs typeface="Times New Roman" panose="02020603050405020304" pitchFamily="18" charset="0"/>
                              </a:rPr>
                              <m:t>𝑥</m:t>
                            </m:r>
                          </m:e>
                          <m:sub>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cs typeface="Times New Roman" panose="02020603050405020304" pitchFamily="18" charset="0"/>
                                  </a:rPr>
                                  <m:t>𝑛</m:t>
                                </m:r>
                              </m:e>
                              <m:sub>
                                <m:r>
                                  <a:rPr lang="en-US" altLang="zh-CN" sz="2400" i="1">
                                    <a:effectLst/>
                                    <a:latin typeface="Cambria Math" panose="02040503050406030204" pitchFamily="18" charset="0"/>
                                    <a:cs typeface="Times New Roman" panose="02020603050405020304" pitchFamily="18" charset="0"/>
                                  </a:rPr>
                                  <m:t>1</m:t>
                                </m:r>
                              </m:sub>
                            </m:sSub>
                            <m:r>
                              <a:rPr lang="en-US" altLang="zh-CN" sz="2400">
                                <a:effectLst/>
                                <a:latin typeface="Cambria Math" panose="02040503050406030204" pitchFamily="18" charset="0"/>
                                <a:cs typeface="Times New Roman" panose="02020603050405020304" pitchFamily="18" charset="0"/>
                              </a:rPr>
                              <m:t>+</m:t>
                            </m:r>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cs typeface="Times New Roman" panose="02020603050405020304" pitchFamily="18" charset="0"/>
                                  </a:rPr>
                                  <m:t>𝑛</m:t>
                                </m:r>
                              </m:e>
                              <m:sub>
                                <m:r>
                                  <a:rPr lang="en-US" altLang="zh-CN" sz="2400" i="1">
                                    <a:effectLst/>
                                    <a:latin typeface="Cambria Math" panose="02040503050406030204" pitchFamily="18" charset="0"/>
                                    <a:cs typeface="Times New Roman" panose="02020603050405020304" pitchFamily="18" charset="0"/>
                                  </a:rPr>
                                  <m:t>2</m:t>
                                </m:r>
                              </m:sub>
                            </m:sSub>
                            <m:r>
                              <a:rPr lang="en-US" altLang="zh-CN" sz="2400" i="1">
                                <a:effectLst/>
                                <a:latin typeface="Cambria Math" panose="02040503050406030204" pitchFamily="18" charset="0"/>
                                <a:cs typeface="Times New Roman" panose="02020603050405020304" pitchFamily="18" charset="0"/>
                              </a:rPr>
                              <m:t>−1</m:t>
                            </m:r>
                          </m:sub>
                        </m:sSub>
                      </m:e>
                    </m:d>
                  </m:oMath>
                </a14:m>
                <a:r>
                  <a:rPr lang="en-US" altLang="zh-CN" sz="2400" dirty="0">
                    <a:effectLst/>
                    <a:latin typeface="宋体" panose="02010600030101010101" pitchFamily="2" charset="-122"/>
                    <a:cs typeface="Times New Roman" panose="02020603050405020304" pitchFamily="18" charset="0"/>
                  </a:rPr>
                  <a:t>即为我们需要的平稳分布对应的样本集</a:t>
                </a:r>
                <a:endParaRPr lang="zh-CN" altLang="zh-CN" sz="2400" dirty="0">
                  <a:effectLst/>
                  <a:latin typeface="Cambria" panose="02040503050406030204" pitchFamily="18" charset="0"/>
                  <a:cs typeface="Times New Roman" panose="02020603050405020304" pitchFamily="18" charset="0"/>
                </a:endParaRPr>
              </a:p>
            </p:txBody>
          </p:sp>
        </mc:Choice>
        <mc:Fallback xmlns="">
          <p:sp>
            <p:nvSpPr>
              <p:cNvPr id="8" name="文本框 7">
                <a:extLst>
                  <a:ext uri="{FF2B5EF4-FFF2-40B4-BE49-F238E27FC236}">
                    <a16:creationId xmlns:a16="http://schemas.microsoft.com/office/drawing/2014/main" id="{E7A3ADEB-EF66-447D-A489-DE10F81CA97B}"/>
                  </a:ext>
                </a:extLst>
              </p:cNvPr>
              <p:cNvSpPr txBox="1">
                <a:spLocks noRot="1" noChangeAspect="1" noMove="1" noResize="1" noEditPoints="1" noAdjustHandles="1" noChangeArrowheads="1" noChangeShapeType="1" noTextEdit="1"/>
              </p:cNvSpPr>
              <p:nvPr/>
            </p:nvSpPr>
            <p:spPr>
              <a:xfrm>
                <a:off x="18740" y="1628510"/>
                <a:ext cx="8953360" cy="4443973"/>
              </a:xfrm>
              <a:prstGeom prst="rect">
                <a:avLst/>
              </a:prstGeom>
              <a:blipFill>
                <a:blip r:embed="rId2"/>
                <a:stretch>
                  <a:fillRect l="-1021" t="-1509" r="-817" b="-1783"/>
                </a:stretch>
              </a:blipFill>
              <a:ln w="25400">
                <a:noFill/>
              </a:ln>
            </p:spPr>
            <p:txBody>
              <a:bodyPr/>
              <a:lstStyle/>
              <a:p>
                <a:r>
                  <a:rPr lang="zh-CN" altLang="en-US">
                    <a:noFill/>
                  </a:rPr>
                  <a:t> </a:t>
                </a:r>
              </a:p>
            </p:txBody>
          </p:sp>
        </mc:Fallback>
      </mc:AlternateContent>
    </p:spTree>
    <p:extLst>
      <p:ext uri="{BB962C8B-B14F-4D97-AF65-F5344CB8AC3E}">
        <p14:creationId xmlns:p14="http://schemas.microsoft.com/office/powerpoint/2010/main" val="165328738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标题 1">
            <a:extLst>
              <a:ext uri="{FF2B5EF4-FFF2-40B4-BE49-F238E27FC236}">
                <a16:creationId xmlns:a16="http://schemas.microsoft.com/office/drawing/2014/main" id="{C5D96BB7-F3EE-475D-8C4A-757D9F1B8C06}"/>
              </a:ext>
            </a:extLst>
          </p:cNvPr>
          <p:cNvSpPr>
            <a:spLocks noGrp="1" noChangeArrowheads="1"/>
          </p:cNvSpPr>
          <p:nvPr>
            <p:ph type="title"/>
          </p:nvPr>
        </p:nvSpPr>
        <p:spPr>
          <a:xfrm>
            <a:off x="-15875" y="142875"/>
            <a:ext cx="8229600" cy="642938"/>
          </a:xfrm>
        </p:spPr>
        <p:txBody>
          <a:bodyPr/>
          <a:lstStyle/>
          <a:p>
            <a:pPr algn="l" defTabSz="512763" fontAlgn="base">
              <a:spcAft>
                <a:spcPct val="0"/>
              </a:spcAft>
            </a:pPr>
            <a:r>
              <a:rPr lang="en-US" altLang="zh-CN" dirty="0"/>
              <a:t>3.8.2 Metropolis-Hasting</a:t>
            </a:r>
            <a:r>
              <a:rPr lang="zh-CN" altLang="en-US" dirty="0"/>
              <a:t>抽样</a:t>
            </a:r>
          </a:p>
        </p:txBody>
      </p:sp>
      <p:sp>
        <p:nvSpPr>
          <p:cNvPr id="4" name="灯片编号占位符 2">
            <a:extLst>
              <a:ext uri="{FF2B5EF4-FFF2-40B4-BE49-F238E27FC236}">
                <a16:creationId xmlns:a16="http://schemas.microsoft.com/office/drawing/2014/main" id="{C27C162C-7E7E-4C70-B53F-15564590C7C6}"/>
              </a:ext>
            </a:extLst>
          </p:cNvPr>
          <p:cNvSpPr>
            <a:spLocks noGrp="1" noChangeArrowheads="1"/>
          </p:cNvSpPr>
          <p:nvPr>
            <p:ph type="sldNum" sz="quarter" idx="12"/>
          </p:nvPr>
        </p:nvSpPr>
        <p:spPr bwMode="auto">
          <a:xfrm>
            <a:off x="6553200" y="6391275"/>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9FCE3FB9-BAC7-4293-A5BB-B8E090A183F8}" type="slidenum">
              <a:rPr lang="zh-CN" altLang="en-US">
                <a:solidFill>
                  <a:srgbClr val="898989"/>
                </a:solidFill>
              </a:rPr>
              <a:pPr/>
              <a:t>119</a:t>
            </a:fld>
            <a:endParaRPr lang="zh-CN" altLang="en-US">
              <a:solidFill>
                <a:srgbClr val="898989"/>
              </a:solidFill>
            </a:endParaRPr>
          </a:p>
        </p:txBody>
      </p:sp>
      <p:sp>
        <p:nvSpPr>
          <p:cNvPr id="12" name="文本框 11">
            <a:extLst>
              <a:ext uri="{FF2B5EF4-FFF2-40B4-BE49-F238E27FC236}">
                <a16:creationId xmlns:a16="http://schemas.microsoft.com/office/drawing/2014/main" id="{BDA728C5-C07D-42E9-9727-651114184786}"/>
              </a:ext>
            </a:extLst>
          </p:cNvPr>
          <p:cNvSpPr txBox="1"/>
          <p:nvPr/>
        </p:nvSpPr>
        <p:spPr>
          <a:xfrm>
            <a:off x="116504" y="998730"/>
            <a:ext cx="7065786" cy="1569660"/>
          </a:xfrm>
          <a:prstGeom prst="rect">
            <a:avLst/>
          </a:prstGeom>
          <a:noFill/>
          <a:ln w="25400">
            <a:noFill/>
          </a:ln>
        </p:spPr>
        <p:txBody>
          <a:bodyPr wrap="square">
            <a:spAutoFit/>
          </a:bodyPr>
          <a:lstStyle/>
          <a:p>
            <a:pPr marL="457200" marR="0" lvl="0" indent="-45720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zh-CN" altLang="en-US" sz="3200" b="0" i="0" u="none" strike="noStrike" kern="1200" cap="none" spc="0" normalizeH="0" baseline="0" noProof="0" dirty="0">
                <a:ln>
                  <a:noFill/>
                </a:ln>
                <a:solidFill>
                  <a:srgbClr val="006699"/>
                </a:solidFill>
                <a:effectLst/>
                <a:uLnTx/>
                <a:uFillTx/>
                <a:latin typeface="Verdana" panose="020B0604030504040204" pitchFamily="34" charset="0"/>
                <a:ea typeface="宋体" panose="02010600030101010101" pitchFamily="2" charset="-122"/>
                <a:cs typeface="+mn-cs"/>
              </a:rPr>
              <a:t>这种</a:t>
            </a:r>
            <a:r>
              <a:rPr kumimoji="0" lang="en-US" altLang="zh-CN" sz="3200" b="0" i="0" u="none" strike="noStrike" kern="1200" cap="none" spc="0" normalizeH="0" baseline="0" noProof="0" dirty="0">
                <a:ln>
                  <a:noFill/>
                </a:ln>
                <a:solidFill>
                  <a:srgbClr val="006699"/>
                </a:solidFill>
                <a:effectLst/>
                <a:uLnTx/>
                <a:uFillTx/>
                <a:latin typeface="Verdana" panose="020B0604030504040204" pitchFamily="34" charset="0"/>
                <a:ea typeface="宋体" panose="02010600030101010101" pitchFamily="2" charset="-122"/>
                <a:cs typeface="+mn-cs"/>
              </a:rPr>
              <a:t>MCMC</a:t>
            </a:r>
            <a:r>
              <a:rPr kumimoji="0" lang="zh-CN" altLang="en-US" sz="3200" b="0" i="0" u="none" strike="noStrike" kern="1200" cap="none" spc="0" normalizeH="0" baseline="0" noProof="0" dirty="0">
                <a:ln>
                  <a:noFill/>
                </a:ln>
                <a:solidFill>
                  <a:srgbClr val="006699"/>
                </a:solidFill>
                <a:effectLst/>
                <a:uLnTx/>
                <a:uFillTx/>
                <a:latin typeface="Verdana" panose="020B0604030504040204" pitchFamily="34" charset="0"/>
                <a:ea typeface="宋体" panose="02010600030101010101" pitchFamily="2" charset="-122"/>
                <a:cs typeface="+mn-cs"/>
              </a:rPr>
              <a:t>抽样</a:t>
            </a:r>
            <a:r>
              <a:rPr kumimoji="0" lang="en-US" altLang="zh-CN" sz="3200" b="0" i="0" u="none" strike="noStrike" kern="1200" cap="none" spc="0" normalizeH="0" baseline="0" noProof="0" dirty="0">
                <a:ln>
                  <a:noFill/>
                </a:ln>
                <a:solidFill>
                  <a:srgbClr val="006699"/>
                </a:solidFill>
                <a:effectLst/>
                <a:uLnTx/>
                <a:uFillTx/>
                <a:latin typeface="Verdana" panose="020B0604030504040204" pitchFamily="34" charset="0"/>
                <a:ea typeface="宋体" panose="02010600030101010101" pitchFamily="2" charset="-122"/>
                <a:cs typeface="+mn-cs"/>
              </a:rPr>
              <a:t>, </a:t>
            </a:r>
            <a:r>
              <a:rPr kumimoji="0" lang="zh-CN" altLang="en-US" sz="3200" b="0" i="0" u="none" strike="noStrike" kern="1200" cap="none" spc="0" normalizeH="0" baseline="0" noProof="0" dirty="0">
                <a:ln>
                  <a:noFill/>
                </a:ln>
                <a:solidFill>
                  <a:srgbClr val="006699"/>
                </a:solidFill>
                <a:effectLst/>
                <a:uLnTx/>
                <a:uFillTx/>
                <a:latin typeface="Verdana" panose="020B0604030504040204" pitchFamily="34" charset="0"/>
                <a:ea typeface="宋体" panose="02010600030101010101" pitchFamily="2" charset="-122"/>
                <a:cs typeface="+mn-cs"/>
              </a:rPr>
              <a:t>有时接受率过低</a:t>
            </a:r>
            <a:endParaRPr kumimoji="0" lang="en-US" altLang="zh-CN" sz="3200" b="0" i="0" u="none" strike="noStrike" kern="1200" cap="none" spc="0" normalizeH="0" baseline="0" noProof="0" dirty="0">
              <a:ln>
                <a:noFill/>
              </a:ln>
              <a:solidFill>
                <a:srgbClr val="006699"/>
              </a:solidFill>
              <a:effectLst/>
              <a:uLnTx/>
              <a:uFillTx/>
              <a:latin typeface="Verdana" panose="020B0604030504040204" pitchFamily="34" charset="0"/>
              <a:ea typeface="宋体" panose="02010600030101010101" pitchFamily="2" charset="-122"/>
              <a:cs typeface="+mn-cs"/>
            </a:endParaRPr>
          </a:p>
          <a:p>
            <a:pPr marL="457200" marR="0" lvl="0" indent="-45720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endParaRPr kumimoji="0" lang="en-US" altLang="zh-CN" sz="3200" b="0" i="0" u="none" strike="noStrike" kern="1200" cap="none" spc="0" normalizeH="0" baseline="0" noProof="0" dirty="0">
              <a:ln>
                <a:noFill/>
              </a:ln>
              <a:solidFill>
                <a:srgbClr val="006699"/>
              </a:solidFill>
              <a:effectLst/>
              <a:uLnTx/>
              <a:uFillTx/>
              <a:latin typeface="Verdana" panose="020B0604030504040204" pitchFamily="34" charset="0"/>
              <a:ea typeface="宋体" panose="02010600030101010101" pitchFamily="2" charset="-122"/>
              <a:cs typeface="+mn-cs"/>
            </a:endParaRPr>
          </a:p>
          <a:p>
            <a:pPr marL="457200" marR="0" lvl="0" indent="-45720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zh-CN" altLang="en-US" sz="3200" b="0" i="0" u="none" strike="noStrike" kern="1200" cap="none" spc="0" normalizeH="0" baseline="0" noProof="0" dirty="0">
                <a:ln>
                  <a:noFill/>
                </a:ln>
                <a:solidFill>
                  <a:srgbClr val="006699"/>
                </a:solidFill>
                <a:effectLst/>
                <a:uLnTx/>
                <a:uFillTx/>
                <a:latin typeface="Verdana" panose="020B0604030504040204" pitchFamily="34" charset="0"/>
                <a:ea typeface="宋体" panose="02010600030101010101" pitchFamily="2" charset="-122"/>
                <a:cs typeface="+mn-cs"/>
              </a:rPr>
              <a:t>接受率做如下改进</a:t>
            </a:r>
            <a:endParaRPr kumimoji="0" lang="en-US" altLang="zh-CN" sz="3200" b="0" i="0" u="none" strike="noStrike" kern="1200" cap="none" spc="0" normalizeH="0" baseline="0" noProof="0" dirty="0">
              <a:ln>
                <a:noFill/>
              </a:ln>
              <a:solidFill>
                <a:srgbClr val="006699"/>
              </a:solidFill>
              <a:effectLst/>
              <a:uLnTx/>
              <a:uFillTx/>
              <a:latin typeface="Verdana" panose="020B0604030504040204" pitchFamily="34" charset="0"/>
              <a:ea typeface="宋体" panose="02010600030101010101" pitchFamily="2" charset="-122"/>
              <a:cs typeface="+mn-cs"/>
            </a:endParaRPr>
          </a:p>
        </p:txBody>
      </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20A8B1A0-B4CE-46A3-A8D6-4236E480A1A5}"/>
                  </a:ext>
                </a:extLst>
              </p:cNvPr>
              <p:cNvSpPr txBox="1"/>
              <p:nvPr/>
            </p:nvSpPr>
            <p:spPr>
              <a:xfrm>
                <a:off x="1534351" y="2627772"/>
                <a:ext cx="5635974" cy="1026050"/>
              </a:xfrm>
              <a:prstGeom prst="rect">
                <a:avLst/>
              </a:prstGeom>
              <a:noFill/>
              <a:ln w="25400">
                <a:noFill/>
              </a:ln>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sz="3200" i="1" smtClean="0">
                          <a:latin typeface="Cambria Math" panose="02040503050406030204" pitchFamily="18" charset="0"/>
                        </a:rPr>
                        <m:t>𝛼</m:t>
                      </m:r>
                      <m:d>
                        <m:dPr>
                          <m:ctrlPr>
                            <a:rPr lang="zh-CN" altLang="en-US" sz="3200" i="1">
                              <a:solidFill>
                                <a:srgbClr val="836967"/>
                              </a:solidFill>
                              <a:latin typeface="Cambria Math" panose="02040503050406030204" pitchFamily="18" charset="0"/>
                            </a:rPr>
                          </m:ctrlPr>
                        </m:dPr>
                        <m:e>
                          <m:r>
                            <a:rPr lang="zh-CN" altLang="en-US" sz="3200" i="1">
                              <a:latin typeface="Cambria Math" panose="02040503050406030204" pitchFamily="18" charset="0"/>
                            </a:rPr>
                            <m:t>𝑖</m:t>
                          </m:r>
                          <m:r>
                            <a:rPr lang="zh-CN" altLang="en-US" sz="3200" i="0">
                              <a:latin typeface="Cambria Math" panose="02040503050406030204" pitchFamily="18" charset="0"/>
                            </a:rPr>
                            <m:t>,</m:t>
                          </m:r>
                          <m:r>
                            <a:rPr lang="zh-CN" altLang="en-US" sz="3200" i="1">
                              <a:latin typeface="Cambria Math" panose="02040503050406030204" pitchFamily="18" charset="0"/>
                            </a:rPr>
                            <m:t>𝑗</m:t>
                          </m:r>
                        </m:e>
                      </m:d>
                      <m:r>
                        <a:rPr lang="zh-CN" altLang="en-US" sz="3200" i="0">
                          <a:latin typeface="Cambria Math" panose="02040503050406030204" pitchFamily="18" charset="0"/>
                        </a:rPr>
                        <m:t>=</m:t>
                      </m:r>
                      <m:r>
                        <a:rPr lang="zh-CN" altLang="en-US" sz="3200" i="1">
                          <a:latin typeface="Cambria Math" panose="02040503050406030204" pitchFamily="18" charset="0"/>
                        </a:rPr>
                        <m:t>𝑚𝑖𝑛</m:t>
                      </m:r>
                      <m:d>
                        <m:dPr>
                          <m:begChr m:val="{"/>
                          <m:endChr m:val="}"/>
                          <m:sepChr m:val=","/>
                          <m:ctrlPr>
                            <a:rPr lang="zh-CN" altLang="en-US" sz="3200" i="1">
                              <a:latin typeface="Cambria Math" panose="02040503050406030204" pitchFamily="18" charset="0"/>
                            </a:rPr>
                          </m:ctrlPr>
                        </m:dPr>
                        <m:e>
                          <m:f>
                            <m:fPr>
                              <m:ctrlPr>
                                <a:rPr lang="zh-CN" altLang="en-US" sz="3200" i="1">
                                  <a:solidFill>
                                    <a:srgbClr val="836967"/>
                                  </a:solidFill>
                                  <a:latin typeface="Cambria Math" panose="02040503050406030204" pitchFamily="18" charset="0"/>
                                </a:rPr>
                              </m:ctrlPr>
                            </m:fPr>
                            <m:num>
                              <m:r>
                                <a:rPr lang="zh-CN" altLang="en-US" sz="3200" i="1">
                                  <a:latin typeface="Cambria Math" panose="02040503050406030204" pitchFamily="18" charset="0"/>
                                </a:rPr>
                                <m:t>𝜋</m:t>
                              </m:r>
                              <m:d>
                                <m:dPr>
                                  <m:ctrlPr>
                                    <a:rPr lang="zh-CN" altLang="en-US" sz="3200" i="1">
                                      <a:solidFill>
                                        <a:srgbClr val="836967"/>
                                      </a:solidFill>
                                      <a:latin typeface="Cambria Math" panose="02040503050406030204" pitchFamily="18" charset="0"/>
                                    </a:rPr>
                                  </m:ctrlPr>
                                </m:dPr>
                                <m:e>
                                  <m:r>
                                    <a:rPr lang="zh-CN" altLang="en-US" sz="3200" i="1">
                                      <a:latin typeface="Cambria Math" panose="02040503050406030204" pitchFamily="18" charset="0"/>
                                    </a:rPr>
                                    <m:t>𝑗</m:t>
                                  </m:r>
                                </m:e>
                              </m:d>
                              <m:r>
                                <a:rPr lang="zh-CN" altLang="en-US" sz="3200" i="1">
                                  <a:latin typeface="Cambria Math" panose="02040503050406030204" pitchFamily="18" charset="0"/>
                                </a:rPr>
                                <m:t>𝑄</m:t>
                              </m:r>
                              <m:d>
                                <m:dPr>
                                  <m:ctrlPr>
                                    <a:rPr lang="zh-CN" altLang="en-US" sz="3200" i="1">
                                      <a:solidFill>
                                        <a:srgbClr val="836967"/>
                                      </a:solidFill>
                                      <a:latin typeface="Cambria Math" panose="02040503050406030204" pitchFamily="18" charset="0"/>
                                    </a:rPr>
                                  </m:ctrlPr>
                                </m:dPr>
                                <m:e>
                                  <m:r>
                                    <a:rPr lang="zh-CN" altLang="en-US" sz="3200" i="1">
                                      <a:latin typeface="Cambria Math" panose="02040503050406030204" pitchFamily="18" charset="0"/>
                                    </a:rPr>
                                    <m:t>𝑗</m:t>
                                  </m:r>
                                  <m:r>
                                    <a:rPr lang="zh-CN" altLang="en-US" sz="3200" i="0">
                                      <a:latin typeface="Cambria Math" panose="02040503050406030204" pitchFamily="18" charset="0"/>
                                    </a:rPr>
                                    <m:t>,</m:t>
                                  </m:r>
                                  <m:r>
                                    <a:rPr lang="zh-CN" altLang="en-US" sz="3200" i="1">
                                      <a:latin typeface="Cambria Math" panose="02040503050406030204" pitchFamily="18" charset="0"/>
                                    </a:rPr>
                                    <m:t>𝑖</m:t>
                                  </m:r>
                                </m:e>
                              </m:d>
                            </m:num>
                            <m:den>
                              <m:r>
                                <a:rPr lang="zh-CN" altLang="en-US" sz="3200" i="1">
                                  <a:latin typeface="Cambria Math" panose="02040503050406030204" pitchFamily="18" charset="0"/>
                                </a:rPr>
                                <m:t>𝜋</m:t>
                              </m:r>
                              <m:d>
                                <m:dPr>
                                  <m:ctrlPr>
                                    <a:rPr lang="zh-CN" altLang="en-US" sz="3200" i="1">
                                      <a:solidFill>
                                        <a:srgbClr val="836967"/>
                                      </a:solidFill>
                                      <a:latin typeface="Cambria Math" panose="02040503050406030204" pitchFamily="18" charset="0"/>
                                    </a:rPr>
                                  </m:ctrlPr>
                                </m:dPr>
                                <m:e>
                                  <m:r>
                                    <a:rPr lang="zh-CN" altLang="en-US" sz="3200" i="1">
                                      <a:latin typeface="Cambria Math" panose="02040503050406030204" pitchFamily="18" charset="0"/>
                                    </a:rPr>
                                    <m:t>𝑖</m:t>
                                  </m:r>
                                </m:e>
                              </m:d>
                              <m:r>
                                <a:rPr lang="zh-CN" altLang="en-US" sz="3200" i="1">
                                  <a:latin typeface="Cambria Math" panose="02040503050406030204" pitchFamily="18" charset="0"/>
                                </a:rPr>
                                <m:t>𝑄</m:t>
                              </m:r>
                              <m:d>
                                <m:dPr>
                                  <m:ctrlPr>
                                    <a:rPr lang="zh-CN" altLang="en-US" sz="3200" i="1">
                                      <a:solidFill>
                                        <a:srgbClr val="836967"/>
                                      </a:solidFill>
                                      <a:latin typeface="Cambria Math" panose="02040503050406030204" pitchFamily="18" charset="0"/>
                                    </a:rPr>
                                  </m:ctrlPr>
                                </m:dPr>
                                <m:e>
                                  <m:r>
                                    <a:rPr lang="zh-CN" altLang="en-US" sz="3200" i="1">
                                      <a:latin typeface="Cambria Math" panose="02040503050406030204" pitchFamily="18" charset="0"/>
                                    </a:rPr>
                                    <m:t>𝑖</m:t>
                                  </m:r>
                                  <m:r>
                                    <a:rPr lang="zh-CN" altLang="en-US" sz="3200" i="0">
                                      <a:latin typeface="Cambria Math" panose="02040503050406030204" pitchFamily="18" charset="0"/>
                                    </a:rPr>
                                    <m:t>,</m:t>
                                  </m:r>
                                  <m:r>
                                    <a:rPr lang="zh-CN" altLang="en-US" sz="3200" i="1">
                                      <a:latin typeface="Cambria Math" panose="02040503050406030204" pitchFamily="18" charset="0"/>
                                    </a:rPr>
                                    <m:t>𝑗</m:t>
                                  </m:r>
                                </m:e>
                              </m:d>
                            </m:den>
                          </m:f>
                        </m:e>
                        <m:e>
                          <m:r>
                            <a:rPr lang="zh-CN" altLang="en-US" sz="3200" i="0">
                              <a:latin typeface="Cambria Math" panose="02040503050406030204" pitchFamily="18" charset="0"/>
                            </a:rPr>
                            <m:t>1</m:t>
                          </m:r>
                        </m:e>
                      </m:d>
                    </m:oMath>
                  </m:oMathPara>
                </a14:m>
                <a:endParaRPr lang="zh-CN" altLang="en-US" dirty="0"/>
              </a:p>
            </p:txBody>
          </p:sp>
        </mc:Choice>
        <mc:Fallback xmlns="">
          <p:sp>
            <p:nvSpPr>
              <p:cNvPr id="6" name="文本框 5">
                <a:extLst>
                  <a:ext uri="{FF2B5EF4-FFF2-40B4-BE49-F238E27FC236}">
                    <a16:creationId xmlns:a16="http://schemas.microsoft.com/office/drawing/2014/main" id="{20A8B1A0-B4CE-46A3-A8D6-4236E480A1A5}"/>
                  </a:ext>
                </a:extLst>
              </p:cNvPr>
              <p:cNvSpPr txBox="1">
                <a:spLocks noRot="1" noChangeAspect="1" noMove="1" noResize="1" noEditPoints="1" noAdjustHandles="1" noChangeArrowheads="1" noChangeShapeType="1" noTextEdit="1"/>
              </p:cNvSpPr>
              <p:nvPr/>
            </p:nvSpPr>
            <p:spPr>
              <a:xfrm>
                <a:off x="1534351" y="2627772"/>
                <a:ext cx="5635974" cy="1026050"/>
              </a:xfrm>
              <a:prstGeom prst="rect">
                <a:avLst/>
              </a:prstGeom>
              <a:blipFill>
                <a:blip r:embed="rId2"/>
                <a:stretch>
                  <a:fillRect/>
                </a:stretch>
              </a:blipFill>
              <a:ln w="25400">
                <a:noFill/>
              </a:ln>
            </p:spPr>
            <p:txBody>
              <a:bodyPr/>
              <a:lstStyle/>
              <a:p>
                <a:r>
                  <a:rPr lang="zh-CN" altLang="en-US">
                    <a:noFill/>
                  </a:rPr>
                  <a:t> </a:t>
                </a:r>
              </a:p>
            </p:txBody>
          </p:sp>
        </mc:Fallback>
      </mc:AlternateContent>
      <p:sp>
        <p:nvSpPr>
          <p:cNvPr id="8" name="文本框 7">
            <a:extLst>
              <a:ext uri="{FF2B5EF4-FFF2-40B4-BE49-F238E27FC236}">
                <a16:creationId xmlns:a16="http://schemas.microsoft.com/office/drawing/2014/main" id="{CB567E2C-5462-4C51-999F-BF879D73C9B3}"/>
              </a:ext>
            </a:extLst>
          </p:cNvPr>
          <p:cNvSpPr txBox="1"/>
          <p:nvPr/>
        </p:nvSpPr>
        <p:spPr>
          <a:xfrm>
            <a:off x="251520" y="4278383"/>
            <a:ext cx="6301680" cy="584775"/>
          </a:xfrm>
          <a:prstGeom prst="rect">
            <a:avLst/>
          </a:prstGeom>
          <a:noFill/>
          <a:ln w="25400">
            <a:noFill/>
          </a:ln>
        </p:spPr>
        <p:txBody>
          <a:bodyPr wrap="square">
            <a:spAutoFit/>
          </a:bodyPr>
          <a:lstStyle/>
          <a:p>
            <a:r>
              <a:rPr kumimoji="0" lang="zh-CN" altLang="en-US" sz="3200" b="0" i="0" u="none" strike="noStrike" kern="1200" cap="none" spc="0" normalizeH="0" baseline="0" noProof="0" dirty="0">
                <a:ln>
                  <a:noFill/>
                </a:ln>
                <a:solidFill>
                  <a:srgbClr val="006699"/>
                </a:solidFill>
                <a:effectLst/>
                <a:uLnTx/>
                <a:uFillTx/>
                <a:latin typeface="Verdana" panose="020B0604030504040204" pitchFamily="34" charset="0"/>
                <a:ea typeface="宋体" panose="02010600030101010101" pitchFamily="2" charset="-122"/>
                <a:cs typeface="+mn-cs"/>
              </a:rPr>
              <a:t>即得 </a:t>
            </a:r>
            <a:r>
              <a:rPr kumimoji="0" lang="en-US" altLang="zh-CN" sz="3200" b="0" i="0" u="none" strike="noStrike" kern="1200" cap="none" spc="0" normalizeH="0" baseline="0" noProof="0" dirty="0">
                <a:ln>
                  <a:noFill/>
                </a:ln>
                <a:solidFill>
                  <a:srgbClr val="006699"/>
                </a:solidFill>
                <a:effectLst/>
                <a:uLnTx/>
                <a:uFillTx/>
                <a:latin typeface="Verdana" panose="020B0604030504040204" pitchFamily="34" charset="0"/>
                <a:ea typeface="宋体" panose="02010600030101010101" pitchFamily="2" charset="-122"/>
                <a:cs typeface="+mn-cs"/>
              </a:rPr>
              <a:t>Metropolis-Hasting</a:t>
            </a:r>
            <a:r>
              <a:rPr kumimoji="0" lang="zh-CN" altLang="en-US" sz="3200" b="0" i="0" u="none" strike="noStrike" kern="1200" cap="none" spc="0" normalizeH="0" baseline="0" noProof="0" dirty="0">
                <a:ln>
                  <a:noFill/>
                </a:ln>
                <a:solidFill>
                  <a:srgbClr val="006699"/>
                </a:solidFill>
                <a:effectLst/>
                <a:uLnTx/>
                <a:uFillTx/>
                <a:latin typeface="Verdana" panose="020B0604030504040204" pitchFamily="34" charset="0"/>
                <a:ea typeface="宋体" panose="02010600030101010101" pitchFamily="2" charset="-122"/>
                <a:cs typeface="+mn-cs"/>
              </a:rPr>
              <a:t>抽样</a:t>
            </a:r>
            <a:endParaRPr lang="zh-CN" altLang="en-US" dirty="0"/>
          </a:p>
        </p:txBody>
      </p:sp>
    </p:spTree>
    <p:extLst>
      <p:ext uri="{BB962C8B-B14F-4D97-AF65-F5344CB8AC3E}">
        <p14:creationId xmlns:p14="http://schemas.microsoft.com/office/powerpoint/2010/main" val="378177354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标题 1">
            <a:extLst>
              <a:ext uri="{FF2B5EF4-FFF2-40B4-BE49-F238E27FC236}">
                <a16:creationId xmlns:a16="http://schemas.microsoft.com/office/drawing/2014/main" id="{C5D96BB7-F3EE-475D-8C4A-757D9F1B8C06}"/>
              </a:ext>
            </a:extLst>
          </p:cNvPr>
          <p:cNvSpPr>
            <a:spLocks noGrp="1" noChangeArrowheads="1"/>
          </p:cNvSpPr>
          <p:nvPr>
            <p:ph type="title"/>
          </p:nvPr>
        </p:nvSpPr>
        <p:spPr>
          <a:xfrm>
            <a:off x="-15875" y="142875"/>
            <a:ext cx="8229600" cy="642938"/>
          </a:xfrm>
        </p:spPr>
        <p:txBody>
          <a:bodyPr/>
          <a:lstStyle/>
          <a:p>
            <a:pPr algn="l" defTabSz="512763" fontAlgn="base">
              <a:spcAft>
                <a:spcPct val="0"/>
              </a:spcAft>
            </a:pPr>
            <a:r>
              <a:rPr lang="en-US" altLang="zh-CN" dirty="0"/>
              <a:t>3.6.1 </a:t>
            </a:r>
            <a:r>
              <a:rPr lang="zh-CN" altLang="en-US" dirty="0"/>
              <a:t>概述</a:t>
            </a:r>
          </a:p>
        </p:txBody>
      </p:sp>
      <p:sp>
        <p:nvSpPr>
          <p:cNvPr id="13" name="灯片编号占位符 2">
            <a:extLst>
              <a:ext uri="{FF2B5EF4-FFF2-40B4-BE49-F238E27FC236}">
                <a16:creationId xmlns:a16="http://schemas.microsoft.com/office/drawing/2014/main" id="{5A8BAC01-8B7C-42BB-BE3B-AED279295D94}"/>
              </a:ext>
            </a:extLst>
          </p:cNvPr>
          <p:cNvSpPr>
            <a:spLocks noGrp="1" noChangeArrowheads="1"/>
          </p:cNvSpPr>
          <p:nvPr>
            <p:ph type="sldNum" sz="quarter" idx="12"/>
          </p:nvPr>
        </p:nvSpPr>
        <p:spPr bwMode="auto">
          <a:xfrm>
            <a:off x="6553200" y="6391275"/>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9FCE3FB9-BAC7-4293-A5BB-B8E090A183F8}" type="slidenum">
              <a:rPr lang="zh-CN" altLang="en-US">
                <a:solidFill>
                  <a:srgbClr val="898989"/>
                </a:solidFill>
              </a:rPr>
              <a:pPr/>
              <a:t>12</a:t>
            </a:fld>
            <a:endParaRPr lang="zh-CN" altLang="en-US">
              <a:solidFill>
                <a:srgbClr val="898989"/>
              </a:solidFill>
            </a:endParaRPr>
          </a:p>
        </p:txBody>
      </p:sp>
      <p:sp>
        <p:nvSpPr>
          <p:cNvPr id="10" name="文本框 9">
            <a:extLst>
              <a:ext uri="{FF2B5EF4-FFF2-40B4-BE49-F238E27FC236}">
                <a16:creationId xmlns:a16="http://schemas.microsoft.com/office/drawing/2014/main" id="{7000FB4C-29CA-40D0-A510-4D9946881955}"/>
              </a:ext>
            </a:extLst>
          </p:cNvPr>
          <p:cNvSpPr txBox="1"/>
          <p:nvPr/>
        </p:nvSpPr>
        <p:spPr>
          <a:xfrm>
            <a:off x="183565" y="1043735"/>
            <a:ext cx="8229600" cy="584775"/>
          </a:xfrm>
          <a:prstGeom prst="rect">
            <a:avLst/>
          </a:prstGeom>
          <a:noFill/>
          <a:ln w="25400">
            <a:noFill/>
          </a:ln>
        </p:spPr>
        <p:txBody>
          <a:bodyPr wrap="square">
            <a:spAutoFit/>
          </a:bodyPr>
          <a:lstStyle/>
          <a:p>
            <a:r>
              <a:rPr lang="en-US" altLang="zh-CN" sz="3200" b="1" dirty="0">
                <a:solidFill>
                  <a:srgbClr val="FF0000"/>
                </a:solidFill>
                <a:latin typeface="Verdana" panose="020B0604030504040204" pitchFamily="34" charset="0"/>
              </a:rPr>
              <a:t>1 </a:t>
            </a:r>
            <a:r>
              <a:rPr lang="zh-CN" altLang="en-US" sz="3200" b="1" dirty="0">
                <a:solidFill>
                  <a:srgbClr val="FF0000"/>
                </a:solidFill>
                <a:latin typeface="Verdana" panose="020B0604030504040204" pitchFamily="34" charset="0"/>
              </a:rPr>
              <a:t>随机过程</a:t>
            </a:r>
            <a:r>
              <a:rPr lang="en-US" altLang="zh-CN" sz="3200" b="1" dirty="0">
                <a:solidFill>
                  <a:srgbClr val="FF0000"/>
                </a:solidFill>
                <a:latin typeface="Verdana" panose="020B0604030504040204" pitchFamily="34" charset="0"/>
              </a:rPr>
              <a:t>(Stochastic Process)</a:t>
            </a:r>
            <a:endParaRPr lang="zh-CN" altLang="en-US" sz="3200" b="1" dirty="0">
              <a:solidFill>
                <a:srgbClr val="FF0000"/>
              </a:solidFill>
              <a:latin typeface="Verdana" panose="020B0604030504040204" pitchFamily="34" charset="0"/>
            </a:endParaRPr>
          </a:p>
        </p:txBody>
      </p:sp>
      <p:sp>
        <p:nvSpPr>
          <p:cNvPr id="11" name="文本框 10">
            <a:extLst>
              <a:ext uri="{FF2B5EF4-FFF2-40B4-BE49-F238E27FC236}">
                <a16:creationId xmlns:a16="http://schemas.microsoft.com/office/drawing/2014/main" id="{8BF5F307-21D6-4145-8EE9-0CC27464B25C}"/>
              </a:ext>
            </a:extLst>
          </p:cNvPr>
          <p:cNvSpPr txBox="1"/>
          <p:nvPr/>
        </p:nvSpPr>
        <p:spPr>
          <a:xfrm>
            <a:off x="3162" y="1760718"/>
            <a:ext cx="9140838" cy="1200329"/>
          </a:xfrm>
          <a:prstGeom prst="rect">
            <a:avLst/>
          </a:prstGeom>
          <a:noFill/>
          <a:ln w="25400">
            <a:noFill/>
          </a:ln>
        </p:spPr>
        <p:txBody>
          <a:bodyPr wrap="square">
            <a:spAutoFit/>
          </a:bodyPr>
          <a:lstStyle/>
          <a:p>
            <a:pPr marL="571500" indent="-571500">
              <a:buFont typeface="Arial" panose="020B0604020202020204" pitchFamily="34" charset="0"/>
              <a:buChar char="•"/>
            </a:pPr>
            <a:r>
              <a:rPr lang="zh-CN" altLang="en-US" sz="3600" dirty="0">
                <a:solidFill>
                  <a:srgbClr val="006699"/>
                </a:solidFill>
                <a:latin typeface="Verdana" panose="020B0604030504040204" pitchFamily="34" charset="0"/>
              </a:rPr>
              <a:t>一维随机过程</a:t>
            </a:r>
          </a:p>
          <a:p>
            <a:endParaRPr lang="zh-CN" altLang="en-US" sz="3600" dirty="0">
              <a:solidFill>
                <a:srgbClr val="006699"/>
              </a:solidFill>
              <a:latin typeface="Verdana" panose="020B0604030504040204" pitchFamily="34" charset="0"/>
            </a:endParaRPr>
          </a:p>
        </p:txBody>
      </p:sp>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CC0A0715-5191-4A36-A242-09EF65C680F1}"/>
                  </a:ext>
                </a:extLst>
              </p:cNvPr>
              <p:cNvSpPr txBox="1"/>
              <p:nvPr/>
            </p:nvSpPr>
            <p:spPr>
              <a:xfrm>
                <a:off x="-19037" y="2438890"/>
                <a:ext cx="9159875" cy="3739485"/>
              </a:xfrm>
              <a:prstGeom prst="rect">
                <a:avLst/>
              </a:prstGeom>
              <a:noFill/>
              <a:ln w="25400">
                <a:noFill/>
              </a:ln>
            </p:spPr>
            <p:txBody>
              <a:bodyPr wrap="square">
                <a:spAutoFit/>
              </a:bodyPr>
              <a:lstStyle/>
              <a:p>
                <a:pPr>
                  <a:spcBef>
                    <a:spcPts val="900"/>
                  </a:spcBef>
                  <a:spcAft>
                    <a:spcPts val="900"/>
                  </a:spcAft>
                </a:pPr>
                <a:r>
                  <a:rPr lang="en-US" altLang="zh-CN" sz="3200" dirty="0" err="1">
                    <a:effectLst/>
                    <a:latin typeface="宋体" panose="02010600030101010101" pitchFamily="2" charset="-122"/>
                    <a:cs typeface="Times New Roman" panose="02020603050405020304" pitchFamily="18" charset="0"/>
                  </a:rPr>
                  <a:t>给定随机过程</a:t>
                </a:r>
                <a:r>
                  <a:rPr lang="en-US" altLang="zh-CN" sz="3200" dirty="0">
                    <a:effectLst/>
                    <a:latin typeface="Cambria" panose="02040503050406030204" pitchFamily="18" charset="0"/>
                    <a:cs typeface="Times New Roman" panose="02020603050405020304" pitchFamily="18" charset="0"/>
                  </a:rPr>
                  <a:t> </a:t>
                </a:r>
                <a14:m>
                  <m:oMath xmlns:m="http://schemas.openxmlformats.org/officeDocument/2006/math">
                    <m:r>
                      <a:rPr lang="en-US" altLang="zh-CN" sz="3200">
                        <a:effectLst/>
                        <a:latin typeface="Cambria Math" panose="02040503050406030204" pitchFamily="18" charset="0"/>
                        <a:cs typeface="Times New Roman" panose="02020603050405020304" pitchFamily="18" charset="0"/>
                      </a:rPr>
                      <m:t>{</m:t>
                    </m:r>
                    <m:r>
                      <a:rPr lang="en-US" altLang="zh-CN" sz="3200" i="1">
                        <a:effectLst/>
                        <a:latin typeface="Cambria Math" panose="02040503050406030204" pitchFamily="18" charset="0"/>
                        <a:cs typeface="Times New Roman" panose="02020603050405020304" pitchFamily="18" charset="0"/>
                      </a:rPr>
                      <m:t>𝑋</m:t>
                    </m:r>
                    <m:d>
                      <m:dPr>
                        <m:ctrlPr>
                          <a:rPr lang="zh-CN" altLang="zh-CN" sz="3200"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3200" i="1">
                            <a:effectLst/>
                            <a:latin typeface="Cambria Math" panose="02040503050406030204" pitchFamily="18" charset="0"/>
                            <a:cs typeface="Times New Roman" panose="02020603050405020304" pitchFamily="18" charset="0"/>
                          </a:rPr>
                          <m:t>𝑡</m:t>
                        </m:r>
                      </m:e>
                    </m:d>
                    <m:r>
                      <a:rPr lang="en-US" altLang="zh-CN" sz="3200">
                        <a:effectLst/>
                        <a:latin typeface="Cambria Math" panose="02040503050406030204" pitchFamily="18" charset="0"/>
                        <a:cs typeface="Times New Roman" panose="02020603050405020304" pitchFamily="18" charset="0"/>
                      </a:rPr>
                      <m:t>,</m:t>
                    </m:r>
                    <m:r>
                      <a:rPr lang="en-US" altLang="zh-CN" sz="3200" i="1">
                        <a:effectLst/>
                        <a:latin typeface="Cambria Math" panose="02040503050406030204" pitchFamily="18" charset="0"/>
                        <a:cs typeface="Times New Roman" panose="02020603050405020304" pitchFamily="18" charset="0"/>
                      </a:rPr>
                      <m:t>𝑡</m:t>
                    </m:r>
                    <m:r>
                      <a:rPr lang="en-US" altLang="zh-CN" sz="3200">
                        <a:effectLst/>
                        <a:latin typeface="Cambria Math" panose="02040503050406030204" pitchFamily="18" charset="0"/>
                        <a:cs typeface="Times New Roman" panose="02020603050405020304" pitchFamily="18" charset="0"/>
                      </a:rPr>
                      <m:t>∈</m:t>
                    </m:r>
                    <m:r>
                      <a:rPr lang="en-US" altLang="zh-CN" sz="3200" i="1">
                        <a:effectLst/>
                        <a:latin typeface="Cambria Math" panose="02040503050406030204" pitchFamily="18" charset="0"/>
                        <a:cs typeface="Times New Roman" panose="02020603050405020304" pitchFamily="18" charset="0"/>
                      </a:rPr>
                      <m:t>𝑇</m:t>
                    </m:r>
                    <m:r>
                      <a:rPr lang="en-US" altLang="zh-CN" sz="3200">
                        <a:effectLst/>
                        <a:latin typeface="Cambria Math" panose="02040503050406030204" pitchFamily="18" charset="0"/>
                        <a:cs typeface="Times New Roman" panose="02020603050405020304" pitchFamily="18" charset="0"/>
                      </a:rPr>
                      <m:t>}</m:t>
                    </m:r>
                  </m:oMath>
                </a14:m>
                <a:r>
                  <a:rPr lang="en-US" altLang="zh-CN" sz="3200" dirty="0">
                    <a:effectLst/>
                    <a:latin typeface="宋体" panose="02010600030101010101" pitchFamily="2" charset="-122"/>
                    <a:cs typeface="Times New Roman" panose="02020603050405020304" pitchFamily="18" charset="0"/>
                  </a:rPr>
                  <a:t>。</a:t>
                </a:r>
                <a:endParaRPr lang="zh-CN" altLang="zh-CN" sz="3200" dirty="0">
                  <a:effectLst/>
                  <a:latin typeface="Cambria" panose="02040503050406030204" pitchFamily="18" charset="0"/>
                  <a:cs typeface="Times New Roman" panose="02020603050405020304" pitchFamily="18" charset="0"/>
                </a:endParaRPr>
              </a:p>
              <a:p>
                <a:pPr>
                  <a:spcBef>
                    <a:spcPts val="900"/>
                  </a:spcBef>
                  <a:spcAft>
                    <a:spcPts val="900"/>
                  </a:spcAft>
                </a:pPr>
                <a:r>
                  <a:rPr lang="en-US" altLang="zh-CN" sz="3200" dirty="0" err="1">
                    <a:effectLst/>
                    <a:latin typeface="宋体" panose="02010600030101010101" pitchFamily="2" charset="-122"/>
                    <a:cs typeface="Times New Roman" panose="02020603050405020304" pitchFamily="18" charset="0"/>
                  </a:rPr>
                  <a:t>对每个固定的</a:t>
                </a:r>
                <a:r>
                  <a:rPr lang="en-US" altLang="zh-CN" sz="3200" dirty="0">
                    <a:effectLst/>
                    <a:latin typeface="Cambria" panose="02040503050406030204" pitchFamily="18" charset="0"/>
                    <a:cs typeface="Times New Roman" panose="02020603050405020304" pitchFamily="18" charset="0"/>
                  </a:rPr>
                  <a:t> </a:t>
                </a:r>
                <a14:m>
                  <m:oMath xmlns:m="http://schemas.openxmlformats.org/officeDocument/2006/math">
                    <m:r>
                      <a:rPr lang="en-US" altLang="zh-CN" sz="3200" i="1">
                        <a:effectLst/>
                        <a:latin typeface="Cambria Math" panose="02040503050406030204" pitchFamily="18" charset="0"/>
                        <a:cs typeface="Times New Roman" panose="02020603050405020304" pitchFamily="18" charset="0"/>
                      </a:rPr>
                      <m:t>𝑡</m:t>
                    </m:r>
                    <m:r>
                      <a:rPr lang="en-US" altLang="zh-CN" sz="3200">
                        <a:effectLst/>
                        <a:latin typeface="Cambria Math" panose="02040503050406030204" pitchFamily="18" charset="0"/>
                        <a:cs typeface="Times New Roman" panose="02020603050405020304" pitchFamily="18" charset="0"/>
                      </a:rPr>
                      <m:t>∈</m:t>
                    </m:r>
                    <m:r>
                      <a:rPr lang="en-US" altLang="zh-CN" sz="3200" i="1">
                        <a:effectLst/>
                        <a:latin typeface="Cambria Math" panose="02040503050406030204" pitchFamily="18" charset="0"/>
                        <a:cs typeface="Times New Roman" panose="02020603050405020304" pitchFamily="18" charset="0"/>
                      </a:rPr>
                      <m:t>𝑇</m:t>
                    </m:r>
                  </m:oMath>
                </a14:m>
                <a:r>
                  <a:rPr lang="en-US" altLang="zh-CN" sz="3200" dirty="0">
                    <a:effectLst/>
                    <a:latin typeface="Cambria" panose="02040503050406030204" pitchFamily="18" charset="0"/>
                    <a:cs typeface="Times New Roman" panose="02020603050405020304" pitchFamily="18" charset="0"/>
                  </a:rPr>
                  <a:t> </a:t>
                </a:r>
                <a:r>
                  <a:rPr lang="en-US" altLang="zh-CN" sz="3200" dirty="0">
                    <a:effectLst/>
                    <a:latin typeface="宋体" panose="02010600030101010101" pitchFamily="2" charset="-122"/>
                    <a:cs typeface="Times New Roman" panose="02020603050405020304" pitchFamily="18" charset="0"/>
                  </a:rPr>
                  <a:t>，</a:t>
                </a:r>
                <a:r>
                  <a:rPr lang="en-US" altLang="zh-CN" sz="3200" dirty="0" err="1">
                    <a:effectLst/>
                    <a:latin typeface="宋体" panose="02010600030101010101" pitchFamily="2" charset="-122"/>
                    <a:cs typeface="Times New Roman" panose="02020603050405020304" pitchFamily="18" charset="0"/>
                  </a:rPr>
                  <a:t>随机变量</a:t>
                </a:r>
                <a:r>
                  <a:rPr lang="en-US" altLang="zh-CN" sz="3200" dirty="0">
                    <a:effectLst/>
                    <a:latin typeface="Cambria" panose="02040503050406030204" pitchFamily="18" charset="0"/>
                    <a:cs typeface="Times New Roman" panose="02020603050405020304" pitchFamily="18" charset="0"/>
                  </a:rPr>
                  <a:t> </a:t>
                </a:r>
                <a14:m>
                  <m:oMath xmlns:m="http://schemas.openxmlformats.org/officeDocument/2006/math">
                    <m:r>
                      <a:rPr lang="en-US" altLang="zh-CN" sz="3200" i="1">
                        <a:effectLst/>
                        <a:latin typeface="Cambria Math" panose="02040503050406030204" pitchFamily="18" charset="0"/>
                        <a:cs typeface="Times New Roman" panose="02020603050405020304" pitchFamily="18" charset="0"/>
                      </a:rPr>
                      <m:t>𝑋</m:t>
                    </m:r>
                    <m:d>
                      <m:dPr>
                        <m:ctrlPr>
                          <a:rPr lang="zh-CN" altLang="zh-CN" sz="3200"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3200" i="1">
                            <a:effectLst/>
                            <a:latin typeface="Cambria Math" panose="02040503050406030204" pitchFamily="18" charset="0"/>
                            <a:cs typeface="Times New Roman" panose="02020603050405020304" pitchFamily="18" charset="0"/>
                          </a:rPr>
                          <m:t>𝑡</m:t>
                        </m:r>
                      </m:e>
                    </m:d>
                  </m:oMath>
                </a14:m>
                <a:r>
                  <a:rPr lang="en-US" altLang="zh-CN" sz="3200" dirty="0" err="1">
                    <a:effectLst/>
                    <a:latin typeface="宋体" panose="02010600030101010101" pitchFamily="2" charset="-122"/>
                    <a:cs typeface="Times New Roman" panose="02020603050405020304" pitchFamily="18" charset="0"/>
                  </a:rPr>
                  <a:t>的分布函数一般与</a:t>
                </a:r>
                <a:r>
                  <a:rPr lang="en-US" altLang="zh-CN" sz="3200" dirty="0">
                    <a:effectLst/>
                    <a:latin typeface="Cambria" panose="02040503050406030204" pitchFamily="18" charset="0"/>
                    <a:cs typeface="Times New Roman" panose="02020603050405020304" pitchFamily="18" charset="0"/>
                  </a:rPr>
                  <a:t> </a:t>
                </a:r>
                <a14:m>
                  <m:oMath xmlns:m="http://schemas.openxmlformats.org/officeDocument/2006/math">
                    <m:r>
                      <a:rPr lang="en-US" altLang="zh-CN" sz="3200" i="1">
                        <a:effectLst/>
                        <a:latin typeface="Cambria Math" panose="02040503050406030204" pitchFamily="18" charset="0"/>
                        <a:cs typeface="Times New Roman" panose="02020603050405020304" pitchFamily="18" charset="0"/>
                      </a:rPr>
                      <m:t>𝑡</m:t>
                    </m:r>
                  </m:oMath>
                </a14:m>
                <a:r>
                  <a:rPr lang="en-US" altLang="zh-CN" sz="3200" dirty="0" err="1">
                    <a:effectLst/>
                    <a:latin typeface="宋体" panose="02010600030101010101" pitchFamily="2" charset="-122"/>
                    <a:cs typeface="Times New Roman" panose="02020603050405020304" pitchFamily="18" charset="0"/>
                  </a:rPr>
                  <a:t>有关，记为</a:t>
                </a:r>
                <a:r>
                  <a:rPr lang="en-US" altLang="zh-CN" sz="3200" dirty="0">
                    <a:effectLst/>
                    <a:latin typeface="宋体" panose="02010600030101010101" pitchFamily="2" charset="-122"/>
                    <a:cs typeface="Times New Roman" panose="02020603050405020304" pitchFamily="18" charset="0"/>
                  </a:rPr>
                  <a:t>：</a:t>
                </a:r>
                <a:endParaRPr lang="zh-CN" altLang="zh-CN" sz="3200" dirty="0">
                  <a:effectLst/>
                  <a:latin typeface="Cambria" panose="02040503050406030204" pitchFamily="18" charset="0"/>
                  <a:cs typeface="Times New Roman" panose="02020603050405020304" pitchFamily="18" charset="0"/>
                </a:endParaRPr>
              </a:p>
              <a:p>
                <a:pPr>
                  <a:spcBef>
                    <a:spcPts val="900"/>
                  </a:spcBef>
                  <a:spcAft>
                    <a:spcPts val="900"/>
                  </a:spcAft>
                </a:pPr>
                <a14:m>
                  <m:oMathPara xmlns:m="http://schemas.openxmlformats.org/officeDocument/2006/math">
                    <m:oMathParaPr>
                      <m:jc m:val="centerGroup"/>
                    </m:oMathParaPr>
                    <m:oMath xmlns:m="http://schemas.openxmlformats.org/officeDocument/2006/math">
                      <m:sSub>
                        <m:sSubPr>
                          <m:ctrlPr>
                            <a:rPr lang="zh-CN" altLang="zh-CN" sz="32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3200" i="1">
                              <a:effectLst/>
                              <a:latin typeface="Cambria Math" panose="02040503050406030204" pitchFamily="18" charset="0"/>
                              <a:cs typeface="Times New Roman" panose="02020603050405020304" pitchFamily="18" charset="0"/>
                            </a:rPr>
                            <m:t>𝐹</m:t>
                          </m:r>
                        </m:e>
                        <m:sub>
                          <m:r>
                            <a:rPr lang="en-US" altLang="zh-CN" sz="3200" i="1">
                              <a:effectLst/>
                              <a:latin typeface="Cambria Math" panose="02040503050406030204" pitchFamily="18" charset="0"/>
                              <a:cs typeface="Times New Roman" panose="02020603050405020304" pitchFamily="18" charset="0"/>
                            </a:rPr>
                            <m:t>𝑋</m:t>
                          </m:r>
                        </m:sub>
                      </m:sSub>
                      <m:d>
                        <m:dPr>
                          <m:ctrlPr>
                            <a:rPr lang="zh-CN" altLang="zh-CN" sz="3200"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3200" i="1">
                              <a:effectLst/>
                              <a:latin typeface="Cambria Math" panose="02040503050406030204" pitchFamily="18" charset="0"/>
                              <a:cs typeface="Times New Roman" panose="02020603050405020304" pitchFamily="18" charset="0"/>
                            </a:rPr>
                            <m:t>𝑥</m:t>
                          </m:r>
                          <m:r>
                            <a:rPr lang="en-US" altLang="zh-CN" sz="3200">
                              <a:effectLst/>
                              <a:latin typeface="Cambria Math" panose="02040503050406030204" pitchFamily="18" charset="0"/>
                              <a:cs typeface="Times New Roman" panose="02020603050405020304" pitchFamily="18" charset="0"/>
                            </a:rPr>
                            <m:t>,</m:t>
                          </m:r>
                          <m:r>
                            <a:rPr lang="en-US" altLang="zh-CN" sz="3200" i="1">
                              <a:effectLst/>
                              <a:latin typeface="Cambria Math" panose="02040503050406030204" pitchFamily="18" charset="0"/>
                              <a:cs typeface="Times New Roman" panose="02020603050405020304" pitchFamily="18" charset="0"/>
                            </a:rPr>
                            <m:t>𝑡</m:t>
                          </m:r>
                        </m:e>
                      </m:d>
                      <m:r>
                        <a:rPr lang="en-US" altLang="zh-CN" sz="3200">
                          <a:effectLst/>
                          <a:latin typeface="Cambria Math" panose="02040503050406030204" pitchFamily="18" charset="0"/>
                          <a:cs typeface="Times New Roman" panose="02020603050405020304" pitchFamily="18" charset="0"/>
                        </a:rPr>
                        <m:t>=</m:t>
                      </m:r>
                      <m:r>
                        <a:rPr lang="en-US" altLang="zh-CN" sz="3200" i="1">
                          <a:effectLst/>
                          <a:latin typeface="Cambria Math" panose="02040503050406030204" pitchFamily="18" charset="0"/>
                          <a:cs typeface="Times New Roman" panose="02020603050405020304" pitchFamily="18" charset="0"/>
                        </a:rPr>
                        <m:t>𝑃</m:t>
                      </m:r>
                      <m:r>
                        <a:rPr lang="en-US" altLang="zh-CN" sz="3200">
                          <a:effectLst/>
                          <a:latin typeface="Cambria Math" panose="02040503050406030204" pitchFamily="18" charset="0"/>
                          <a:cs typeface="Times New Roman" panose="02020603050405020304" pitchFamily="18" charset="0"/>
                        </a:rPr>
                        <m:t>{</m:t>
                      </m:r>
                      <m:r>
                        <a:rPr lang="en-US" altLang="zh-CN" sz="3200" i="1">
                          <a:effectLst/>
                          <a:latin typeface="Cambria Math" panose="02040503050406030204" pitchFamily="18" charset="0"/>
                          <a:cs typeface="Times New Roman" panose="02020603050405020304" pitchFamily="18" charset="0"/>
                        </a:rPr>
                        <m:t>𝑋</m:t>
                      </m:r>
                      <m:d>
                        <m:dPr>
                          <m:ctrlPr>
                            <a:rPr lang="zh-CN" altLang="zh-CN" sz="3200"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3200" i="1">
                              <a:effectLst/>
                              <a:latin typeface="Cambria Math" panose="02040503050406030204" pitchFamily="18" charset="0"/>
                              <a:cs typeface="Times New Roman" panose="02020603050405020304" pitchFamily="18" charset="0"/>
                            </a:rPr>
                            <m:t>𝑡</m:t>
                          </m:r>
                        </m:e>
                      </m:d>
                      <m:r>
                        <a:rPr lang="en-US" altLang="zh-CN" sz="3200">
                          <a:effectLst/>
                          <a:latin typeface="Cambria Math" panose="02040503050406030204" pitchFamily="18" charset="0"/>
                          <a:cs typeface="Times New Roman" panose="02020603050405020304" pitchFamily="18" charset="0"/>
                        </a:rPr>
                        <m:t>≤</m:t>
                      </m:r>
                      <m:r>
                        <a:rPr lang="en-US" altLang="zh-CN" sz="3200" i="1">
                          <a:effectLst/>
                          <a:latin typeface="Cambria Math" panose="02040503050406030204" pitchFamily="18" charset="0"/>
                          <a:cs typeface="Times New Roman" panose="02020603050405020304" pitchFamily="18" charset="0"/>
                        </a:rPr>
                        <m:t>𝑥</m:t>
                      </m:r>
                      <m:r>
                        <a:rPr lang="en-US" altLang="zh-CN" sz="3200">
                          <a:effectLst/>
                          <a:latin typeface="Cambria Math" panose="02040503050406030204" pitchFamily="18" charset="0"/>
                          <a:cs typeface="Times New Roman" panose="02020603050405020304" pitchFamily="18" charset="0"/>
                        </a:rPr>
                        <m:t>},</m:t>
                      </m:r>
                      <m:r>
                        <a:rPr lang="en-US" altLang="zh-CN" sz="3200" i="1">
                          <a:effectLst/>
                          <a:latin typeface="Cambria Math" panose="02040503050406030204" pitchFamily="18" charset="0"/>
                          <a:cs typeface="Times New Roman" panose="02020603050405020304" pitchFamily="18" charset="0"/>
                        </a:rPr>
                        <m:t> </m:t>
                      </m:r>
                      <m:r>
                        <a:rPr lang="en-US" altLang="zh-CN" sz="3200" i="1">
                          <a:effectLst/>
                          <a:latin typeface="Cambria Math" panose="02040503050406030204" pitchFamily="18" charset="0"/>
                          <a:cs typeface="Times New Roman" panose="02020603050405020304" pitchFamily="18" charset="0"/>
                        </a:rPr>
                        <m:t>𝑥</m:t>
                      </m:r>
                      <m:r>
                        <a:rPr lang="en-US" altLang="zh-CN" sz="3200">
                          <a:effectLst/>
                          <a:latin typeface="Cambria Math" panose="02040503050406030204" pitchFamily="18" charset="0"/>
                          <a:cs typeface="Times New Roman" panose="02020603050405020304" pitchFamily="18" charset="0"/>
                        </a:rPr>
                        <m:t>∈</m:t>
                      </m:r>
                      <m:r>
                        <a:rPr lang="en-US" altLang="zh-CN" sz="3200" i="1">
                          <a:effectLst/>
                          <a:latin typeface="Cambria Math" panose="02040503050406030204" pitchFamily="18" charset="0"/>
                          <a:cs typeface="Times New Roman" panose="02020603050405020304" pitchFamily="18" charset="0"/>
                        </a:rPr>
                        <m:t>𝑅</m:t>
                      </m:r>
                    </m:oMath>
                  </m:oMathPara>
                </a14:m>
                <a:endParaRPr lang="zh-CN" altLang="zh-CN" sz="3200" dirty="0">
                  <a:effectLst/>
                  <a:latin typeface="Cambria" panose="02040503050406030204" pitchFamily="18" charset="0"/>
                  <a:cs typeface="Times New Roman" panose="02020603050405020304" pitchFamily="18" charset="0"/>
                </a:endParaRPr>
              </a:p>
              <a:p>
                <a:pPr>
                  <a:spcBef>
                    <a:spcPts val="900"/>
                  </a:spcBef>
                  <a:spcAft>
                    <a:spcPts val="900"/>
                  </a:spcAft>
                </a:pPr>
                <a:r>
                  <a:rPr lang="en-US" altLang="zh-CN" sz="3200" dirty="0" err="1">
                    <a:effectLst/>
                    <a:latin typeface="宋体" panose="02010600030101010101" pitchFamily="2" charset="-122"/>
                    <a:cs typeface="Times New Roman" panose="02020603050405020304" pitchFamily="18" charset="0"/>
                  </a:rPr>
                  <a:t>称它为随机过程</a:t>
                </a:r>
                <a:r>
                  <a:rPr lang="en-US" altLang="zh-CN" sz="3200" dirty="0">
                    <a:effectLst/>
                    <a:latin typeface="Cambria" panose="02040503050406030204" pitchFamily="18" charset="0"/>
                    <a:cs typeface="Times New Roman" panose="02020603050405020304" pitchFamily="18" charset="0"/>
                  </a:rPr>
                  <a:t> </a:t>
                </a:r>
                <a14:m>
                  <m:oMath xmlns:m="http://schemas.openxmlformats.org/officeDocument/2006/math">
                    <m:r>
                      <a:rPr lang="en-US" altLang="zh-CN" sz="3200">
                        <a:effectLst/>
                        <a:latin typeface="Cambria Math" panose="02040503050406030204" pitchFamily="18" charset="0"/>
                        <a:cs typeface="Times New Roman" panose="02020603050405020304" pitchFamily="18" charset="0"/>
                      </a:rPr>
                      <m:t>{</m:t>
                    </m:r>
                    <m:r>
                      <a:rPr lang="en-US" altLang="zh-CN" sz="3200" i="1">
                        <a:effectLst/>
                        <a:latin typeface="Cambria Math" panose="02040503050406030204" pitchFamily="18" charset="0"/>
                        <a:cs typeface="Times New Roman" panose="02020603050405020304" pitchFamily="18" charset="0"/>
                      </a:rPr>
                      <m:t>𝑋</m:t>
                    </m:r>
                    <m:d>
                      <m:dPr>
                        <m:ctrlPr>
                          <a:rPr lang="zh-CN" altLang="zh-CN" sz="3200"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3200" i="1">
                            <a:effectLst/>
                            <a:latin typeface="Cambria Math" panose="02040503050406030204" pitchFamily="18" charset="0"/>
                            <a:cs typeface="Times New Roman" panose="02020603050405020304" pitchFamily="18" charset="0"/>
                          </a:rPr>
                          <m:t>𝑡</m:t>
                        </m:r>
                      </m:e>
                    </m:d>
                    <m:r>
                      <a:rPr lang="en-US" altLang="zh-CN" sz="3200">
                        <a:effectLst/>
                        <a:latin typeface="Cambria Math" panose="02040503050406030204" pitchFamily="18" charset="0"/>
                        <a:cs typeface="Times New Roman" panose="02020603050405020304" pitchFamily="18" charset="0"/>
                      </a:rPr>
                      <m:t>,</m:t>
                    </m:r>
                    <m:r>
                      <a:rPr lang="en-US" altLang="zh-CN" sz="3200" i="1">
                        <a:effectLst/>
                        <a:latin typeface="Cambria Math" panose="02040503050406030204" pitchFamily="18" charset="0"/>
                        <a:cs typeface="Times New Roman" panose="02020603050405020304" pitchFamily="18" charset="0"/>
                      </a:rPr>
                      <m:t>𝑡</m:t>
                    </m:r>
                    <m:r>
                      <a:rPr lang="en-US" altLang="zh-CN" sz="3200">
                        <a:effectLst/>
                        <a:latin typeface="Cambria Math" panose="02040503050406030204" pitchFamily="18" charset="0"/>
                        <a:cs typeface="Times New Roman" panose="02020603050405020304" pitchFamily="18" charset="0"/>
                      </a:rPr>
                      <m:t>∈</m:t>
                    </m:r>
                    <m:r>
                      <a:rPr lang="en-US" altLang="zh-CN" sz="3200" i="1">
                        <a:effectLst/>
                        <a:latin typeface="Cambria Math" panose="02040503050406030204" pitchFamily="18" charset="0"/>
                        <a:cs typeface="Times New Roman" panose="02020603050405020304" pitchFamily="18" charset="0"/>
                      </a:rPr>
                      <m:t>𝑇</m:t>
                    </m:r>
                    <m:r>
                      <a:rPr lang="en-US" altLang="zh-CN" sz="3200">
                        <a:effectLst/>
                        <a:latin typeface="Cambria Math" panose="02040503050406030204" pitchFamily="18" charset="0"/>
                        <a:cs typeface="Times New Roman" panose="02020603050405020304" pitchFamily="18" charset="0"/>
                      </a:rPr>
                      <m:t>}</m:t>
                    </m:r>
                  </m:oMath>
                </a14:m>
                <a:r>
                  <a:rPr lang="en-US" altLang="zh-CN" sz="3200" dirty="0" err="1">
                    <a:effectLst/>
                    <a:latin typeface="宋体" panose="02010600030101010101" pitchFamily="2" charset="-122"/>
                    <a:cs typeface="Times New Roman" panose="02020603050405020304" pitchFamily="18" charset="0"/>
                  </a:rPr>
                  <a:t>的</a:t>
                </a:r>
                <a:r>
                  <a:rPr lang="en-US" altLang="zh-CN" sz="3200" b="1" dirty="0" err="1">
                    <a:solidFill>
                      <a:srgbClr val="FF0000"/>
                    </a:solidFill>
                    <a:effectLst/>
                    <a:latin typeface="宋体" panose="02010600030101010101" pitchFamily="2" charset="-122"/>
                    <a:cs typeface="Times New Roman" panose="02020603050405020304" pitchFamily="18" charset="0"/>
                  </a:rPr>
                  <a:t>一维分布函数</a:t>
                </a:r>
                <a:r>
                  <a:rPr lang="en-US" altLang="zh-CN" sz="3200" dirty="0">
                    <a:effectLst/>
                    <a:latin typeface="宋体" panose="02010600030101010101" pitchFamily="2" charset="-122"/>
                    <a:cs typeface="Times New Roman" panose="02020603050405020304" pitchFamily="18" charset="0"/>
                  </a:rPr>
                  <a:t>，</a:t>
                </a:r>
                <a:endParaRPr lang="zh-CN" altLang="zh-CN" sz="3200" dirty="0">
                  <a:effectLst/>
                  <a:latin typeface="Cambria" panose="02040503050406030204" pitchFamily="18" charset="0"/>
                  <a:cs typeface="Times New Roman" panose="02020603050405020304" pitchFamily="18" charset="0"/>
                </a:endParaRPr>
              </a:p>
              <a:p>
                <a:r>
                  <a:rPr lang="en-US" altLang="zh-CN" sz="3200" dirty="0">
                    <a:effectLst/>
                    <a:latin typeface="宋体" panose="02010600030101010101" pitchFamily="2" charset="-122"/>
                    <a:cs typeface="Times New Roman" panose="02020603050405020304" pitchFamily="18" charset="0"/>
                  </a:rPr>
                  <a:t>而</a:t>
                </a:r>
                <a:r>
                  <a:rPr lang="en-US" altLang="zh-CN" sz="3200" dirty="0">
                    <a:effectLst/>
                    <a:latin typeface="Cambria" panose="02040503050406030204" pitchFamily="18" charset="0"/>
                    <a:cs typeface="Times New Roman" panose="02020603050405020304" pitchFamily="18" charset="0"/>
                  </a:rPr>
                  <a:t> </a:t>
                </a:r>
                <a14:m>
                  <m:oMath xmlns:m="http://schemas.openxmlformats.org/officeDocument/2006/math">
                    <m:r>
                      <a:rPr lang="en-US" altLang="zh-CN" sz="3200">
                        <a:effectLst/>
                        <a:latin typeface="Cambria Math" panose="02040503050406030204" pitchFamily="18" charset="0"/>
                        <a:cs typeface="Times New Roman" panose="02020603050405020304" pitchFamily="18" charset="0"/>
                      </a:rPr>
                      <m:t>{</m:t>
                    </m:r>
                    <m:sSub>
                      <m:sSubPr>
                        <m:ctrlPr>
                          <a:rPr lang="zh-CN" altLang="zh-CN" sz="3200" i="1">
                            <a:effectLst/>
                            <a:latin typeface="Cambria Math" panose="02040503050406030204" pitchFamily="18" charset="0"/>
                            <a:ea typeface="Cambria Math" panose="02040503050406030204" pitchFamily="18" charset="0"/>
                          </a:rPr>
                        </m:ctrlPr>
                      </m:sSubPr>
                      <m:e>
                        <m:r>
                          <a:rPr lang="en-US" altLang="zh-CN" sz="3200" i="1">
                            <a:effectLst/>
                            <a:latin typeface="Cambria Math" panose="02040503050406030204" pitchFamily="18" charset="0"/>
                            <a:cs typeface="Times New Roman" panose="02020603050405020304" pitchFamily="18" charset="0"/>
                          </a:rPr>
                          <m:t>𝐹</m:t>
                        </m:r>
                      </m:e>
                      <m:sub>
                        <m:r>
                          <a:rPr lang="en-US" altLang="zh-CN" sz="3200" i="1">
                            <a:effectLst/>
                            <a:latin typeface="Cambria Math" panose="02040503050406030204" pitchFamily="18" charset="0"/>
                            <a:cs typeface="Times New Roman" panose="02020603050405020304" pitchFamily="18" charset="0"/>
                          </a:rPr>
                          <m:t>𝑋</m:t>
                        </m:r>
                      </m:sub>
                    </m:sSub>
                    <m:d>
                      <m:dPr>
                        <m:ctrlPr>
                          <a:rPr lang="zh-CN" altLang="zh-CN" sz="3200" i="1">
                            <a:effectLst/>
                            <a:latin typeface="Cambria Math" panose="02040503050406030204" pitchFamily="18" charset="0"/>
                            <a:ea typeface="Cambria Math" panose="02040503050406030204" pitchFamily="18" charset="0"/>
                          </a:rPr>
                        </m:ctrlPr>
                      </m:dPr>
                      <m:e>
                        <m:r>
                          <a:rPr lang="en-US" altLang="zh-CN" sz="3200" i="1">
                            <a:effectLst/>
                            <a:latin typeface="Cambria Math" panose="02040503050406030204" pitchFamily="18" charset="0"/>
                            <a:cs typeface="Times New Roman" panose="02020603050405020304" pitchFamily="18" charset="0"/>
                          </a:rPr>
                          <m:t>𝑥</m:t>
                        </m:r>
                        <m:r>
                          <a:rPr lang="en-US" altLang="zh-CN" sz="3200">
                            <a:effectLst/>
                            <a:latin typeface="Cambria Math" panose="02040503050406030204" pitchFamily="18" charset="0"/>
                            <a:cs typeface="Times New Roman" panose="02020603050405020304" pitchFamily="18" charset="0"/>
                          </a:rPr>
                          <m:t>,</m:t>
                        </m:r>
                        <m:r>
                          <a:rPr lang="en-US" altLang="zh-CN" sz="3200" i="1">
                            <a:effectLst/>
                            <a:latin typeface="Cambria Math" panose="02040503050406030204" pitchFamily="18" charset="0"/>
                            <a:cs typeface="Times New Roman" panose="02020603050405020304" pitchFamily="18" charset="0"/>
                          </a:rPr>
                          <m:t>𝑡</m:t>
                        </m:r>
                      </m:e>
                    </m:d>
                    <m:r>
                      <a:rPr lang="en-US" altLang="zh-CN" sz="3200">
                        <a:effectLst/>
                        <a:latin typeface="Cambria Math" panose="02040503050406030204" pitchFamily="18" charset="0"/>
                        <a:cs typeface="Times New Roman" panose="02020603050405020304" pitchFamily="18" charset="0"/>
                      </a:rPr>
                      <m:t>,</m:t>
                    </m:r>
                    <m:r>
                      <a:rPr lang="en-US" altLang="zh-CN" sz="3200" i="1">
                        <a:effectLst/>
                        <a:latin typeface="Cambria Math" panose="02040503050406030204" pitchFamily="18" charset="0"/>
                        <a:cs typeface="Times New Roman" panose="02020603050405020304" pitchFamily="18" charset="0"/>
                      </a:rPr>
                      <m:t>𝑡</m:t>
                    </m:r>
                    <m:r>
                      <a:rPr lang="en-US" altLang="zh-CN" sz="3200">
                        <a:effectLst/>
                        <a:latin typeface="Cambria Math" panose="02040503050406030204" pitchFamily="18" charset="0"/>
                        <a:cs typeface="Times New Roman" panose="02020603050405020304" pitchFamily="18" charset="0"/>
                      </a:rPr>
                      <m:t>∈</m:t>
                    </m:r>
                    <m:r>
                      <a:rPr lang="en-US" altLang="zh-CN" sz="3200" i="1">
                        <a:effectLst/>
                        <a:latin typeface="Cambria Math" panose="02040503050406030204" pitchFamily="18" charset="0"/>
                        <a:cs typeface="Times New Roman" panose="02020603050405020304" pitchFamily="18" charset="0"/>
                      </a:rPr>
                      <m:t>𝑇</m:t>
                    </m:r>
                    <m:r>
                      <a:rPr lang="en-US" altLang="zh-CN" sz="3200">
                        <a:effectLst/>
                        <a:latin typeface="Cambria Math" panose="02040503050406030204" pitchFamily="18" charset="0"/>
                        <a:cs typeface="Times New Roman" panose="02020603050405020304" pitchFamily="18" charset="0"/>
                      </a:rPr>
                      <m:t>}</m:t>
                    </m:r>
                  </m:oMath>
                </a14:m>
                <a:r>
                  <a:rPr lang="en-US" altLang="zh-CN" sz="3200" dirty="0" err="1">
                    <a:effectLst/>
                    <a:latin typeface="宋体" panose="02010600030101010101" pitchFamily="2" charset="-122"/>
                    <a:cs typeface="Times New Roman" panose="02020603050405020304" pitchFamily="18" charset="0"/>
                  </a:rPr>
                  <a:t>称为</a:t>
                </a:r>
                <a:r>
                  <a:rPr lang="en-US" altLang="zh-CN" sz="3200" b="1" dirty="0" err="1">
                    <a:effectLst/>
                    <a:latin typeface="宋体" panose="02010600030101010101" pitchFamily="2" charset="-122"/>
                    <a:cs typeface="Times New Roman" panose="02020603050405020304" pitchFamily="18" charset="0"/>
                  </a:rPr>
                  <a:t>一维分布函数族</a:t>
                </a:r>
                <a:r>
                  <a:rPr lang="en-US" altLang="zh-CN" sz="3200" dirty="0">
                    <a:effectLst/>
                    <a:latin typeface="宋体" panose="02010600030101010101" pitchFamily="2" charset="-122"/>
                    <a:cs typeface="Times New Roman" panose="02020603050405020304" pitchFamily="18" charset="0"/>
                  </a:rPr>
                  <a:t>。</a:t>
                </a:r>
                <a:endParaRPr lang="zh-CN" altLang="en-US" sz="3200" dirty="0"/>
              </a:p>
            </p:txBody>
          </p:sp>
        </mc:Choice>
        <mc:Fallback xmlns="">
          <p:sp>
            <p:nvSpPr>
              <p:cNvPr id="9" name="文本框 8">
                <a:extLst>
                  <a:ext uri="{FF2B5EF4-FFF2-40B4-BE49-F238E27FC236}">
                    <a16:creationId xmlns:a16="http://schemas.microsoft.com/office/drawing/2014/main" id="{CC0A0715-5191-4A36-A242-09EF65C680F1}"/>
                  </a:ext>
                </a:extLst>
              </p:cNvPr>
              <p:cNvSpPr txBox="1">
                <a:spLocks noRot="1" noChangeAspect="1" noMove="1" noResize="1" noEditPoints="1" noAdjustHandles="1" noChangeArrowheads="1" noChangeShapeType="1" noTextEdit="1"/>
              </p:cNvSpPr>
              <p:nvPr/>
            </p:nvSpPr>
            <p:spPr>
              <a:xfrm>
                <a:off x="-19037" y="2438890"/>
                <a:ext cx="9159875" cy="3739485"/>
              </a:xfrm>
              <a:prstGeom prst="rect">
                <a:avLst/>
              </a:prstGeom>
              <a:blipFill>
                <a:blip r:embed="rId2"/>
                <a:stretch>
                  <a:fillRect l="-1731" t="-2606" r="-533" b="-3746"/>
                </a:stretch>
              </a:blipFill>
              <a:ln w="25400">
                <a:noFill/>
              </a:ln>
            </p:spPr>
            <p:txBody>
              <a:bodyPr/>
              <a:lstStyle/>
              <a:p>
                <a:r>
                  <a:rPr lang="zh-CN" altLang="en-US">
                    <a:noFill/>
                  </a:rPr>
                  <a:t> </a:t>
                </a:r>
              </a:p>
            </p:txBody>
          </p:sp>
        </mc:Fallback>
      </mc:AlternateContent>
    </p:spTree>
    <p:extLst>
      <p:ext uri="{BB962C8B-B14F-4D97-AF65-F5344CB8AC3E}">
        <p14:creationId xmlns:p14="http://schemas.microsoft.com/office/powerpoint/2010/main" val="326294106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标题 1">
            <a:extLst>
              <a:ext uri="{FF2B5EF4-FFF2-40B4-BE49-F238E27FC236}">
                <a16:creationId xmlns:a16="http://schemas.microsoft.com/office/drawing/2014/main" id="{C5D96BB7-F3EE-475D-8C4A-757D9F1B8C06}"/>
              </a:ext>
            </a:extLst>
          </p:cNvPr>
          <p:cNvSpPr>
            <a:spLocks noGrp="1" noChangeArrowheads="1"/>
          </p:cNvSpPr>
          <p:nvPr>
            <p:ph type="title"/>
          </p:nvPr>
        </p:nvSpPr>
        <p:spPr>
          <a:xfrm>
            <a:off x="-15875" y="142875"/>
            <a:ext cx="8229600" cy="642938"/>
          </a:xfrm>
        </p:spPr>
        <p:txBody>
          <a:bodyPr/>
          <a:lstStyle/>
          <a:p>
            <a:pPr algn="l" defTabSz="512763" fontAlgn="base">
              <a:spcAft>
                <a:spcPct val="0"/>
              </a:spcAft>
            </a:pPr>
            <a:r>
              <a:rPr lang="en-US" altLang="zh-CN" dirty="0"/>
              <a:t>3.8.2 Metropolis-Hasting</a:t>
            </a:r>
            <a:r>
              <a:rPr lang="zh-CN" altLang="en-US" dirty="0"/>
              <a:t>抽样</a:t>
            </a:r>
          </a:p>
        </p:txBody>
      </p:sp>
      <p:sp>
        <p:nvSpPr>
          <p:cNvPr id="4" name="灯片编号占位符 2">
            <a:extLst>
              <a:ext uri="{FF2B5EF4-FFF2-40B4-BE49-F238E27FC236}">
                <a16:creationId xmlns:a16="http://schemas.microsoft.com/office/drawing/2014/main" id="{C27C162C-7E7E-4C70-B53F-15564590C7C6}"/>
              </a:ext>
            </a:extLst>
          </p:cNvPr>
          <p:cNvSpPr>
            <a:spLocks noGrp="1" noChangeArrowheads="1"/>
          </p:cNvSpPr>
          <p:nvPr>
            <p:ph type="sldNum" sz="quarter" idx="12"/>
          </p:nvPr>
        </p:nvSpPr>
        <p:spPr bwMode="auto">
          <a:xfrm>
            <a:off x="6553200" y="6391275"/>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9FCE3FB9-BAC7-4293-A5BB-B8E090A183F8}" type="slidenum">
              <a:rPr lang="zh-CN" altLang="en-US">
                <a:solidFill>
                  <a:srgbClr val="898989"/>
                </a:solidFill>
              </a:rPr>
              <a:pPr/>
              <a:t>120</a:t>
            </a:fld>
            <a:endParaRPr lang="zh-CN" altLang="en-US">
              <a:solidFill>
                <a:srgbClr val="898989"/>
              </a:solidFill>
            </a:endParaRPr>
          </a:p>
        </p:txBody>
      </p:sp>
      <p:sp>
        <p:nvSpPr>
          <p:cNvPr id="8" name="文本框 7">
            <a:extLst>
              <a:ext uri="{FF2B5EF4-FFF2-40B4-BE49-F238E27FC236}">
                <a16:creationId xmlns:a16="http://schemas.microsoft.com/office/drawing/2014/main" id="{CB567E2C-5462-4C51-999F-BF879D73C9B3}"/>
              </a:ext>
            </a:extLst>
          </p:cNvPr>
          <p:cNvSpPr txBox="1"/>
          <p:nvPr/>
        </p:nvSpPr>
        <p:spPr>
          <a:xfrm>
            <a:off x="-23775" y="781355"/>
            <a:ext cx="7200800" cy="584775"/>
          </a:xfrm>
          <a:prstGeom prst="rect">
            <a:avLst/>
          </a:prstGeom>
          <a:noFill/>
          <a:ln w="25400">
            <a:noFill/>
          </a:ln>
        </p:spPr>
        <p:txBody>
          <a:bodyPr wrap="square">
            <a:spAutoFit/>
          </a:bodyPr>
          <a:lstStyle/>
          <a:p>
            <a:pPr marL="457200" indent="-457200">
              <a:buFont typeface="Arial" panose="020B0604020202020204" pitchFamily="34" charset="0"/>
              <a:buChar char="•"/>
            </a:pPr>
            <a:r>
              <a:rPr kumimoji="0" lang="en-US" altLang="zh-CN" sz="3200" b="1" i="0" u="none" strike="noStrike" kern="1200" cap="none" spc="0" normalizeH="0" baseline="0" noProof="0" dirty="0">
                <a:ln>
                  <a:noFill/>
                </a:ln>
                <a:solidFill>
                  <a:srgbClr val="FF0000"/>
                </a:solidFill>
                <a:effectLst/>
                <a:uLnTx/>
                <a:uFillTx/>
                <a:latin typeface="Verdana" panose="020B0604030504040204" pitchFamily="34" charset="0"/>
                <a:ea typeface="宋体" panose="02010600030101010101" pitchFamily="2" charset="-122"/>
                <a:cs typeface="+mn-cs"/>
              </a:rPr>
              <a:t>Metropolis-Hasting</a:t>
            </a:r>
            <a:r>
              <a:rPr kumimoji="0" lang="zh-CN" altLang="en-US" sz="3200" b="1" i="0" u="none" strike="noStrike" kern="1200" cap="none" spc="0" normalizeH="0" baseline="0" noProof="0" dirty="0">
                <a:ln>
                  <a:noFill/>
                </a:ln>
                <a:solidFill>
                  <a:srgbClr val="FF0000"/>
                </a:solidFill>
                <a:effectLst/>
                <a:uLnTx/>
                <a:uFillTx/>
                <a:latin typeface="Verdana" panose="020B0604030504040204" pitchFamily="34" charset="0"/>
                <a:ea typeface="宋体" panose="02010600030101010101" pitchFamily="2" charset="-122"/>
                <a:cs typeface="+mn-cs"/>
              </a:rPr>
              <a:t>抽样</a:t>
            </a:r>
            <a:r>
              <a:rPr kumimoji="0" lang="zh-CN" altLang="en-US" sz="3200" b="0" i="0" u="none" strike="noStrike" kern="1200" cap="none" spc="0" normalizeH="0" baseline="0" noProof="0" dirty="0">
                <a:ln>
                  <a:noFill/>
                </a:ln>
                <a:solidFill>
                  <a:srgbClr val="006699"/>
                </a:solidFill>
                <a:effectLst/>
                <a:uLnTx/>
                <a:uFillTx/>
                <a:latin typeface="Verdana" panose="020B0604030504040204" pitchFamily="34" charset="0"/>
                <a:ea typeface="宋体" panose="02010600030101010101" pitchFamily="2" charset="-122"/>
                <a:cs typeface="+mn-cs"/>
              </a:rPr>
              <a:t>步骤：</a:t>
            </a:r>
            <a:endParaRPr lang="zh-CN" altLang="en-US" dirty="0"/>
          </a:p>
        </p:txBody>
      </p:sp>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406239EE-FA4B-4F1B-8465-C0C008C89CC8}"/>
                  </a:ext>
                </a:extLst>
              </p:cNvPr>
              <p:cNvSpPr txBox="1"/>
              <p:nvPr/>
            </p:nvSpPr>
            <p:spPr>
              <a:xfrm>
                <a:off x="0" y="1361671"/>
                <a:ext cx="9144000" cy="4959691"/>
              </a:xfrm>
              <a:prstGeom prst="rect">
                <a:avLst/>
              </a:prstGeom>
              <a:noFill/>
              <a:ln w="25400">
                <a:noFill/>
              </a:ln>
            </p:spPr>
            <p:txBody>
              <a:bodyPr wrap="square">
                <a:spAutoFit/>
              </a:bodyPr>
              <a:lstStyle/>
              <a:p>
                <a:pPr>
                  <a:spcBef>
                    <a:spcPts val="900"/>
                  </a:spcBef>
                  <a:spcAft>
                    <a:spcPts val="900"/>
                  </a:spcAft>
                </a:pPr>
                <a:r>
                  <a:rPr lang="en-US" altLang="zh-CN" sz="2800" dirty="0">
                    <a:effectLst/>
                    <a:latin typeface="Cambria" panose="02040503050406030204" pitchFamily="18" charset="0"/>
                    <a:cs typeface="Times New Roman" panose="02020603050405020304" pitchFamily="18" charset="0"/>
                  </a:rPr>
                  <a:t>1</a:t>
                </a:r>
                <a:r>
                  <a:rPr lang="en-US" altLang="zh-CN" sz="2800" dirty="0">
                    <a:effectLst/>
                    <a:latin typeface="宋体" panose="02010600030101010101" pitchFamily="2" charset="-122"/>
                    <a:cs typeface="Times New Roman" panose="02020603050405020304" pitchFamily="18" charset="0"/>
                  </a:rPr>
                  <a:t>）输入任意选定的状态转移矩阵</a:t>
                </a:r>
                <a:r>
                  <a:rPr lang="en-US" altLang="zh-CN" sz="2800" dirty="0">
                    <a:effectLst/>
                    <a:latin typeface="Cambria" panose="02040503050406030204" pitchFamily="18" charset="0"/>
                    <a:cs typeface="Times New Roman" panose="02020603050405020304" pitchFamily="18" charset="0"/>
                  </a:rPr>
                  <a:t>Q</a:t>
                </a:r>
                <a:r>
                  <a:rPr lang="en-US" altLang="zh-CN" sz="2800" dirty="0">
                    <a:effectLst/>
                    <a:latin typeface="宋体" panose="02010600030101010101" pitchFamily="2" charset="-122"/>
                    <a:cs typeface="Times New Roman" panose="02020603050405020304" pitchFamily="18" charset="0"/>
                  </a:rPr>
                  <a:t>，平稳分布</a:t>
                </a:r>
                <a:r>
                  <a:rPr lang="en-US" altLang="zh-CN" sz="2800" dirty="0">
                    <a:effectLst/>
                    <a:latin typeface="Cambria" panose="02040503050406030204" pitchFamily="18" charset="0"/>
                    <a:cs typeface="Times New Roman" panose="02020603050405020304" pitchFamily="18" charset="0"/>
                  </a:rPr>
                  <a:t>π(x)</a:t>
                </a:r>
                <a:r>
                  <a:rPr lang="en-US" altLang="zh-CN" sz="2800" dirty="0">
                    <a:effectLst/>
                    <a:latin typeface="宋体" panose="02010600030101010101" pitchFamily="2" charset="-122"/>
                    <a:cs typeface="Times New Roman" panose="02020603050405020304" pitchFamily="18" charset="0"/>
                  </a:rPr>
                  <a:t>，</a:t>
                </a:r>
                <a:r>
                  <a:rPr lang="en-US" altLang="zh-CN" sz="2800" dirty="0" err="1">
                    <a:effectLst/>
                    <a:latin typeface="宋体" panose="02010600030101010101" pitchFamily="2" charset="-122"/>
                    <a:cs typeface="Times New Roman" panose="02020603050405020304" pitchFamily="18" charset="0"/>
                  </a:rPr>
                  <a:t>设定状态转移次数阈值</a:t>
                </a:r>
                <a14:m>
                  <m:oMath xmlns:m="http://schemas.openxmlformats.org/officeDocument/2006/math">
                    <m:sSub>
                      <m:sSubPr>
                        <m:ctrlPr>
                          <a:rPr lang="zh-CN" altLang="zh-CN" sz="2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800" i="1">
                            <a:effectLst/>
                            <a:latin typeface="Cambria Math" panose="02040503050406030204" pitchFamily="18" charset="0"/>
                            <a:cs typeface="Times New Roman" panose="02020603050405020304" pitchFamily="18" charset="0"/>
                          </a:rPr>
                          <m:t>𝑛</m:t>
                        </m:r>
                      </m:e>
                      <m:sub>
                        <m:r>
                          <a:rPr lang="en-US" altLang="zh-CN" sz="2800" i="1">
                            <a:effectLst/>
                            <a:latin typeface="Cambria Math" panose="02040503050406030204" pitchFamily="18" charset="0"/>
                            <a:cs typeface="Times New Roman" panose="02020603050405020304" pitchFamily="18" charset="0"/>
                          </a:rPr>
                          <m:t>1</m:t>
                        </m:r>
                      </m:sub>
                    </m:sSub>
                  </m:oMath>
                </a14:m>
                <a:r>
                  <a:rPr lang="en-US" altLang="zh-CN" sz="2800" dirty="0">
                    <a:effectLst/>
                    <a:latin typeface="宋体" panose="02010600030101010101" pitchFamily="2" charset="-122"/>
                    <a:cs typeface="Times New Roman" panose="02020603050405020304" pitchFamily="18" charset="0"/>
                  </a:rPr>
                  <a:t>，</a:t>
                </a:r>
                <a:r>
                  <a:rPr lang="en-US" altLang="zh-CN" sz="2800" dirty="0" err="1">
                    <a:effectLst/>
                    <a:latin typeface="宋体" panose="02010600030101010101" pitchFamily="2" charset="-122"/>
                    <a:cs typeface="Times New Roman" panose="02020603050405020304" pitchFamily="18" charset="0"/>
                  </a:rPr>
                  <a:t>需要的样本个数</a:t>
                </a:r>
                <a14:m>
                  <m:oMath xmlns:m="http://schemas.openxmlformats.org/officeDocument/2006/math">
                    <m:sSub>
                      <m:sSubPr>
                        <m:ctrlPr>
                          <a:rPr lang="zh-CN" altLang="zh-CN" sz="2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800" i="1">
                            <a:effectLst/>
                            <a:latin typeface="Cambria Math" panose="02040503050406030204" pitchFamily="18" charset="0"/>
                            <a:cs typeface="Times New Roman" panose="02020603050405020304" pitchFamily="18" charset="0"/>
                          </a:rPr>
                          <m:t>𝑛</m:t>
                        </m:r>
                      </m:e>
                      <m:sub>
                        <m:r>
                          <a:rPr lang="en-US" altLang="zh-CN" sz="2800" i="1">
                            <a:effectLst/>
                            <a:latin typeface="Cambria Math" panose="02040503050406030204" pitchFamily="18" charset="0"/>
                            <a:cs typeface="Times New Roman" panose="02020603050405020304" pitchFamily="18" charset="0"/>
                          </a:rPr>
                          <m:t>2</m:t>
                        </m:r>
                      </m:sub>
                    </m:sSub>
                  </m:oMath>
                </a14:m>
                <a:br>
                  <a:rPr lang="en-US" altLang="zh-CN" sz="2800" dirty="0">
                    <a:effectLst/>
                    <a:latin typeface="Cambria" panose="02040503050406030204" pitchFamily="18" charset="0"/>
                    <a:cs typeface="Times New Roman" panose="02020603050405020304" pitchFamily="18" charset="0"/>
                  </a:rPr>
                </a:br>
                <a:r>
                  <a:rPr lang="en-US" altLang="zh-CN" sz="2800" dirty="0">
                    <a:effectLst/>
                    <a:latin typeface="Cambria" panose="02040503050406030204" pitchFamily="18" charset="0"/>
                    <a:cs typeface="Times New Roman" panose="02020603050405020304" pitchFamily="18" charset="0"/>
                  </a:rPr>
                  <a:t> 2</a:t>
                </a:r>
                <a:r>
                  <a:rPr lang="en-US" altLang="zh-CN" sz="2800" dirty="0">
                    <a:effectLst/>
                    <a:latin typeface="宋体" panose="02010600030101010101" pitchFamily="2" charset="-122"/>
                    <a:cs typeface="Times New Roman" panose="02020603050405020304" pitchFamily="18" charset="0"/>
                  </a:rPr>
                  <a:t>）从任意简单概率分布采样得到初始状态值</a:t>
                </a:r>
                <a14:m>
                  <m:oMath xmlns:m="http://schemas.openxmlformats.org/officeDocument/2006/math">
                    <m:sSub>
                      <m:sSubPr>
                        <m:ctrlPr>
                          <a:rPr lang="zh-CN" altLang="zh-CN" sz="2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800" i="1">
                            <a:effectLst/>
                            <a:latin typeface="Cambria Math" panose="02040503050406030204" pitchFamily="18" charset="0"/>
                            <a:cs typeface="Times New Roman" panose="02020603050405020304" pitchFamily="18" charset="0"/>
                          </a:rPr>
                          <m:t>𝑥</m:t>
                        </m:r>
                      </m:e>
                      <m:sub>
                        <m:r>
                          <a:rPr lang="en-US" altLang="zh-CN" sz="2800" i="1">
                            <a:effectLst/>
                            <a:latin typeface="Cambria Math" panose="02040503050406030204" pitchFamily="18" charset="0"/>
                            <a:cs typeface="Times New Roman" panose="02020603050405020304" pitchFamily="18" charset="0"/>
                          </a:rPr>
                          <m:t>0</m:t>
                        </m:r>
                      </m:sub>
                    </m:sSub>
                  </m:oMath>
                </a14:m>
                <a:br>
                  <a:rPr lang="en-US" altLang="zh-CN" sz="2800" dirty="0">
                    <a:effectLst/>
                    <a:latin typeface="Cambria" panose="02040503050406030204" pitchFamily="18" charset="0"/>
                    <a:cs typeface="Times New Roman" panose="02020603050405020304" pitchFamily="18" charset="0"/>
                  </a:rPr>
                </a:br>
                <a:r>
                  <a:rPr lang="en-US" altLang="zh-CN" sz="2800" dirty="0">
                    <a:effectLst/>
                    <a:latin typeface="Cambria" panose="02040503050406030204" pitchFamily="18" charset="0"/>
                    <a:cs typeface="Times New Roman" panose="02020603050405020304" pitchFamily="18" charset="0"/>
                  </a:rPr>
                  <a:t> 3</a:t>
                </a:r>
                <a:r>
                  <a:rPr lang="en-US" altLang="zh-CN" sz="2800" dirty="0">
                    <a:effectLst/>
                    <a:latin typeface="宋体" panose="02010600030101010101" pitchFamily="2" charset="-122"/>
                    <a:cs typeface="Times New Roman" panose="02020603050405020304" pitchFamily="18" charset="0"/>
                  </a:rPr>
                  <a:t>）</a:t>
                </a:r>
                <a:r>
                  <a:rPr lang="en-US" altLang="zh-CN" sz="2800" dirty="0">
                    <a:effectLst/>
                    <a:latin typeface="Cambria" panose="02040503050406030204" pitchFamily="18" charset="0"/>
                    <a:cs typeface="Times New Roman" panose="02020603050405020304" pitchFamily="18" charset="0"/>
                  </a:rPr>
                  <a:t>for t = 0 to </a:t>
                </a:r>
                <a14:m>
                  <m:oMath xmlns:m="http://schemas.openxmlformats.org/officeDocument/2006/math">
                    <m:sSub>
                      <m:sSubPr>
                        <m:ctrlPr>
                          <a:rPr lang="zh-CN" altLang="zh-CN" sz="2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800" i="1">
                            <a:effectLst/>
                            <a:latin typeface="Cambria Math" panose="02040503050406030204" pitchFamily="18" charset="0"/>
                            <a:cs typeface="Times New Roman" panose="02020603050405020304" pitchFamily="18" charset="0"/>
                          </a:rPr>
                          <m:t>𝑛</m:t>
                        </m:r>
                      </m:e>
                      <m:sub>
                        <m:r>
                          <a:rPr lang="en-US" altLang="zh-CN" sz="2800" i="1">
                            <a:effectLst/>
                            <a:latin typeface="Cambria Math" panose="02040503050406030204" pitchFamily="18" charset="0"/>
                            <a:cs typeface="Times New Roman" panose="02020603050405020304" pitchFamily="18" charset="0"/>
                          </a:rPr>
                          <m:t>1</m:t>
                        </m:r>
                      </m:sub>
                    </m:sSub>
                    <m:r>
                      <a:rPr lang="en-US" altLang="zh-CN" sz="2800">
                        <a:effectLst/>
                        <a:latin typeface="Cambria Math" panose="02040503050406030204" pitchFamily="18" charset="0"/>
                        <a:cs typeface="Times New Roman" panose="02020603050405020304" pitchFamily="18" charset="0"/>
                      </a:rPr>
                      <m:t>+</m:t>
                    </m:r>
                    <m:sSub>
                      <m:sSubPr>
                        <m:ctrlPr>
                          <a:rPr lang="zh-CN" altLang="zh-CN" sz="2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800" i="1">
                            <a:effectLst/>
                            <a:latin typeface="Cambria Math" panose="02040503050406030204" pitchFamily="18" charset="0"/>
                            <a:cs typeface="Times New Roman" panose="02020603050405020304" pitchFamily="18" charset="0"/>
                          </a:rPr>
                          <m:t>𝑛</m:t>
                        </m:r>
                      </m:e>
                      <m:sub>
                        <m:r>
                          <a:rPr lang="en-US" altLang="zh-CN" sz="2800" i="1">
                            <a:effectLst/>
                            <a:latin typeface="Cambria Math" panose="02040503050406030204" pitchFamily="18" charset="0"/>
                            <a:cs typeface="Times New Roman" panose="02020603050405020304" pitchFamily="18" charset="0"/>
                          </a:rPr>
                          <m:t>2</m:t>
                        </m:r>
                      </m:sub>
                    </m:sSub>
                    <m:r>
                      <a:rPr lang="en-US" altLang="zh-CN" sz="2800" i="1">
                        <a:effectLst/>
                        <a:latin typeface="Cambria Math" panose="02040503050406030204" pitchFamily="18" charset="0"/>
                        <a:cs typeface="Times New Roman" panose="02020603050405020304" pitchFamily="18" charset="0"/>
                      </a:rPr>
                      <m:t>−1</m:t>
                    </m:r>
                  </m:oMath>
                </a14:m>
                <a:r>
                  <a:rPr lang="en-US" altLang="zh-CN" sz="2800" dirty="0">
                    <a:effectLst/>
                    <a:latin typeface="Cambria" panose="02040503050406030204" pitchFamily="18" charset="0"/>
                    <a:cs typeface="Times New Roman" panose="02020603050405020304" pitchFamily="18" charset="0"/>
                  </a:rPr>
                  <a:t>: </a:t>
                </a:r>
                <a:endParaRPr lang="zh-CN" altLang="zh-CN" sz="2800" dirty="0">
                  <a:effectLst/>
                  <a:latin typeface="Cambria" panose="02040503050406030204" pitchFamily="18" charset="0"/>
                  <a:cs typeface="Times New Roman" panose="02020603050405020304" pitchFamily="18" charset="0"/>
                </a:endParaRPr>
              </a:p>
              <a:p>
                <a:pPr>
                  <a:spcBef>
                    <a:spcPts val="900"/>
                  </a:spcBef>
                  <a:spcAft>
                    <a:spcPts val="900"/>
                  </a:spcAft>
                </a:pPr>
                <a:r>
                  <a:rPr lang="en-US" altLang="zh-CN" sz="2800" dirty="0">
                    <a:effectLst/>
                    <a:latin typeface="Cambria" panose="02040503050406030204" pitchFamily="18" charset="0"/>
                    <a:cs typeface="Times New Roman" panose="02020603050405020304" pitchFamily="18" charset="0"/>
                  </a:rPr>
                  <a:t> a) </a:t>
                </a:r>
                <a:r>
                  <a:rPr lang="en-US" altLang="zh-CN" sz="2800" dirty="0" err="1">
                    <a:effectLst/>
                    <a:latin typeface="宋体" panose="02010600030101010101" pitchFamily="2" charset="-122"/>
                    <a:cs typeface="Times New Roman" panose="02020603050405020304" pitchFamily="18" charset="0"/>
                  </a:rPr>
                  <a:t>从条件概率分布</a:t>
                </a:r>
                <a14:m>
                  <m:oMath xmlns:m="http://schemas.openxmlformats.org/officeDocument/2006/math">
                    <m:r>
                      <a:rPr lang="en-US" altLang="zh-CN" sz="2800" i="1">
                        <a:effectLst/>
                        <a:latin typeface="Cambria Math" panose="02040503050406030204" pitchFamily="18" charset="0"/>
                        <a:cs typeface="Times New Roman" panose="02020603050405020304" pitchFamily="18" charset="0"/>
                      </a:rPr>
                      <m:t>𝑄</m:t>
                    </m:r>
                    <m:d>
                      <m:dPr>
                        <m:ctrlPr>
                          <a:rPr lang="zh-CN" altLang="zh-CN" sz="2800"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2800" i="1">
                            <a:effectLst/>
                            <a:latin typeface="Cambria Math" panose="02040503050406030204" pitchFamily="18" charset="0"/>
                            <a:cs typeface="Times New Roman" panose="02020603050405020304" pitchFamily="18" charset="0"/>
                          </a:rPr>
                          <m:t>𝑥</m:t>
                        </m:r>
                        <m:r>
                          <a:rPr lang="en-US" altLang="zh-CN" sz="2800">
                            <a:effectLst/>
                            <a:latin typeface="Cambria Math" panose="02040503050406030204" pitchFamily="18" charset="0"/>
                            <a:cs typeface="Times New Roman" panose="02020603050405020304" pitchFamily="18" charset="0"/>
                          </a:rPr>
                          <m:t>|</m:t>
                        </m:r>
                        <m:sSub>
                          <m:sSubPr>
                            <m:ctrlPr>
                              <a:rPr lang="zh-CN" altLang="zh-CN" sz="2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800" i="1">
                                <a:effectLst/>
                                <a:latin typeface="Cambria Math" panose="02040503050406030204" pitchFamily="18" charset="0"/>
                                <a:cs typeface="Times New Roman" panose="02020603050405020304" pitchFamily="18" charset="0"/>
                              </a:rPr>
                              <m:t>𝑥</m:t>
                            </m:r>
                          </m:e>
                          <m:sub>
                            <m:r>
                              <a:rPr lang="en-US" altLang="zh-CN" sz="2800" i="1">
                                <a:effectLst/>
                                <a:latin typeface="Cambria Math" panose="02040503050406030204" pitchFamily="18" charset="0"/>
                                <a:cs typeface="Times New Roman" panose="02020603050405020304" pitchFamily="18" charset="0"/>
                              </a:rPr>
                              <m:t>𝑡</m:t>
                            </m:r>
                          </m:sub>
                        </m:sSub>
                      </m:e>
                    </m:d>
                  </m:oMath>
                </a14:m>
                <a:r>
                  <a:rPr lang="en-US" altLang="zh-CN" sz="2800" dirty="0">
                    <a:effectLst/>
                    <a:latin typeface="宋体" panose="02010600030101010101" pitchFamily="2" charset="-122"/>
                    <a:cs typeface="Times New Roman" panose="02020603050405020304" pitchFamily="18" charset="0"/>
                  </a:rPr>
                  <a:t>中采样得到样本</a:t>
                </a:r>
                <a14:m>
                  <m:oMath xmlns:m="http://schemas.openxmlformats.org/officeDocument/2006/math">
                    <m:sSub>
                      <m:sSubPr>
                        <m:ctrlPr>
                          <a:rPr lang="zh-CN" altLang="zh-CN" sz="2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800" i="1">
                            <a:effectLst/>
                            <a:latin typeface="Cambria Math" panose="02040503050406030204" pitchFamily="18" charset="0"/>
                            <a:cs typeface="Times New Roman" panose="02020603050405020304" pitchFamily="18" charset="0"/>
                          </a:rPr>
                          <m:t>𝑥</m:t>
                        </m:r>
                      </m:e>
                      <m:sub>
                        <m:r>
                          <a:rPr lang="en-US" altLang="zh-CN" sz="2800" i="1">
                            <a:effectLst/>
                            <a:latin typeface="Cambria Math" panose="02040503050406030204" pitchFamily="18" charset="0"/>
                            <a:cs typeface="Times New Roman" panose="02020603050405020304" pitchFamily="18" charset="0"/>
                          </a:rPr>
                          <m:t>∗</m:t>
                        </m:r>
                      </m:sub>
                    </m:sSub>
                  </m:oMath>
                </a14:m>
                <a:br>
                  <a:rPr lang="en-US" altLang="zh-CN" sz="2800" dirty="0">
                    <a:effectLst/>
                    <a:latin typeface="Cambria" panose="02040503050406030204" pitchFamily="18" charset="0"/>
                    <a:cs typeface="Times New Roman" panose="02020603050405020304" pitchFamily="18" charset="0"/>
                  </a:rPr>
                </a:br>
                <a:r>
                  <a:rPr lang="en-US" altLang="zh-CN" sz="2800" dirty="0">
                    <a:effectLst/>
                    <a:latin typeface="Cambria" panose="02040503050406030204" pitchFamily="18" charset="0"/>
                    <a:cs typeface="Times New Roman" panose="02020603050405020304" pitchFamily="18" charset="0"/>
                  </a:rPr>
                  <a:t> b) </a:t>
                </a:r>
                <a:r>
                  <a:rPr lang="en-US" altLang="zh-CN" sz="2800" dirty="0">
                    <a:effectLst/>
                    <a:latin typeface="宋体" panose="02010600030101010101" pitchFamily="2" charset="-122"/>
                    <a:cs typeface="Times New Roman" panose="02020603050405020304" pitchFamily="18" charset="0"/>
                  </a:rPr>
                  <a:t>从均匀分布采样</a:t>
                </a:r>
                <a14:m>
                  <m:oMath xmlns:m="http://schemas.openxmlformats.org/officeDocument/2006/math">
                    <m:r>
                      <a:rPr lang="en-US" altLang="zh-CN" sz="2800" i="1">
                        <a:effectLst/>
                        <a:latin typeface="Cambria Math" panose="02040503050406030204" pitchFamily="18" charset="0"/>
                        <a:cs typeface="Times New Roman" panose="02020603050405020304" pitchFamily="18" charset="0"/>
                      </a:rPr>
                      <m:t>𝑢</m:t>
                    </m:r>
                    <m:r>
                      <a:rPr lang="en-US" altLang="zh-CN" sz="2800">
                        <a:effectLst/>
                        <a:latin typeface="Cambria Math" panose="02040503050406030204" pitchFamily="18" charset="0"/>
                        <a:cs typeface="Times New Roman" panose="02020603050405020304" pitchFamily="18" charset="0"/>
                      </a:rPr>
                      <m:t>∼</m:t>
                    </m:r>
                    <m:r>
                      <a:rPr lang="en-US" altLang="zh-CN" sz="2800" i="1">
                        <a:effectLst/>
                        <a:latin typeface="Cambria Math" panose="02040503050406030204" pitchFamily="18" charset="0"/>
                        <a:cs typeface="Times New Roman" panose="02020603050405020304" pitchFamily="18" charset="0"/>
                      </a:rPr>
                      <m:t>𝑢𝑛𝑖𝑓𝑜𝑟𝑚</m:t>
                    </m:r>
                    <m:d>
                      <m:dPr>
                        <m:begChr m:val="["/>
                        <m:endChr m:val="]"/>
                        <m:ctrlPr>
                          <a:rPr lang="zh-CN" altLang="zh-CN" sz="2800"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2800" i="1">
                            <a:effectLst/>
                            <a:latin typeface="Cambria Math" panose="02040503050406030204" pitchFamily="18" charset="0"/>
                            <a:cs typeface="Times New Roman" panose="02020603050405020304" pitchFamily="18" charset="0"/>
                          </a:rPr>
                          <m:t>0</m:t>
                        </m:r>
                        <m:r>
                          <a:rPr lang="en-US" altLang="zh-CN" sz="2800">
                            <a:effectLst/>
                            <a:latin typeface="Cambria Math" panose="02040503050406030204" pitchFamily="18" charset="0"/>
                            <a:cs typeface="Times New Roman" panose="02020603050405020304" pitchFamily="18" charset="0"/>
                          </a:rPr>
                          <m:t>,</m:t>
                        </m:r>
                        <m:r>
                          <a:rPr lang="en-US" altLang="zh-CN" sz="2800" i="1">
                            <a:effectLst/>
                            <a:latin typeface="Cambria Math" panose="02040503050406030204" pitchFamily="18" charset="0"/>
                            <a:cs typeface="Times New Roman" panose="02020603050405020304" pitchFamily="18" charset="0"/>
                          </a:rPr>
                          <m:t>1</m:t>
                        </m:r>
                      </m:e>
                    </m:d>
                  </m:oMath>
                </a14:m>
                <a:br>
                  <a:rPr lang="en-US" altLang="zh-CN" sz="2800" dirty="0">
                    <a:effectLst/>
                    <a:latin typeface="Cambria" panose="02040503050406030204" pitchFamily="18" charset="0"/>
                    <a:cs typeface="Times New Roman" panose="02020603050405020304" pitchFamily="18" charset="0"/>
                  </a:rPr>
                </a:br>
                <a:r>
                  <a:rPr lang="en-US" altLang="zh-CN" sz="2800" dirty="0">
                    <a:effectLst/>
                    <a:latin typeface="Cambria" panose="02040503050406030204" pitchFamily="18" charset="0"/>
                    <a:cs typeface="Times New Roman" panose="02020603050405020304" pitchFamily="18" charset="0"/>
                  </a:rPr>
                  <a:t> c) </a:t>
                </a:r>
                <a:r>
                  <a:rPr lang="en-US" altLang="zh-CN" sz="2800" dirty="0" err="1">
                    <a:effectLst/>
                    <a:latin typeface="宋体" panose="02010600030101010101" pitchFamily="2" charset="-122"/>
                    <a:cs typeface="Times New Roman" panose="02020603050405020304" pitchFamily="18" charset="0"/>
                  </a:rPr>
                  <a:t>如果</a:t>
                </a:r>
                <a14:m>
                  <m:oMath xmlns:m="http://schemas.openxmlformats.org/officeDocument/2006/math">
                    <m:r>
                      <a:rPr lang="en-US" altLang="zh-CN" sz="2800" i="1">
                        <a:effectLst/>
                        <a:latin typeface="Cambria Math" panose="02040503050406030204" pitchFamily="18" charset="0"/>
                        <a:cs typeface="Times New Roman" panose="02020603050405020304" pitchFamily="18" charset="0"/>
                      </a:rPr>
                      <m:t>𝑢</m:t>
                    </m:r>
                    <m:r>
                      <a:rPr lang="en-US" altLang="zh-CN" sz="2800">
                        <a:effectLst/>
                        <a:latin typeface="Cambria Math" panose="02040503050406030204" pitchFamily="18" charset="0"/>
                        <a:cs typeface="Times New Roman" panose="02020603050405020304" pitchFamily="18" charset="0"/>
                      </a:rPr>
                      <m:t>&lt;</m:t>
                    </m:r>
                    <m:r>
                      <a:rPr lang="en-US" altLang="zh-CN" sz="2800" i="1">
                        <a:effectLst/>
                        <a:latin typeface="Cambria Math" panose="02040503050406030204" pitchFamily="18" charset="0"/>
                        <a:cs typeface="Times New Roman" panose="02020603050405020304" pitchFamily="18" charset="0"/>
                      </a:rPr>
                      <m:t>𝛼</m:t>
                    </m:r>
                    <m:d>
                      <m:dPr>
                        <m:ctrlPr>
                          <a:rPr lang="zh-CN" altLang="zh-CN" sz="2800" i="1">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2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800" i="1">
                                <a:effectLst/>
                                <a:latin typeface="Cambria Math" panose="02040503050406030204" pitchFamily="18" charset="0"/>
                                <a:cs typeface="Times New Roman" panose="02020603050405020304" pitchFamily="18" charset="0"/>
                              </a:rPr>
                              <m:t>𝑥</m:t>
                            </m:r>
                          </m:e>
                          <m:sub>
                            <m:r>
                              <a:rPr lang="en-US" altLang="zh-CN" sz="2800" i="1">
                                <a:effectLst/>
                                <a:latin typeface="Cambria Math" panose="02040503050406030204" pitchFamily="18" charset="0"/>
                                <a:cs typeface="Times New Roman" panose="02020603050405020304" pitchFamily="18" charset="0"/>
                              </a:rPr>
                              <m:t>𝑡</m:t>
                            </m:r>
                          </m:sub>
                        </m:sSub>
                        <m:r>
                          <a:rPr lang="en-US" altLang="zh-CN" sz="2800">
                            <a:effectLst/>
                            <a:latin typeface="Cambria Math" panose="02040503050406030204" pitchFamily="18" charset="0"/>
                            <a:cs typeface="Times New Roman" panose="02020603050405020304" pitchFamily="18" charset="0"/>
                          </a:rPr>
                          <m:t>,</m:t>
                        </m:r>
                        <m:sSub>
                          <m:sSubPr>
                            <m:ctrlPr>
                              <a:rPr lang="zh-CN" altLang="zh-CN" sz="2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800" i="1">
                                <a:effectLst/>
                                <a:latin typeface="Cambria Math" panose="02040503050406030204" pitchFamily="18" charset="0"/>
                                <a:cs typeface="Times New Roman" panose="02020603050405020304" pitchFamily="18" charset="0"/>
                              </a:rPr>
                              <m:t>𝑥</m:t>
                            </m:r>
                          </m:e>
                          <m:sub>
                            <m:r>
                              <a:rPr lang="en-US" altLang="zh-CN" sz="2800" i="1">
                                <a:effectLst/>
                                <a:latin typeface="Cambria Math" panose="02040503050406030204" pitchFamily="18" charset="0"/>
                                <a:cs typeface="Times New Roman" panose="02020603050405020304" pitchFamily="18" charset="0"/>
                              </a:rPr>
                              <m:t>∗</m:t>
                            </m:r>
                          </m:sub>
                        </m:sSub>
                      </m:e>
                    </m:d>
                    <m:r>
                      <a:rPr lang="en-US" altLang="zh-CN" sz="2800">
                        <a:effectLst/>
                        <a:latin typeface="Cambria Math" panose="02040503050406030204" pitchFamily="18" charset="0"/>
                        <a:cs typeface="Times New Roman" panose="02020603050405020304" pitchFamily="18" charset="0"/>
                      </a:rPr>
                      <m:t>=</m:t>
                    </m:r>
                    <m:r>
                      <a:rPr lang="en-US" altLang="zh-CN" sz="2800" i="1">
                        <a:effectLst/>
                        <a:latin typeface="Cambria Math" panose="02040503050406030204" pitchFamily="18" charset="0"/>
                        <a:cs typeface="Times New Roman" panose="02020603050405020304" pitchFamily="18" charset="0"/>
                      </a:rPr>
                      <m:t>𝑚𝑖𝑛</m:t>
                    </m:r>
                    <m:r>
                      <a:rPr lang="en-US" altLang="zh-CN" sz="2800">
                        <a:effectLst/>
                        <a:latin typeface="Cambria Math" panose="02040503050406030204" pitchFamily="18" charset="0"/>
                        <a:cs typeface="Times New Roman" panose="02020603050405020304" pitchFamily="18" charset="0"/>
                      </a:rPr>
                      <m:t>{</m:t>
                    </m:r>
                    <m:f>
                      <m:fPr>
                        <m:ctrlPr>
                          <a:rPr lang="zh-CN" altLang="zh-CN" sz="2800" i="1">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2800" i="1">
                            <a:effectLst/>
                            <a:latin typeface="Cambria Math" panose="02040503050406030204" pitchFamily="18" charset="0"/>
                            <a:cs typeface="Times New Roman" panose="02020603050405020304" pitchFamily="18" charset="0"/>
                          </a:rPr>
                          <m:t>𝜋</m:t>
                        </m:r>
                        <m:d>
                          <m:dPr>
                            <m:ctrlPr>
                              <a:rPr lang="zh-CN" altLang="zh-CN" sz="2800"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2800" i="1">
                                <a:effectLst/>
                                <a:latin typeface="Cambria Math" panose="02040503050406030204" pitchFamily="18" charset="0"/>
                                <a:cs typeface="Times New Roman" panose="02020603050405020304" pitchFamily="18" charset="0"/>
                              </a:rPr>
                              <m:t>𝑗</m:t>
                            </m:r>
                          </m:e>
                        </m:d>
                        <m:r>
                          <a:rPr lang="en-US" altLang="zh-CN" sz="2800" i="1">
                            <a:effectLst/>
                            <a:latin typeface="Cambria Math" panose="02040503050406030204" pitchFamily="18" charset="0"/>
                            <a:cs typeface="Times New Roman" panose="02020603050405020304" pitchFamily="18" charset="0"/>
                          </a:rPr>
                          <m:t>𝑄</m:t>
                        </m:r>
                        <m:d>
                          <m:dPr>
                            <m:ctrlPr>
                              <a:rPr lang="zh-CN" altLang="zh-CN" sz="2800"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2800" i="1">
                                <a:effectLst/>
                                <a:latin typeface="Cambria Math" panose="02040503050406030204" pitchFamily="18" charset="0"/>
                                <a:cs typeface="Times New Roman" panose="02020603050405020304" pitchFamily="18" charset="0"/>
                              </a:rPr>
                              <m:t>𝑗</m:t>
                            </m:r>
                            <m:r>
                              <a:rPr lang="en-US" altLang="zh-CN" sz="2800">
                                <a:effectLst/>
                                <a:latin typeface="Cambria Math" panose="02040503050406030204" pitchFamily="18" charset="0"/>
                                <a:cs typeface="Times New Roman" panose="02020603050405020304" pitchFamily="18" charset="0"/>
                              </a:rPr>
                              <m:t>,</m:t>
                            </m:r>
                            <m:r>
                              <a:rPr lang="en-US" altLang="zh-CN" sz="2800" i="1">
                                <a:effectLst/>
                                <a:latin typeface="Cambria Math" panose="02040503050406030204" pitchFamily="18" charset="0"/>
                                <a:cs typeface="Times New Roman" panose="02020603050405020304" pitchFamily="18" charset="0"/>
                              </a:rPr>
                              <m:t>𝑖</m:t>
                            </m:r>
                          </m:e>
                        </m:d>
                      </m:num>
                      <m:den>
                        <m:r>
                          <a:rPr lang="en-US" altLang="zh-CN" sz="2800" i="1">
                            <a:effectLst/>
                            <a:latin typeface="Cambria Math" panose="02040503050406030204" pitchFamily="18" charset="0"/>
                            <a:cs typeface="Times New Roman" panose="02020603050405020304" pitchFamily="18" charset="0"/>
                          </a:rPr>
                          <m:t>𝜋</m:t>
                        </m:r>
                        <m:d>
                          <m:dPr>
                            <m:ctrlPr>
                              <a:rPr lang="zh-CN" altLang="zh-CN" sz="2800"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2800" i="1">
                                <a:effectLst/>
                                <a:latin typeface="Cambria Math" panose="02040503050406030204" pitchFamily="18" charset="0"/>
                                <a:cs typeface="Times New Roman" panose="02020603050405020304" pitchFamily="18" charset="0"/>
                              </a:rPr>
                              <m:t>𝑖</m:t>
                            </m:r>
                          </m:e>
                        </m:d>
                        <m:r>
                          <a:rPr lang="en-US" altLang="zh-CN" sz="2800" i="1">
                            <a:effectLst/>
                            <a:latin typeface="Cambria Math" panose="02040503050406030204" pitchFamily="18" charset="0"/>
                            <a:cs typeface="Times New Roman" panose="02020603050405020304" pitchFamily="18" charset="0"/>
                          </a:rPr>
                          <m:t>𝑄</m:t>
                        </m:r>
                        <m:d>
                          <m:dPr>
                            <m:ctrlPr>
                              <a:rPr lang="zh-CN" altLang="zh-CN" sz="2800"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2800" i="1">
                                <a:effectLst/>
                                <a:latin typeface="Cambria Math" panose="02040503050406030204" pitchFamily="18" charset="0"/>
                                <a:cs typeface="Times New Roman" panose="02020603050405020304" pitchFamily="18" charset="0"/>
                              </a:rPr>
                              <m:t>𝑖</m:t>
                            </m:r>
                            <m:r>
                              <a:rPr lang="en-US" altLang="zh-CN" sz="2800">
                                <a:effectLst/>
                                <a:latin typeface="Cambria Math" panose="02040503050406030204" pitchFamily="18" charset="0"/>
                                <a:cs typeface="Times New Roman" panose="02020603050405020304" pitchFamily="18" charset="0"/>
                              </a:rPr>
                              <m:t>,</m:t>
                            </m:r>
                            <m:r>
                              <a:rPr lang="en-US" altLang="zh-CN" sz="2800" i="1">
                                <a:effectLst/>
                                <a:latin typeface="Cambria Math" panose="02040503050406030204" pitchFamily="18" charset="0"/>
                                <a:cs typeface="Times New Roman" panose="02020603050405020304" pitchFamily="18" charset="0"/>
                              </a:rPr>
                              <m:t>𝑗</m:t>
                            </m:r>
                          </m:e>
                        </m:d>
                      </m:den>
                    </m:f>
                    <m:r>
                      <a:rPr lang="en-US" altLang="zh-CN" sz="2800">
                        <a:effectLst/>
                        <a:latin typeface="Cambria Math" panose="02040503050406030204" pitchFamily="18" charset="0"/>
                        <a:cs typeface="Times New Roman" panose="02020603050405020304" pitchFamily="18" charset="0"/>
                      </a:rPr>
                      <m:t>,</m:t>
                    </m:r>
                    <m:r>
                      <a:rPr lang="en-US" altLang="zh-CN" sz="2800" i="1">
                        <a:effectLst/>
                        <a:latin typeface="Cambria Math" panose="02040503050406030204" pitchFamily="18" charset="0"/>
                        <a:cs typeface="Times New Roman" panose="02020603050405020304" pitchFamily="18" charset="0"/>
                      </a:rPr>
                      <m:t>1</m:t>
                    </m:r>
                    <m:r>
                      <a:rPr lang="en-US" altLang="zh-CN" sz="2800">
                        <a:effectLst/>
                        <a:latin typeface="Cambria Math" panose="02040503050406030204" pitchFamily="18" charset="0"/>
                        <a:cs typeface="Times New Roman" panose="02020603050405020304" pitchFamily="18" charset="0"/>
                      </a:rPr>
                      <m:t>}</m:t>
                    </m:r>
                  </m:oMath>
                </a14:m>
                <a:r>
                  <a:rPr lang="en-US" altLang="zh-CN" sz="2800" dirty="0">
                    <a:effectLst/>
                    <a:latin typeface="Cambria" panose="02040503050406030204" pitchFamily="18" charset="0"/>
                    <a:cs typeface="Times New Roman" panose="02020603050405020304" pitchFamily="18" charset="0"/>
                  </a:rPr>
                  <a:t>, </a:t>
                </a:r>
                <a:r>
                  <a:rPr lang="en-US" altLang="zh-CN" sz="2800" dirty="0" err="1">
                    <a:effectLst/>
                    <a:latin typeface="宋体" panose="02010600030101010101" pitchFamily="2" charset="-122"/>
                    <a:cs typeface="Times New Roman" panose="02020603050405020304" pitchFamily="18" charset="0"/>
                  </a:rPr>
                  <a:t>则接受转移</a:t>
                </a:r>
                <a14:m>
                  <m:oMath xmlns:m="http://schemas.openxmlformats.org/officeDocument/2006/math">
                    <m:sSub>
                      <m:sSubPr>
                        <m:ctrlPr>
                          <a:rPr lang="zh-CN" altLang="zh-CN" sz="2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800" i="1">
                            <a:effectLst/>
                            <a:latin typeface="Cambria Math" panose="02040503050406030204" pitchFamily="18" charset="0"/>
                            <a:cs typeface="Times New Roman" panose="02020603050405020304" pitchFamily="18" charset="0"/>
                          </a:rPr>
                          <m:t>𝑥</m:t>
                        </m:r>
                      </m:e>
                      <m:sub>
                        <m:r>
                          <a:rPr lang="en-US" altLang="zh-CN" sz="2800" i="1">
                            <a:effectLst/>
                            <a:latin typeface="Cambria Math" panose="02040503050406030204" pitchFamily="18" charset="0"/>
                            <a:cs typeface="Times New Roman" panose="02020603050405020304" pitchFamily="18" charset="0"/>
                          </a:rPr>
                          <m:t>𝑡</m:t>
                        </m:r>
                      </m:sub>
                    </m:sSub>
                    <m:r>
                      <a:rPr lang="en-US" altLang="zh-CN" sz="2800">
                        <a:effectLst/>
                        <a:latin typeface="Cambria Math" panose="02040503050406030204" pitchFamily="18" charset="0"/>
                        <a:cs typeface="Times New Roman" panose="02020603050405020304" pitchFamily="18" charset="0"/>
                      </a:rPr>
                      <m:t>→</m:t>
                    </m:r>
                    <m:sSub>
                      <m:sSubPr>
                        <m:ctrlPr>
                          <a:rPr lang="zh-CN" altLang="zh-CN" sz="2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800" i="1">
                            <a:effectLst/>
                            <a:latin typeface="Cambria Math" panose="02040503050406030204" pitchFamily="18" charset="0"/>
                            <a:cs typeface="Times New Roman" panose="02020603050405020304" pitchFamily="18" charset="0"/>
                          </a:rPr>
                          <m:t>𝑥</m:t>
                        </m:r>
                      </m:e>
                      <m:sub>
                        <m:r>
                          <a:rPr lang="en-US" altLang="zh-CN" sz="2800" i="1">
                            <a:effectLst/>
                            <a:latin typeface="Cambria Math" panose="02040503050406030204" pitchFamily="18" charset="0"/>
                            <a:cs typeface="Times New Roman" panose="02020603050405020304" pitchFamily="18" charset="0"/>
                          </a:rPr>
                          <m:t>∗</m:t>
                        </m:r>
                      </m:sub>
                    </m:sSub>
                  </m:oMath>
                </a14:m>
                <a:r>
                  <a:rPr lang="en-US" altLang="zh-CN" sz="2800" dirty="0">
                    <a:effectLst/>
                    <a:latin typeface="宋体" panose="02010600030101010101" pitchFamily="2" charset="-122"/>
                    <a:cs typeface="Times New Roman" panose="02020603050405020304" pitchFamily="18" charset="0"/>
                  </a:rPr>
                  <a:t>，即</a:t>
                </a:r>
                <a14:m>
                  <m:oMath xmlns:m="http://schemas.openxmlformats.org/officeDocument/2006/math">
                    <m:sSub>
                      <m:sSubPr>
                        <m:ctrlPr>
                          <a:rPr lang="zh-CN" altLang="zh-CN" sz="2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800" i="1">
                            <a:effectLst/>
                            <a:latin typeface="Cambria Math" panose="02040503050406030204" pitchFamily="18" charset="0"/>
                            <a:cs typeface="Times New Roman" panose="02020603050405020304" pitchFamily="18" charset="0"/>
                          </a:rPr>
                          <m:t>𝑥</m:t>
                        </m:r>
                      </m:e>
                      <m:sub>
                        <m:r>
                          <a:rPr lang="en-US" altLang="zh-CN" sz="2800" i="1">
                            <a:effectLst/>
                            <a:latin typeface="Cambria Math" panose="02040503050406030204" pitchFamily="18" charset="0"/>
                            <a:cs typeface="Times New Roman" panose="02020603050405020304" pitchFamily="18" charset="0"/>
                          </a:rPr>
                          <m:t>𝑡</m:t>
                        </m:r>
                        <m:r>
                          <a:rPr lang="en-US" altLang="zh-CN" sz="2800">
                            <a:effectLst/>
                            <a:latin typeface="Cambria Math" panose="02040503050406030204" pitchFamily="18" charset="0"/>
                            <a:cs typeface="Times New Roman" panose="02020603050405020304" pitchFamily="18" charset="0"/>
                          </a:rPr>
                          <m:t>+</m:t>
                        </m:r>
                        <m:r>
                          <a:rPr lang="en-US" altLang="zh-CN" sz="2800" i="1">
                            <a:effectLst/>
                            <a:latin typeface="Cambria Math" panose="02040503050406030204" pitchFamily="18" charset="0"/>
                            <a:cs typeface="Times New Roman" panose="02020603050405020304" pitchFamily="18" charset="0"/>
                          </a:rPr>
                          <m:t>1</m:t>
                        </m:r>
                      </m:sub>
                    </m:sSub>
                    <m:r>
                      <a:rPr lang="en-US" altLang="zh-CN" sz="2800">
                        <a:effectLst/>
                        <a:latin typeface="Cambria Math" panose="02040503050406030204" pitchFamily="18" charset="0"/>
                        <a:cs typeface="Times New Roman" panose="02020603050405020304" pitchFamily="18" charset="0"/>
                      </a:rPr>
                      <m:t>=</m:t>
                    </m:r>
                    <m:sSub>
                      <m:sSubPr>
                        <m:ctrlPr>
                          <a:rPr lang="zh-CN" altLang="zh-CN" sz="2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800" i="1">
                            <a:effectLst/>
                            <a:latin typeface="Cambria Math" panose="02040503050406030204" pitchFamily="18" charset="0"/>
                            <a:cs typeface="Times New Roman" panose="02020603050405020304" pitchFamily="18" charset="0"/>
                          </a:rPr>
                          <m:t>𝑥</m:t>
                        </m:r>
                      </m:e>
                      <m:sub>
                        <m:r>
                          <a:rPr lang="en-US" altLang="zh-CN" sz="2800" i="1">
                            <a:effectLst/>
                            <a:latin typeface="Cambria Math" panose="02040503050406030204" pitchFamily="18" charset="0"/>
                            <a:cs typeface="Times New Roman" panose="02020603050405020304" pitchFamily="18" charset="0"/>
                          </a:rPr>
                          <m:t>∗</m:t>
                        </m:r>
                      </m:sub>
                    </m:sSub>
                  </m:oMath>
                </a14:m>
                <a:br>
                  <a:rPr lang="en-US" altLang="zh-CN" sz="2800" dirty="0">
                    <a:effectLst/>
                    <a:latin typeface="Cambria" panose="02040503050406030204" pitchFamily="18" charset="0"/>
                    <a:cs typeface="Times New Roman" panose="02020603050405020304" pitchFamily="18" charset="0"/>
                  </a:rPr>
                </a:br>
                <a:r>
                  <a:rPr lang="en-US" altLang="zh-CN" sz="2800" dirty="0">
                    <a:effectLst/>
                    <a:latin typeface="Cambria" panose="02040503050406030204" pitchFamily="18" charset="0"/>
                    <a:cs typeface="Times New Roman" panose="02020603050405020304" pitchFamily="18" charset="0"/>
                  </a:rPr>
                  <a:t> d) </a:t>
                </a:r>
                <a:r>
                  <a:rPr lang="en-US" altLang="zh-CN" sz="2800" dirty="0" err="1">
                    <a:effectLst/>
                    <a:latin typeface="宋体" panose="02010600030101010101" pitchFamily="2" charset="-122"/>
                    <a:cs typeface="Times New Roman" panose="02020603050405020304" pitchFamily="18" charset="0"/>
                  </a:rPr>
                  <a:t>否则不接受转移，即</a:t>
                </a:r>
                <a14:m>
                  <m:oMath xmlns:m="http://schemas.openxmlformats.org/officeDocument/2006/math">
                    <m:sSub>
                      <m:sSubPr>
                        <m:ctrlPr>
                          <a:rPr lang="zh-CN" altLang="zh-CN" sz="2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800" i="1">
                            <a:effectLst/>
                            <a:latin typeface="Cambria Math" panose="02040503050406030204" pitchFamily="18" charset="0"/>
                            <a:cs typeface="Times New Roman" panose="02020603050405020304" pitchFamily="18" charset="0"/>
                          </a:rPr>
                          <m:t>𝑥</m:t>
                        </m:r>
                      </m:e>
                      <m:sub>
                        <m:r>
                          <a:rPr lang="en-US" altLang="zh-CN" sz="2800" i="1">
                            <a:effectLst/>
                            <a:latin typeface="Cambria Math" panose="02040503050406030204" pitchFamily="18" charset="0"/>
                            <a:cs typeface="Times New Roman" panose="02020603050405020304" pitchFamily="18" charset="0"/>
                          </a:rPr>
                          <m:t>𝑡</m:t>
                        </m:r>
                        <m:r>
                          <a:rPr lang="en-US" altLang="zh-CN" sz="2800">
                            <a:effectLst/>
                            <a:latin typeface="Cambria Math" panose="02040503050406030204" pitchFamily="18" charset="0"/>
                            <a:cs typeface="Times New Roman" panose="02020603050405020304" pitchFamily="18" charset="0"/>
                          </a:rPr>
                          <m:t>+</m:t>
                        </m:r>
                        <m:r>
                          <a:rPr lang="en-US" altLang="zh-CN" sz="2800" i="1">
                            <a:effectLst/>
                            <a:latin typeface="Cambria Math" panose="02040503050406030204" pitchFamily="18" charset="0"/>
                            <a:cs typeface="Times New Roman" panose="02020603050405020304" pitchFamily="18" charset="0"/>
                          </a:rPr>
                          <m:t>1</m:t>
                        </m:r>
                      </m:sub>
                    </m:sSub>
                    <m:r>
                      <a:rPr lang="en-US" altLang="zh-CN" sz="2800">
                        <a:effectLst/>
                        <a:latin typeface="Cambria Math" panose="02040503050406030204" pitchFamily="18" charset="0"/>
                        <a:cs typeface="Times New Roman" panose="02020603050405020304" pitchFamily="18" charset="0"/>
                      </a:rPr>
                      <m:t>=</m:t>
                    </m:r>
                    <m:sSub>
                      <m:sSubPr>
                        <m:ctrlPr>
                          <a:rPr lang="zh-CN" altLang="zh-CN" sz="2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800" i="1">
                            <a:effectLst/>
                            <a:latin typeface="Cambria Math" panose="02040503050406030204" pitchFamily="18" charset="0"/>
                            <a:cs typeface="Times New Roman" panose="02020603050405020304" pitchFamily="18" charset="0"/>
                          </a:rPr>
                          <m:t>𝑥</m:t>
                        </m:r>
                      </m:e>
                      <m:sub>
                        <m:r>
                          <a:rPr lang="en-US" altLang="zh-CN" sz="2800" i="1">
                            <a:effectLst/>
                            <a:latin typeface="Cambria Math" panose="02040503050406030204" pitchFamily="18" charset="0"/>
                            <a:cs typeface="Times New Roman" panose="02020603050405020304" pitchFamily="18" charset="0"/>
                          </a:rPr>
                          <m:t>𝑡</m:t>
                        </m:r>
                      </m:sub>
                    </m:sSub>
                  </m:oMath>
                </a14:m>
                <a:br>
                  <a:rPr lang="en-US" altLang="zh-CN" sz="2800" dirty="0">
                    <a:effectLst/>
                    <a:latin typeface="Cambria" panose="02040503050406030204" pitchFamily="18" charset="0"/>
                    <a:cs typeface="Times New Roman" panose="02020603050405020304" pitchFamily="18" charset="0"/>
                  </a:rPr>
                </a:br>
                <a:r>
                  <a:rPr lang="en-US" altLang="zh-CN" sz="2800" dirty="0">
                    <a:effectLst/>
                    <a:latin typeface="Cambria" panose="02040503050406030204" pitchFamily="18" charset="0"/>
                    <a:cs typeface="Times New Roman" panose="02020603050405020304" pitchFamily="18" charset="0"/>
                  </a:rPr>
                  <a:t> </a:t>
                </a:r>
                <a:r>
                  <a:rPr lang="en-US" altLang="zh-CN" sz="2800" dirty="0" err="1">
                    <a:effectLst/>
                    <a:latin typeface="宋体" panose="02010600030101010101" pitchFamily="2" charset="-122"/>
                    <a:cs typeface="Times New Roman" panose="02020603050405020304" pitchFamily="18" charset="0"/>
                  </a:rPr>
                  <a:t>样本集</a:t>
                </a:r>
                <a14:m>
                  <m:oMath xmlns:m="http://schemas.openxmlformats.org/officeDocument/2006/math">
                    <m:d>
                      <m:dPr>
                        <m:ctrlPr>
                          <a:rPr lang="zh-CN" altLang="zh-CN" sz="2800" i="1">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2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800" i="1">
                                <a:effectLst/>
                                <a:latin typeface="Cambria Math" panose="02040503050406030204" pitchFamily="18" charset="0"/>
                                <a:cs typeface="Times New Roman" panose="02020603050405020304" pitchFamily="18" charset="0"/>
                              </a:rPr>
                              <m:t>𝑥</m:t>
                            </m:r>
                          </m:e>
                          <m:sub>
                            <m:sSub>
                              <m:sSubPr>
                                <m:ctrlPr>
                                  <a:rPr lang="zh-CN" altLang="zh-CN" sz="2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800" i="1">
                                    <a:effectLst/>
                                    <a:latin typeface="Cambria Math" panose="02040503050406030204" pitchFamily="18" charset="0"/>
                                    <a:cs typeface="Times New Roman" panose="02020603050405020304" pitchFamily="18" charset="0"/>
                                  </a:rPr>
                                  <m:t>𝑛</m:t>
                                </m:r>
                              </m:e>
                              <m:sub>
                                <m:r>
                                  <a:rPr lang="en-US" altLang="zh-CN" sz="2800" i="1">
                                    <a:effectLst/>
                                    <a:latin typeface="Cambria Math" panose="02040503050406030204" pitchFamily="18" charset="0"/>
                                    <a:cs typeface="Times New Roman" panose="02020603050405020304" pitchFamily="18" charset="0"/>
                                  </a:rPr>
                                  <m:t>1</m:t>
                                </m:r>
                              </m:sub>
                            </m:sSub>
                          </m:sub>
                        </m:sSub>
                        <m:r>
                          <a:rPr lang="en-US" altLang="zh-CN" sz="2800">
                            <a:effectLst/>
                            <a:latin typeface="Cambria Math" panose="02040503050406030204" pitchFamily="18" charset="0"/>
                            <a:cs typeface="Times New Roman" panose="02020603050405020304" pitchFamily="18" charset="0"/>
                          </a:rPr>
                          <m:t>,</m:t>
                        </m:r>
                        <m:sSub>
                          <m:sSubPr>
                            <m:ctrlPr>
                              <a:rPr lang="zh-CN" altLang="zh-CN" sz="2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800" i="1">
                                <a:effectLst/>
                                <a:latin typeface="Cambria Math" panose="02040503050406030204" pitchFamily="18" charset="0"/>
                                <a:cs typeface="Times New Roman" panose="02020603050405020304" pitchFamily="18" charset="0"/>
                              </a:rPr>
                              <m:t>𝑥</m:t>
                            </m:r>
                          </m:e>
                          <m:sub>
                            <m:sSub>
                              <m:sSubPr>
                                <m:ctrlPr>
                                  <a:rPr lang="zh-CN" altLang="zh-CN" sz="2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800" i="1">
                                    <a:effectLst/>
                                    <a:latin typeface="Cambria Math" panose="02040503050406030204" pitchFamily="18" charset="0"/>
                                    <a:cs typeface="Times New Roman" panose="02020603050405020304" pitchFamily="18" charset="0"/>
                                  </a:rPr>
                                  <m:t>𝑛</m:t>
                                </m:r>
                              </m:e>
                              <m:sub>
                                <m:r>
                                  <a:rPr lang="en-US" altLang="zh-CN" sz="2800" i="1">
                                    <a:effectLst/>
                                    <a:latin typeface="Cambria Math" panose="02040503050406030204" pitchFamily="18" charset="0"/>
                                    <a:cs typeface="Times New Roman" panose="02020603050405020304" pitchFamily="18" charset="0"/>
                                  </a:rPr>
                                  <m:t>1</m:t>
                                </m:r>
                              </m:sub>
                            </m:sSub>
                            <m:r>
                              <a:rPr lang="en-US" altLang="zh-CN" sz="2800">
                                <a:effectLst/>
                                <a:latin typeface="Cambria Math" panose="02040503050406030204" pitchFamily="18" charset="0"/>
                                <a:cs typeface="Times New Roman" panose="02020603050405020304" pitchFamily="18" charset="0"/>
                              </a:rPr>
                              <m:t>+</m:t>
                            </m:r>
                            <m:r>
                              <a:rPr lang="en-US" altLang="zh-CN" sz="2800" i="1">
                                <a:effectLst/>
                                <a:latin typeface="Cambria Math" panose="02040503050406030204" pitchFamily="18" charset="0"/>
                                <a:cs typeface="Times New Roman" panose="02020603050405020304" pitchFamily="18" charset="0"/>
                              </a:rPr>
                              <m:t>1</m:t>
                            </m:r>
                          </m:sub>
                        </m:sSub>
                        <m:r>
                          <a:rPr lang="en-US" altLang="zh-CN" sz="2800">
                            <a:effectLst/>
                            <a:latin typeface="Cambria Math" panose="02040503050406030204" pitchFamily="18" charset="0"/>
                            <a:cs typeface="Times New Roman" panose="02020603050405020304" pitchFamily="18" charset="0"/>
                          </a:rPr>
                          <m:t>,...,</m:t>
                        </m:r>
                        <m:sSub>
                          <m:sSubPr>
                            <m:ctrlPr>
                              <a:rPr lang="zh-CN" altLang="zh-CN" sz="2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800" i="1">
                                <a:effectLst/>
                                <a:latin typeface="Cambria Math" panose="02040503050406030204" pitchFamily="18" charset="0"/>
                                <a:cs typeface="Times New Roman" panose="02020603050405020304" pitchFamily="18" charset="0"/>
                              </a:rPr>
                              <m:t>𝑥</m:t>
                            </m:r>
                          </m:e>
                          <m:sub>
                            <m:sSub>
                              <m:sSubPr>
                                <m:ctrlPr>
                                  <a:rPr lang="zh-CN" altLang="zh-CN" sz="2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800" i="1">
                                    <a:effectLst/>
                                    <a:latin typeface="Cambria Math" panose="02040503050406030204" pitchFamily="18" charset="0"/>
                                    <a:cs typeface="Times New Roman" panose="02020603050405020304" pitchFamily="18" charset="0"/>
                                  </a:rPr>
                                  <m:t>𝑛</m:t>
                                </m:r>
                              </m:e>
                              <m:sub>
                                <m:r>
                                  <a:rPr lang="en-US" altLang="zh-CN" sz="2800" i="1">
                                    <a:effectLst/>
                                    <a:latin typeface="Cambria Math" panose="02040503050406030204" pitchFamily="18" charset="0"/>
                                    <a:cs typeface="Times New Roman" panose="02020603050405020304" pitchFamily="18" charset="0"/>
                                  </a:rPr>
                                  <m:t>1</m:t>
                                </m:r>
                              </m:sub>
                            </m:sSub>
                            <m:r>
                              <a:rPr lang="en-US" altLang="zh-CN" sz="2800">
                                <a:effectLst/>
                                <a:latin typeface="Cambria Math" panose="02040503050406030204" pitchFamily="18" charset="0"/>
                                <a:cs typeface="Times New Roman" panose="02020603050405020304" pitchFamily="18" charset="0"/>
                              </a:rPr>
                              <m:t>+</m:t>
                            </m:r>
                            <m:sSub>
                              <m:sSubPr>
                                <m:ctrlPr>
                                  <a:rPr lang="zh-CN" altLang="zh-CN" sz="2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800" i="1">
                                    <a:effectLst/>
                                    <a:latin typeface="Cambria Math" panose="02040503050406030204" pitchFamily="18" charset="0"/>
                                    <a:cs typeface="Times New Roman" panose="02020603050405020304" pitchFamily="18" charset="0"/>
                                  </a:rPr>
                                  <m:t>𝑛</m:t>
                                </m:r>
                              </m:e>
                              <m:sub>
                                <m:r>
                                  <a:rPr lang="en-US" altLang="zh-CN" sz="2800" i="1">
                                    <a:effectLst/>
                                    <a:latin typeface="Cambria Math" panose="02040503050406030204" pitchFamily="18" charset="0"/>
                                    <a:cs typeface="Times New Roman" panose="02020603050405020304" pitchFamily="18" charset="0"/>
                                  </a:rPr>
                                  <m:t>2</m:t>
                                </m:r>
                              </m:sub>
                            </m:sSub>
                            <m:r>
                              <a:rPr lang="en-US" altLang="zh-CN" sz="2800" i="1">
                                <a:effectLst/>
                                <a:latin typeface="Cambria Math" panose="02040503050406030204" pitchFamily="18" charset="0"/>
                                <a:cs typeface="Times New Roman" panose="02020603050405020304" pitchFamily="18" charset="0"/>
                              </a:rPr>
                              <m:t>−1</m:t>
                            </m:r>
                          </m:sub>
                        </m:sSub>
                      </m:e>
                    </m:d>
                  </m:oMath>
                </a14:m>
                <a:r>
                  <a:rPr lang="en-US" altLang="zh-CN" sz="2800" dirty="0">
                    <a:effectLst/>
                    <a:latin typeface="宋体" panose="02010600030101010101" pitchFamily="2" charset="-122"/>
                    <a:cs typeface="Times New Roman" panose="02020603050405020304" pitchFamily="18" charset="0"/>
                  </a:rPr>
                  <a:t>即为平稳分布对应样本集</a:t>
                </a:r>
                <a:endParaRPr lang="zh-CN" altLang="zh-CN" sz="2800" dirty="0">
                  <a:effectLst/>
                  <a:latin typeface="Cambria" panose="02040503050406030204" pitchFamily="18" charset="0"/>
                  <a:cs typeface="Times New Roman" panose="02020603050405020304" pitchFamily="18" charset="0"/>
                </a:endParaRPr>
              </a:p>
            </p:txBody>
          </p:sp>
        </mc:Choice>
        <mc:Fallback xmlns="">
          <p:sp>
            <p:nvSpPr>
              <p:cNvPr id="9" name="文本框 8">
                <a:extLst>
                  <a:ext uri="{FF2B5EF4-FFF2-40B4-BE49-F238E27FC236}">
                    <a16:creationId xmlns:a16="http://schemas.microsoft.com/office/drawing/2014/main" id="{406239EE-FA4B-4F1B-8465-C0C008C89CC8}"/>
                  </a:ext>
                </a:extLst>
              </p:cNvPr>
              <p:cNvSpPr txBox="1">
                <a:spLocks noRot="1" noChangeAspect="1" noMove="1" noResize="1" noEditPoints="1" noAdjustHandles="1" noChangeArrowheads="1" noChangeShapeType="1" noTextEdit="1"/>
              </p:cNvSpPr>
              <p:nvPr/>
            </p:nvSpPr>
            <p:spPr>
              <a:xfrm>
                <a:off x="0" y="1361671"/>
                <a:ext cx="9144000" cy="4959691"/>
              </a:xfrm>
              <a:prstGeom prst="rect">
                <a:avLst/>
              </a:prstGeom>
              <a:blipFill>
                <a:blip r:embed="rId2"/>
                <a:stretch>
                  <a:fillRect l="-1333" t="-1597" r="-467" b="-1106"/>
                </a:stretch>
              </a:blipFill>
              <a:ln w="25400">
                <a:noFill/>
              </a:ln>
            </p:spPr>
            <p:txBody>
              <a:bodyPr/>
              <a:lstStyle/>
              <a:p>
                <a:r>
                  <a:rPr lang="zh-CN" altLang="en-US">
                    <a:noFill/>
                  </a:rPr>
                  <a:t> </a:t>
                </a:r>
              </a:p>
            </p:txBody>
          </p:sp>
        </mc:Fallback>
      </mc:AlternateContent>
    </p:spTree>
    <p:extLst>
      <p:ext uri="{BB962C8B-B14F-4D97-AF65-F5344CB8AC3E}">
        <p14:creationId xmlns:p14="http://schemas.microsoft.com/office/powerpoint/2010/main" val="188648326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标题 1">
            <a:extLst>
              <a:ext uri="{FF2B5EF4-FFF2-40B4-BE49-F238E27FC236}">
                <a16:creationId xmlns:a16="http://schemas.microsoft.com/office/drawing/2014/main" id="{C5D96BB7-F3EE-475D-8C4A-757D9F1B8C06}"/>
              </a:ext>
            </a:extLst>
          </p:cNvPr>
          <p:cNvSpPr>
            <a:spLocks noGrp="1" noChangeArrowheads="1"/>
          </p:cNvSpPr>
          <p:nvPr>
            <p:ph type="title"/>
          </p:nvPr>
        </p:nvSpPr>
        <p:spPr>
          <a:xfrm>
            <a:off x="-15875" y="142875"/>
            <a:ext cx="8229600" cy="642938"/>
          </a:xfrm>
        </p:spPr>
        <p:txBody>
          <a:bodyPr/>
          <a:lstStyle/>
          <a:p>
            <a:pPr algn="l" defTabSz="512763" fontAlgn="base">
              <a:spcAft>
                <a:spcPct val="0"/>
              </a:spcAft>
            </a:pPr>
            <a:r>
              <a:rPr lang="en-US" altLang="zh-CN" dirty="0"/>
              <a:t>3.8.2 Metropolis-Hasting</a:t>
            </a:r>
            <a:r>
              <a:rPr lang="zh-CN" altLang="en-US" dirty="0"/>
              <a:t>抽样</a:t>
            </a:r>
          </a:p>
        </p:txBody>
      </p:sp>
      <p:sp>
        <p:nvSpPr>
          <p:cNvPr id="4" name="灯片编号占位符 2">
            <a:extLst>
              <a:ext uri="{FF2B5EF4-FFF2-40B4-BE49-F238E27FC236}">
                <a16:creationId xmlns:a16="http://schemas.microsoft.com/office/drawing/2014/main" id="{C27C162C-7E7E-4C70-B53F-15564590C7C6}"/>
              </a:ext>
            </a:extLst>
          </p:cNvPr>
          <p:cNvSpPr>
            <a:spLocks noGrp="1" noChangeArrowheads="1"/>
          </p:cNvSpPr>
          <p:nvPr>
            <p:ph type="sldNum" sz="quarter" idx="12"/>
          </p:nvPr>
        </p:nvSpPr>
        <p:spPr bwMode="auto">
          <a:xfrm>
            <a:off x="6553200" y="6391275"/>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9FCE3FB9-BAC7-4293-A5BB-B8E090A183F8}" type="slidenum">
              <a:rPr lang="zh-CN" altLang="en-US">
                <a:solidFill>
                  <a:srgbClr val="898989"/>
                </a:solidFill>
              </a:rPr>
              <a:pPr/>
              <a:t>121</a:t>
            </a:fld>
            <a:endParaRPr lang="zh-CN" altLang="en-US">
              <a:solidFill>
                <a:srgbClr val="898989"/>
              </a:solidFill>
            </a:endParaRPr>
          </a:p>
        </p:txBody>
      </p:sp>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CB567E2C-5462-4C51-999F-BF879D73C9B3}"/>
                  </a:ext>
                </a:extLst>
              </p:cNvPr>
              <p:cNvSpPr txBox="1"/>
              <p:nvPr/>
            </p:nvSpPr>
            <p:spPr>
              <a:xfrm>
                <a:off x="419200" y="998730"/>
                <a:ext cx="8267600" cy="2859181"/>
              </a:xfrm>
              <a:prstGeom prst="rect">
                <a:avLst/>
              </a:prstGeom>
              <a:noFill/>
              <a:ln w="25400">
                <a:noFill/>
              </a:ln>
            </p:spPr>
            <p:txBody>
              <a:bodyPr wrap="square">
                <a:spAutoFit/>
              </a:bodyPr>
              <a:lstStyle/>
              <a:p>
                <a:pPr marL="285750" indent="-285750">
                  <a:spcBef>
                    <a:spcPts val="900"/>
                  </a:spcBef>
                  <a:spcAft>
                    <a:spcPts val="900"/>
                  </a:spcAft>
                  <a:buFont typeface="Arial" panose="020B0604020202020204" pitchFamily="34" charset="0"/>
                  <a:buChar char="•"/>
                </a:pPr>
                <a:r>
                  <a:rPr lang="en-US" altLang="zh-CN" sz="2800" dirty="0" err="1">
                    <a:latin typeface="宋体" panose="02010600030101010101" pitchFamily="2" charset="-122"/>
                    <a:cs typeface="Times New Roman" panose="02020603050405020304" pitchFamily="18" charset="0"/>
                  </a:rPr>
                  <a:t>如果转移矩阵</a:t>
                </a:r>
                <a:r>
                  <a:rPr lang="en-US" altLang="zh-CN" sz="2800" dirty="0" err="1">
                    <a:effectLst/>
                    <a:latin typeface="Cambria" panose="02040503050406030204" pitchFamily="18" charset="0"/>
                    <a:ea typeface="宋体" panose="02010600030101010101" pitchFamily="2" charset="-122"/>
                    <a:cs typeface="Times New Roman" panose="02020603050405020304" pitchFamily="18" charset="0"/>
                  </a:rPr>
                  <a:t>Q</a:t>
                </a:r>
                <a:r>
                  <a:rPr lang="en-US" altLang="zh-CN" sz="2800" dirty="0" err="1">
                    <a:effectLst/>
                    <a:latin typeface="宋体" panose="02010600030101010101" pitchFamily="2" charset="-122"/>
                    <a:ea typeface="宋体" panose="02010600030101010101" pitchFamily="2" charset="-122"/>
                    <a:cs typeface="Times New Roman" panose="02020603050405020304" pitchFamily="18" charset="0"/>
                  </a:rPr>
                  <a:t>是对称的，即满足</a:t>
                </a:r>
                <a:r>
                  <a:rPr lang="en-US" altLang="zh-CN" sz="2800" dirty="0" err="1">
                    <a:effectLst/>
                    <a:latin typeface="Cambria" panose="02040503050406030204" pitchFamily="18" charset="0"/>
                    <a:ea typeface="宋体" panose="02010600030101010101" pitchFamily="2" charset="-122"/>
                    <a:cs typeface="Times New Roman" panose="02020603050405020304" pitchFamily="18" charset="0"/>
                  </a:rPr>
                  <a:t>Q</a:t>
                </a:r>
                <a:r>
                  <a:rPr lang="en-US" altLang="zh-CN" sz="2800" dirty="0">
                    <a:effectLst/>
                    <a:latin typeface="Cambria" panose="02040503050406030204" pitchFamily="18" charset="0"/>
                    <a:ea typeface="宋体" panose="02010600030101010101" pitchFamily="2" charset="-122"/>
                    <a:cs typeface="Times New Roman" panose="02020603050405020304" pitchFamily="18" charset="0"/>
                  </a:rPr>
                  <a:t>(</a:t>
                </a:r>
                <a:r>
                  <a:rPr lang="en-US" altLang="zh-CN" sz="2800" dirty="0" err="1">
                    <a:effectLst/>
                    <a:latin typeface="Cambria" panose="02040503050406030204" pitchFamily="18" charset="0"/>
                    <a:ea typeface="宋体" panose="02010600030101010101" pitchFamily="2" charset="-122"/>
                    <a:cs typeface="Times New Roman" panose="02020603050405020304" pitchFamily="18" charset="0"/>
                  </a:rPr>
                  <a:t>i,j</a:t>
                </a:r>
                <a:r>
                  <a:rPr lang="en-US" altLang="zh-CN" sz="2800" dirty="0">
                    <a:effectLst/>
                    <a:latin typeface="Cambria" panose="02040503050406030204" pitchFamily="18" charset="0"/>
                    <a:ea typeface="宋体" panose="02010600030101010101" pitchFamily="2" charset="-122"/>
                    <a:cs typeface="Times New Roman" panose="02020603050405020304" pitchFamily="18" charset="0"/>
                  </a:rPr>
                  <a:t>) = Q(</a:t>
                </a:r>
                <a:r>
                  <a:rPr lang="en-US" altLang="zh-CN" sz="2800" dirty="0" err="1">
                    <a:effectLst/>
                    <a:latin typeface="Cambria" panose="02040503050406030204" pitchFamily="18" charset="0"/>
                    <a:ea typeface="宋体" panose="02010600030101010101" pitchFamily="2" charset="-122"/>
                    <a:cs typeface="Times New Roman" panose="02020603050405020304" pitchFamily="18" charset="0"/>
                  </a:rPr>
                  <a:t>j,i</a:t>
                </a:r>
                <a:r>
                  <a:rPr lang="en-US" altLang="zh-CN" sz="2800" dirty="0">
                    <a:effectLst/>
                    <a:latin typeface="Cambria" panose="02040503050406030204" pitchFamily="18" charset="0"/>
                    <a:ea typeface="宋体" panose="02010600030101010101" pitchFamily="2" charset="-122"/>
                    <a:cs typeface="Times New Roman" panose="02020603050405020304" pitchFamily="18" charset="0"/>
                  </a:rPr>
                  <a:t>),</a:t>
                </a:r>
              </a:p>
              <a:p>
                <a:pPr marL="285750" indent="-285750">
                  <a:spcBef>
                    <a:spcPts val="900"/>
                  </a:spcBef>
                  <a:spcAft>
                    <a:spcPts val="900"/>
                  </a:spcAft>
                  <a:buFont typeface="Arial" panose="020B0604020202020204" pitchFamily="34" charset="0"/>
                  <a:buChar char="•"/>
                </a:pPr>
                <a:r>
                  <a:rPr lang="en-US" altLang="zh-CN" sz="2800" dirty="0" err="1">
                    <a:effectLst/>
                    <a:latin typeface="宋体" panose="02010600030101010101" pitchFamily="2" charset="-122"/>
                    <a:ea typeface="宋体" panose="02010600030101010101" pitchFamily="2" charset="-122"/>
                    <a:cs typeface="Times New Roman" panose="02020603050405020304" pitchFamily="18" charset="0"/>
                  </a:rPr>
                  <a:t>这时我们的接受率可以进一步简化为</a:t>
                </a:r>
                <a:r>
                  <a:rPr lang="en-US" altLang="zh-CN" sz="2800" dirty="0">
                    <a:effectLst/>
                    <a:latin typeface="宋体" panose="02010600030101010101" pitchFamily="2" charset="-122"/>
                    <a:ea typeface="宋体" panose="02010600030101010101" pitchFamily="2" charset="-122"/>
                    <a:cs typeface="Times New Roman" panose="02020603050405020304" pitchFamily="18" charset="0"/>
                  </a:rPr>
                  <a:t>：</a:t>
                </a:r>
                <a:endParaRPr lang="zh-CN" altLang="zh-CN" sz="2800" dirty="0">
                  <a:effectLst/>
                  <a:latin typeface="Cambria" panose="02040503050406030204" pitchFamily="18" charset="0"/>
                  <a:ea typeface="宋体" panose="02010600030101010101" pitchFamily="2" charset="-122"/>
                  <a:cs typeface="Times New Roman" panose="02020603050405020304" pitchFamily="18" charset="0"/>
                </a:endParaRPr>
              </a:p>
              <a:p>
                <a:pPr>
                  <a:spcBef>
                    <a:spcPts val="900"/>
                  </a:spcBef>
                  <a:spcAft>
                    <a:spcPts val="900"/>
                  </a:spcAft>
                </a:pPr>
                <a14:m>
                  <m:oMathPara xmlns:m="http://schemas.openxmlformats.org/officeDocument/2006/math">
                    <m:oMathParaPr>
                      <m:jc m:val="centerGroup"/>
                    </m:oMathParaPr>
                    <m:oMath xmlns:m="http://schemas.openxmlformats.org/officeDocument/2006/math">
                      <m:r>
                        <a:rPr lang="en-US" altLang="zh-CN" sz="2800" i="1">
                          <a:effectLst/>
                          <a:latin typeface="Cambria Math" panose="02040503050406030204" pitchFamily="18" charset="0"/>
                          <a:ea typeface="宋体" panose="02010600030101010101" pitchFamily="2" charset="-122"/>
                          <a:cs typeface="Times New Roman" panose="02020603050405020304" pitchFamily="18" charset="0"/>
                        </a:rPr>
                        <m:t>𝛼</m:t>
                      </m:r>
                      <m:d>
                        <m:dPr>
                          <m:ctrlPr>
                            <a:rPr lang="zh-CN" altLang="zh-CN" sz="2800"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2800" i="1">
                              <a:effectLst/>
                              <a:latin typeface="Cambria Math" panose="02040503050406030204" pitchFamily="18" charset="0"/>
                              <a:ea typeface="宋体" panose="02010600030101010101" pitchFamily="2" charset="-122"/>
                              <a:cs typeface="Times New Roman" panose="02020603050405020304" pitchFamily="18" charset="0"/>
                            </a:rPr>
                            <m:t>𝑖</m:t>
                          </m:r>
                          <m:r>
                            <a:rPr lang="en-US" altLang="zh-CN" sz="28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800" i="1">
                              <a:effectLst/>
                              <a:latin typeface="Cambria Math" panose="02040503050406030204" pitchFamily="18" charset="0"/>
                              <a:ea typeface="宋体" panose="02010600030101010101" pitchFamily="2" charset="-122"/>
                              <a:cs typeface="Times New Roman" panose="02020603050405020304" pitchFamily="18" charset="0"/>
                            </a:rPr>
                            <m:t>𝑗</m:t>
                          </m:r>
                        </m:e>
                      </m:d>
                      <m:r>
                        <a:rPr lang="en-US" altLang="zh-CN" sz="28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800" i="1">
                          <a:effectLst/>
                          <a:latin typeface="Cambria Math" panose="02040503050406030204" pitchFamily="18" charset="0"/>
                          <a:ea typeface="宋体" panose="02010600030101010101" pitchFamily="2" charset="-122"/>
                          <a:cs typeface="Times New Roman" panose="02020603050405020304" pitchFamily="18" charset="0"/>
                        </a:rPr>
                        <m:t>𝑚𝑖𝑛</m:t>
                      </m:r>
                      <m:r>
                        <a:rPr lang="en-US" altLang="zh-CN" sz="2800">
                          <a:effectLst/>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sz="2800" i="1">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2800" i="1">
                              <a:effectLst/>
                              <a:latin typeface="Cambria Math" panose="02040503050406030204" pitchFamily="18" charset="0"/>
                              <a:ea typeface="宋体" panose="02010600030101010101" pitchFamily="2" charset="-122"/>
                              <a:cs typeface="Times New Roman" panose="02020603050405020304" pitchFamily="18" charset="0"/>
                            </a:rPr>
                            <m:t>𝜋</m:t>
                          </m:r>
                          <m:d>
                            <m:dPr>
                              <m:ctrlPr>
                                <a:rPr lang="zh-CN" altLang="zh-CN" sz="2800"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2800" i="1">
                                  <a:effectLst/>
                                  <a:latin typeface="Cambria Math" panose="02040503050406030204" pitchFamily="18" charset="0"/>
                                  <a:ea typeface="宋体" panose="02010600030101010101" pitchFamily="2" charset="-122"/>
                                  <a:cs typeface="Times New Roman" panose="02020603050405020304" pitchFamily="18" charset="0"/>
                                </a:rPr>
                                <m:t>𝑗</m:t>
                              </m:r>
                            </m:e>
                          </m:d>
                        </m:num>
                        <m:den>
                          <m:r>
                            <a:rPr lang="en-US" altLang="zh-CN" sz="2800" i="1">
                              <a:effectLst/>
                              <a:latin typeface="Cambria Math" panose="02040503050406030204" pitchFamily="18" charset="0"/>
                              <a:ea typeface="宋体" panose="02010600030101010101" pitchFamily="2" charset="-122"/>
                              <a:cs typeface="Times New Roman" panose="02020603050405020304" pitchFamily="18" charset="0"/>
                            </a:rPr>
                            <m:t>𝜋</m:t>
                          </m:r>
                          <m:d>
                            <m:dPr>
                              <m:ctrlPr>
                                <a:rPr lang="zh-CN" altLang="zh-CN" sz="2800"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2800" i="1">
                                  <a:effectLst/>
                                  <a:latin typeface="Cambria Math" panose="02040503050406030204" pitchFamily="18" charset="0"/>
                                  <a:ea typeface="宋体" panose="02010600030101010101" pitchFamily="2" charset="-122"/>
                                  <a:cs typeface="Times New Roman" panose="02020603050405020304" pitchFamily="18" charset="0"/>
                                </a:rPr>
                                <m:t>𝑖</m:t>
                              </m:r>
                            </m:e>
                          </m:d>
                        </m:den>
                      </m:f>
                      <m:r>
                        <a:rPr lang="en-US" altLang="zh-CN" sz="28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800" i="1">
                          <a:effectLst/>
                          <a:latin typeface="Cambria Math" panose="02040503050406030204" pitchFamily="18" charset="0"/>
                          <a:ea typeface="宋体" panose="02010600030101010101" pitchFamily="2" charset="-122"/>
                          <a:cs typeface="Times New Roman" panose="02020603050405020304" pitchFamily="18" charset="0"/>
                        </a:rPr>
                        <m:t>1</m:t>
                      </m:r>
                      <m:r>
                        <a:rPr lang="en-US" altLang="zh-CN" sz="2800">
                          <a:effectLst/>
                          <a:latin typeface="Cambria Math" panose="02040503050406030204" pitchFamily="18" charset="0"/>
                          <a:ea typeface="宋体" panose="02010600030101010101" pitchFamily="2" charset="-122"/>
                          <a:cs typeface="Times New Roman" panose="02020603050405020304" pitchFamily="18" charset="0"/>
                        </a:rPr>
                        <m:t>}</m:t>
                      </m:r>
                    </m:oMath>
                  </m:oMathPara>
                </a14:m>
                <a:endParaRPr lang="en-US" altLang="zh-CN" sz="2800" dirty="0">
                  <a:effectLst/>
                  <a:latin typeface="Cambria" panose="02040503050406030204" pitchFamily="18" charset="0"/>
                  <a:ea typeface="宋体" panose="02010600030101010101" pitchFamily="2" charset="-122"/>
                  <a:cs typeface="Times New Roman" panose="02020603050405020304" pitchFamily="18" charset="0"/>
                </a:endParaRPr>
              </a:p>
              <a:p>
                <a:pPr marL="457200" indent="-457200">
                  <a:spcBef>
                    <a:spcPts val="900"/>
                  </a:spcBef>
                  <a:spcAft>
                    <a:spcPts val="900"/>
                  </a:spcAft>
                  <a:buFont typeface="Arial" panose="020B0604020202020204" pitchFamily="34" charset="0"/>
                  <a:buChar char="•"/>
                </a:pPr>
                <a:r>
                  <a:rPr lang="zh-CN" altLang="en-US" sz="2800" dirty="0">
                    <a:effectLst/>
                    <a:latin typeface="Cambria" panose="02040503050406030204" pitchFamily="18" charset="0"/>
                    <a:ea typeface="宋体" panose="02010600030101010101" pitchFamily="2" charset="-122"/>
                    <a:cs typeface="Times New Roman" panose="02020603050405020304" pitchFamily="18" charset="0"/>
                  </a:rPr>
                  <a:t>相应的算法称为</a:t>
                </a:r>
                <a:r>
                  <a:rPr lang="en-US" altLang="zh-CN" sz="2800" b="1" dirty="0">
                    <a:solidFill>
                      <a:srgbClr val="FF0000"/>
                    </a:solidFill>
                    <a:effectLst/>
                    <a:latin typeface="Cambria" panose="02040503050406030204" pitchFamily="18" charset="0"/>
                    <a:ea typeface="宋体" panose="02010600030101010101" pitchFamily="2" charset="-122"/>
                    <a:cs typeface="Times New Roman" panose="02020603050405020304" pitchFamily="18" charset="0"/>
                  </a:rPr>
                  <a:t>Metropolis</a:t>
                </a:r>
                <a:r>
                  <a:rPr lang="zh-CN" altLang="en-US" sz="2800" b="1" dirty="0">
                    <a:solidFill>
                      <a:srgbClr val="FF0000"/>
                    </a:solidFill>
                    <a:effectLst/>
                    <a:latin typeface="Cambria" panose="02040503050406030204" pitchFamily="18" charset="0"/>
                    <a:ea typeface="宋体" panose="02010600030101010101" pitchFamily="2" charset="-122"/>
                    <a:cs typeface="Times New Roman" panose="02020603050405020304" pitchFamily="18" charset="0"/>
                  </a:rPr>
                  <a:t>抽样法</a:t>
                </a:r>
                <a:endParaRPr lang="zh-CN" altLang="zh-CN" sz="2800" dirty="0">
                  <a:effectLst/>
                  <a:latin typeface="Cambria" panose="02040503050406030204" pitchFamily="18" charset="0"/>
                  <a:ea typeface="宋体" panose="02010600030101010101" pitchFamily="2" charset="-122"/>
                  <a:cs typeface="Times New Roman" panose="02020603050405020304" pitchFamily="18" charset="0"/>
                </a:endParaRPr>
              </a:p>
            </p:txBody>
          </p:sp>
        </mc:Choice>
        <mc:Fallback xmlns="">
          <p:sp>
            <p:nvSpPr>
              <p:cNvPr id="8" name="文本框 7">
                <a:extLst>
                  <a:ext uri="{FF2B5EF4-FFF2-40B4-BE49-F238E27FC236}">
                    <a16:creationId xmlns:a16="http://schemas.microsoft.com/office/drawing/2014/main" id="{CB567E2C-5462-4C51-999F-BF879D73C9B3}"/>
                  </a:ext>
                </a:extLst>
              </p:cNvPr>
              <p:cNvSpPr txBox="1">
                <a:spLocks noRot="1" noChangeAspect="1" noMove="1" noResize="1" noEditPoints="1" noAdjustHandles="1" noChangeArrowheads="1" noChangeShapeType="1" noTextEdit="1"/>
              </p:cNvSpPr>
              <p:nvPr/>
            </p:nvSpPr>
            <p:spPr>
              <a:xfrm>
                <a:off x="419200" y="998730"/>
                <a:ext cx="8267600" cy="2859181"/>
              </a:xfrm>
              <a:prstGeom prst="rect">
                <a:avLst/>
              </a:prstGeom>
              <a:blipFill>
                <a:blip r:embed="rId2"/>
                <a:stretch>
                  <a:fillRect l="-1327" t="-2985" b="-5117"/>
                </a:stretch>
              </a:blipFill>
              <a:ln w="25400">
                <a:noFill/>
              </a:ln>
            </p:spPr>
            <p:txBody>
              <a:bodyPr/>
              <a:lstStyle/>
              <a:p>
                <a:r>
                  <a:rPr lang="zh-CN" altLang="en-US">
                    <a:noFill/>
                  </a:rPr>
                  <a:t> </a:t>
                </a:r>
              </a:p>
            </p:txBody>
          </p:sp>
        </mc:Fallback>
      </mc:AlternateContent>
      <p:sp>
        <p:nvSpPr>
          <p:cNvPr id="6" name="文本框 5">
            <a:extLst>
              <a:ext uri="{FF2B5EF4-FFF2-40B4-BE49-F238E27FC236}">
                <a16:creationId xmlns:a16="http://schemas.microsoft.com/office/drawing/2014/main" id="{17DF8265-4C2D-4624-800D-B621AEC95A16}"/>
              </a:ext>
            </a:extLst>
          </p:cNvPr>
          <p:cNvSpPr txBox="1"/>
          <p:nvPr/>
        </p:nvSpPr>
        <p:spPr>
          <a:xfrm>
            <a:off x="566555" y="5674604"/>
            <a:ext cx="7290810" cy="461665"/>
          </a:xfrm>
          <a:prstGeom prst="rect">
            <a:avLst/>
          </a:prstGeom>
          <a:noFill/>
          <a:ln w="25400">
            <a:noFill/>
          </a:ln>
        </p:spPr>
        <p:txBody>
          <a:bodyPr wrap="square">
            <a:spAutoFit/>
          </a:bodyPr>
          <a:lstStyle/>
          <a:p>
            <a:pPr marL="342900" indent="-342900">
              <a:buFont typeface="Arial" panose="020B0604020202020204" pitchFamily="34" charset="0"/>
              <a:buChar char="•"/>
            </a:pPr>
            <a:r>
              <a:rPr lang="en-US" altLang="zh-CN" sz="2400" dirty="0"/>
              <a:t>https://github.com/chi-feng/mcmc-demo</a:t>
            </a:r>
            <a:endParaRPr lang="zh-CN" altLang="en-US" sz="2400" dirty="0"/>
          </a:p>
        </p:txBody>
      </p:sp>
    </p:spTree>
    <p:extLst>
      <p:ext uri="{BB962C8B-B14F-4D97-AF65-F5344CB8AC3E}">
        <p14:creationId xmlns:p14="http://schemas.microsoft.com/office/powerpoint/2010/main" val="56220379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标题 1">
            <a:extLst>
              <a:ext uri="{FF2B5EF4-FFF2-40B4-BE49-F238E27FC236}">
                <a16:creationId xmlns:a16="http://schemas.microsoft.com/office/drawing/2014/main" id="{C5D96BB7-F3EE-475D-8C4A-757D9F1B8C06}"/>
              </a:ext>
            </a:extLst>
          </p:cNvPr>
          <p:cNvSpPr>
            <a:spLocks noGrp="1" noChangeArrowheads="1"/>
          </p:cNvSpPr>
          <p:nvPr>
            <p:ph type="title"/>
          </p:nvPr>
        </p:nvSpPr>
        <p:spPr>
          <a:xfrm>
            <a:off x="-15875" y="142875"/>
            <a:ext cx="8229600" cy="642938"/>
          </a:xfrm>
        </p:spPr>
        <p:txBody>
          <a:bodyPr/>
          <a:lstStyle/>
          <a:p>
            <a:pPr algn="l" defTabSz="512763" fontAlgn="base">
              <a:spcAft>
                <a:spcPct val="0"/>
              </a:spcAft>
            </a:pPr>
            <a:r>
              <a:rPr lang="en-US" altLang="zh-CN" dirty="0"/>
              <a:t>3.8.2 Metropolis-Hasting</a:t>
            </a:r>
            <a:r>
              <a:rPr lang="zh-CN" altLang="en-US" dirty="0"/>
              <a:t>抽样</a:t>
            </a:r>
          </a:p>
        </p:txBody>
      </p:sp>
      <p:sp>
        <p:nvSpPr>
          <p:cNvPr id="4" name="灯片编号占位符 2">
            <a:extLst>
              <a:ext uri="{FF2B5EF4-FFF2-40B4-BE49-F238E27FC236}">
                <a16:creationId xmlns:a16="http://schemas.microsoft.com/office/drawing/2014/main" id="{C27C162C-7E7E-4C70-B53F-15564590C7C6}"/>
              </a:ext>
            </a:extLst>
          </p:cNvPr>
          <p:cNvSpPr>
            <a:spLocks noGrp="1" noChangeArrowheads="1"/>
          </p:cNvSpPr>
          <p:nvPr>
            <p:ph type="sldNum" sz="quarter" idx="12"/>
          </p:nvPr>
        </p:nvSpPr>
        <p:spPr bwMode="auto">
          <a:xfrm>
            <a:off x="6553200" y="6391275"/>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9FCE3FB9-BAC7-4293-A5BB-B8E090A183F8}" type="slidenum">
              <a:rPr lang="zh-CN" altLang="en-US">
                <a:solidFill>
                  <a:srgbClr val="898989"/>
                </a:solidFill>
              </a:rPr>
              <a:pPr/>
              <a:t>122</a:t>
            </a:fld>
            <a:endParaRPr lang="zh-CN" altLang="en-US">
              <a:solidFill>
                <a:srgbClr val="898989"/>
              </a:solidFill>
            </a:endParaRPr>
          </a:p>
        </p:txBody>
      </p:sp>
      <p:sp>
        <p:nvSpPr>
          <p:cNvPr id="6" name="文本框 5">
            <a:extLst>
              <a:ext uri="{FF2B5EF4-FFF2-40B4-BE49-F238E27FC236}">
                <a16:creationId xmlns:a16="http://schemas.microsoft.com/office/drawing/2014/main" id="{64797420-2708-418C-B6FC-E3DB2C76E33B}"/>
              </a:ext>
            </a:extLst>
          </p:cNvPr>
          <p:cNvSpPr txBox="1"/>
          <p:nvPr/>
        </p:nvSpPr>
        <p:spPr>
          <a:xfrm>
            <a:off x="0" y="908720"/>
            <a:ext cx="9159875" cy="584775"/>
          </a:xfrm>
          <a:prstGeom prst="rect">
            <a:avLst/>
          </a:prstGeom>
          <a:noFill/>
          <a:ln w="25400">
            <a:noFill/>
          </a:ln>
        </p:spPr>
        <p:txBody>
          <a:bodyPr wrap="square">
            <a:spAutoFit/>
          </a:bodyPr>
          <a:lstStyle/>
          <a:p>
            <a:pPr>
              <a:spcBef>
                <a:spcPts val="900"/>
              </a:spcBef>
              <a:spcAft>
                <a:spcPts val="900"/>
              </a:spcAft>
            </a:pPr>
            <a:r>
              <a:rPr lang="zh-CN" altLang="en-US" sz="3200" b="1" dirty="0">
                <a:solidFill>
                  <a:srgbClr val="FF0000"/>
                </a:solidFill>
                <a:effectLst/>
                <a:latin typeface="Cambria" panose="02040503050406030204" pitchFamily="18" charset="0"/>
                <a:ea typeface="宋体" panose="02010600030101010101" pitchFamily="2" charset="-122"/>
                <a:cs typeface="Times New Roman" panose="02020603050405020304" pitchFamily="18" charset="0"/>
              </a:rPr>
              <a:t>连续型分布的</a:t>
            </a:r>
            <a:r>
              <a:rPr lang="zh-CN" altLang="zh-CN" sz="3200" b="1" dirty="0">
                <a:solidFill>
                  <a:srgbClr val="FF0000"/>
                </a:solidFill>
                <a:effectLst/>
                <a:latin typeface="Cambria" panose="02040503050406030204" pitchFamily="18" charset="0"/>
                <a:ea typeface="宋体" panose="02010600030101010101" pitchFamily="2" charset="-122"/>
                <a:cs typeface="Times New Roman" panose="02020603050405020304" pitchFamily="18" charset="0"/>
              </a:rPr>
              <a:t>随机游动</a:t>
            </a:r>
            <a:r>
              <a:rPr lang="en-US" altLang="zh-CN" sz="3200" b="1" dirty="0">
                <a:solidFill>
                  <a:srgbClr val="FF0000"/>
                </a:solidFill>
                <a:effectLst/>
                <a:latin typeface="Cambria" panose="02040503050406030204" pitchFamily="18" charset="0"/>
                <a:ea typeface="宋体" panose="02010600030101010101" pitchFamily="2" charset="-122"/>
                <a:cs typeface="Times New Roman" panose="02020603050405020304" pitchFamily="18" charset="0"/>
              </a:rPr>
              <a:t>MH</a:t>
            </a:r>
            <a:r>
              <a:rPr lang="zh-CN" altLang="zh-CN" sz="3200" b="1" dirty="0">
                <a:solidFill>
                  <a:srgbClr val="FF0000"/>
                </a:solidFill>
                <a:effectLst/>
                <a:latin typeface="Cambria" panose="02040503050406030204" pitchFamily="18" charset="0"/>
                <a:ea typeface="宋体" panose="02010600030101010101" pitchFamily="2" charset="-122"/>
                <a:cs typeface="Times New Roman" panose="02020603050405020304" pitchFamily="18" charset="0"/>
              </a:rPr>
              <a:t>算法</a:t>
            </a:r>
            <a:endParaRPr lang="zh-CN" altLang="zh-CN" sz="2800" dirty="0">
              <a:effectLst/>
              <a:latin typeface="Cambria" panose="02040503050406030204" pitchFamily="18" charset="0"/>
              <a:ea typeface="宋体" panose="02010600030101010101" pitchFamily="2" charset="-122"/>
              <a:cs typeface="Times New Roman" panose="02020603050405020304" pitchFamily="18" charset="0"/>
            </a:endParaRPr>
          </a:p>
        </p:txBody>
      </p:sp>
      <p:pic>
        <p:nvPicPr>
          <p:cNvPr id="8" name="图片 7">
            <a:extLst>
              <a:ext uri="{FF2B5EF4-FFF2-40B4-BE49-F238E27FC236}">
                <a16:creationId xmlns:a16="http://schemas.microsoft.com/office/drawing/2014/main" id="{C03D67AF-E71D-44C0-BC90-1BA5A7379863}"/>
              </a:ext>
            </a:extLst>
          </p:cNvPr>
          <p:cNvPicPr>
            <a:picLocks noChangeAspect="1"/>
          </p:cNvPicPr>
          <p:nvPr/>
        </p:nvPicPr>
        <p:blipFill>
          <a:blip r:embed="rId2"/>
          <a:stretch>
            <a:fillRect/>
          </a:stretch>
        </p:blipFill>
        <p:spPr>
          <a:xfrm>
            <a:off x="116505" y="1376872"/>
            <a:ext cx="3327571" cy="1327218"/>
          </a:xfrm>
          <a:prstGeom prst="rect">
            <a:avLst/>
          </a:prstGeom>
        </p:spPr>
      </p:pic>
      <p:sp>
        <p:nvSpPr>
          <p:cNvPr id="3" name="文本框 2">
            <a:extLst>
              <a:ext uri="{FF2B5EF4-FFF2-40B4-BE49-F238E27FC236}">
                <a16:creationId xmlns:a16="http://schemas.microsoft.com/office/drawing/2014/main" id="{01DD6313-BDEF-BEFC-13C7-B579B489BF86}"/>
              </a:ext>
            </a:extLst>
          </p:cNvPr>
          <p:cNvSpPr txBox="1"/>
          <p:nvPr/>
        </p:nvSpPr>
        <p:spPr>
          <a:xfrm>
            <a:off x="861" y="2704090"/>
            <a:ext cx="5940660" cy="338554"/>
          </a:xfrm>
          <a:prstGeom prst="rect">
            <a:avLst/>
          </a:prstGeom>
          <a:noFill/>
          <a:ln w="25400">
            <a:noFill/>
          </a:ln>
        </p:spPr>
        <p:txBody>
          <a:bodyPr wrap="square">
            <a:spAutoFit/>
          </a:bodyPr>
          <a:lstStyle/>
          <a:p>
            <a:r>
              <a:rPr lang="zh-CN" altLang="en-US" sz="1600" b="1" dirty="0"/>
              <a:t>这个试转移概率函数较难找到，用随机游动</a:t>
            </a:r>
            <a:r>
              <a:rPr lang="en-US" altLang="zh-CN" sz="1600" b="1" dirty="0"/>
              <a:t>Metropolis</a:t>
            </a:r>
            <a:r>
              <a:rPr lang="zh-CN" altLang="en-US" sz="1600" b="1" dirty="0"/>
              <a:t>抽样：</a:t>
            </a:r>
          </a:p>
        </p:txBody>
      </p:sp>
      <p:pic>
        <p:nvPicPr>
          <p:cNvPr id="9" name="图片 8">
            <a:extLst>
              <a:ext uri="{FF2B5EF4-FFF2-40B4-BE49-F238E27FC236}">
                <a16:creationId xmlns:a16="http://schemas.microsoft.com/office/drawing/2014/main" id="{89C6B49D-2F5A-3BD5-E7CB-7F83B08AA52C}"/>
              </a:ext>
            </a:extLst>
          </p:cNvPr>
          <p:cNvPicPr>
            <a:picLocks noChangeAspect="1"/>
          </p:cNvPicPr>
          <p:nvPr/>
        </p:nvPicPr>
        <p:blipFill>
          <a:blip r:embed="rId3"/>
          <a:stretch>
            <a:fillRect/>
          </a:stretch>
        </p:blipFill>
        <p:spPr>
          <a:xfrm>
            <a:off x="116505" y="3042644"/>
            <a:ext cx="5289822" cy="3137061"/>
          </a:xfrm>
          <a:prstGeom prst="rect">
            <a:avLst/>
          </a:prstGeom>
        </p:spPr>
      </p:pic>
    </p:spTree>
    <p:extLst>
      <p:ext uri="{BB962C8B-B14F-4D97-AF65-F5344CB8AC3E}">
        <p14:creationId xmlns:p14="http://schemas.microsoft.com/office/powerpoint/2010/main" val="258926032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标题 1">
            <a:extLst>
              <a:ext uri="{FF2B5EF4-FFF2-40B4-BE49-F238E27FC236}">
                <a16:creationId xmlns:a16="http://schemas.microsoft.com/office/drawing/2014/main" id="{C5D96BB7-F3EE-475D-8C4A-757D9F1B8C06}"/>
              </a:ext>
            </a:extLst>
          </p:cNvPr>
          <p:cNvSpPr>
            <a:spLocks noGrp="1" noChangeArrowheads="1"/>
          </p:cNvSpPr>
          <p:nvPr>
            <p:ph type="title"/>
          </p:nvPr>
        </p:nvSpPr>
        <p:spPr>
          <a:xfrm>
            <a:off x="-15875" y="142875"/>
            <a:ext cx="8229600" cy="642938"/>
          </a:xfrm>
        </p:spPr>
        <p:txBody>
          <a:bodyPr/>
          <a:lstStyle/>
          <a:p>
            <a:pPr algn="l" defTabSz="512763" fontAlgn="base">
              <a:spcAft>
                <a:spcPct val="0"/>
              </a:spcAft>
            </a:pPr>
            <a:r>
              <a:rPr lang="en-US" altLang="zh-CN" dirty="0"/>
              <a:t>3.8.2 Metropolis-Hasting</a:t>
            </a:r>
            <a:r>
              <a:rPr lang="zh-CN" altLang="en-US" dirty="0"/>
              <a:t>抽样</a:t>
            </a:r>
          </a:p>
        </p:txBody>
      </p:sp>
      <p:sp>
        <p:nvSpPr>
          <p:cNvPr id="4" name="灯片编号占位符 2">
            <a:extLst>
              <a:ext uri="{FF2B5EF4-FFF2-40B4-BE49-F238E27FC236}">
                <a16:creationId xmlns:a16="http://schemas.microsoft.com/office/drawing/2014/main" id="{C27C162C-7E7E-4C70-B53F-15564590C7C6}"/>
              </a:ext>
            </a:extLst>
          </p:cNvPr>
          <p:cNvSpPr>
            <a:spLocks noGrp="1" noChangeArrowheads="1"/>
          </p:cNvSpPr>
          <p:nvPr>
            <p:ph type="sldNum" sz="quarter" idx="12"/>
          </p:nvPr>
        </p:nvSpPr>
        <p:spPr bwMode="auto">
          <a:xfrm>
            <a:off x="6553200" y="6391275"/>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9FCE3FB9-BAC7-4293-A5BB-B8E090A183F8}" type="slidenum">
              <a:rPr lang="zh-CN" altLang="en-US">
                <a:solidFill>
                  <a:srgbClr val="898989"/>
                </a:solidFill>
              </a:rPr>
              <a:pPr/>
              <a:t>123</a:t>
            </a:fld>
            <a:endParaRPr lang="zh-CN" altLang="en-US">
              <a:solidFill>
                <a:srgbClr val="898989"/>
              </a:solidFill>
            </a:endParaRPr>
          </a:p>
        </p:txBody>
      </p:sp>
      <p:sp>
        <p:nvSpPr>
          <p:cNvPr id="6" name="文本框 5">
            <a:extLst>
              <a:ext uri="{FF2B5EF4-FFF2-40B4-BE49-F238E27FC236}">
                <a16:creationId xmlns:a16="http://schemas.microsoft.com/office/drawing/2014/main" id="{64797420-2708-418C-B6FC-E3DB2C76E33B}"/>
              </a:ext>
            </a:extLst>
          </p:cNvPr>
          <p:cNvSpPr txBox="1"/>
          <p:nvPr/>
        </p:nvSpPr>
        <p:spPr>
          <a:xfrm>
            <a:off x="0" y="908720"/>
            <a:ext cx="9159875" cy="584775"/>
          </a:xfrm>
          <a:prstGeom prst="rect">
            <a:avLst/>
          </a:prstGeom>
          <a:noFill/>
          <a:ln w="25400">
            <a:noFill/>
          </a:ln>
        </p:spPr>
        <p:txBody>
          <a:bodyPr wrap="square">
            <a:spAutoFit/>
          </a:bodyPr>
          <a:lstStyle/>
          <a:p>
            <a:pPr>
              <a:spcBef>
                <a:spcPts val="900"/>
              </a:spcBef>
              <a:spcAft>
                <a:spcPts val="900"/>
              </a:spcAft>
            </a:pPr>
            <a:r>
              <a:rPr lang="zh-CN" altLang="zh-CN" sz="3200" b="1" dirty="0">
                <a:solidFill>
                  <a:srgbClr val="FF0000"/>
                </a:solidFill>
                <a:effectLst/>
                <a:latin typeface="Cambria" panose="02040503050406030204" pitchFamily="18" charset="0"/>
                <a:ea typeface="宋体" panose="02010600030101010101" pitchFamily="2" charset="-122"/>
                <a:cs typeface="Times New Roman" panose="02020603050405020304" pitchFamily="18" charset="0"/>
              </a:rPr>
              <a:t>随机游动</a:t>
            </a:r>
            <a:r>
              <a:rPr lang="en-US" altLang="zh-CN" sz="3200" b="1" dirty="0">
                <a:solidFill>
                  <a:srgbClr val="FF0000"/>
                </a:solidFill>
                <a:effectLst/>
                <a:latin typeface="Cambria" panose="02040503050406030204" pitchFamily="18" charset="0"/>
                <a:ea typeface="宋体" panose="02010600030101010101" pitchFamily="2" charset="-122"/>
                <a:cs typeface="Times New Roman" panose="02020603050405020304" pitchFamily="18" charset="0"/>
              </a:rPr>
              <a:t>MH</a:t>
            </a:r>
            <a:r>
              <a:rPr lang="zh-CN" altLang="zh-CN" sz="3200" b="1" dirty="0">
                <a:solidFill>
                  <a:srgbClr val="FF0000"/>
                </a:solidFill>
                <a:effectLst/>
                <a:latin typeface="Cambria" panose="02040503050406030204" pitchFamily="18" charset="0"/>
                <a:ea typeface="宋体" panose="02010600030101010101" pitchFamily="2" charset="-122"/>
                <a:cs typeface="Times New Roman" panose="02020603050405020304" pitchFamily="18" charset="0"/>
              </a:rPr>
              <a:t>算法</a:t>
            </a:r>
            <a:endParaRPr lang="zh-CN" altLang="zh-CN" sz="2800" dirty="0">
              <a:effectLst/>
              <a:latin typeface="Cambria" panose="02040503050406030204" pitchFamily="18" charset="0"/>
              <a:ea typeface="宋体" panose="02010600030101010101" pitchFamily="2" charset="-122"/>
              <a:cs typeface="Times New Roman" panose="02020603050405020304" pitchFamily="18" charset="0"/>
            </a:endParaRPr>
          </a:p>
        </p:txBody>
      </p:sp>
      <p:pic>
        <p:nvPicPr>
          <p:cNvPr id="5" name="图片 4">
            <a:extLst>
              <a:ext uri="{FF2B5EF4-FFF2-40B4-BE49-F238E27FC236}">
                <a16:creationId xmlns:a16="http://schemas.microsoft.com/office/drawing/2014/main" id="{016B1B17-1BCF-4169-872B-CAAE5268ED29}"/>
              </a:ext>
            </a:extLst>
          </p:cNvPr>
          <p:cNvPicPr>
            <a:picLocks noChangeAspect="1"/>
          </p:cNvPicPr>
          <p:nvPr/>
        </p:nvPicPr>
        <p:blipFill>
          <a:blip r:embed="rId2"/>
          <a:stretch>
            <a:fillRect/>
          </a:stretch>
        </p:blipFill>
        <p:spPr>
          <a:xfrm>
            <a:off x="116505" y="1493494"/>
            <a:ext cx="8079421" cy="4455785"/>
          </a:xfrm>
          <a:prstGeom prst="rect">
            <a:avLst/>
          </a:prstGeom>
        </p:spPr>
      </p:pic>
    </p:spTree>
    <p:extLst>
      <p:ext uri="{BB962C8B-B14F-4D97-AF65-F5344CB8AC3E}">
        <p14:creationId xmlns:p14="http://schemas.microsoft.com/office/powerpoint/2010/main" val="194768692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标题 1">
            <a:extLst>
              <a:ext uri="{FF2B5EF4-FFF2-40B4-BE49-F238E27FC236}">
                <a16:creationId xmlns:a16="http://schemas.microsoft.com/office/drawing/2014/main" id="{C5D96BB7-F3EE-475D-8C4A-757D9F1B8C06}"/>
              </a:ext>
            </a:extLst>
          </p:cNvPr>
          <p:cNvSpPr>
            <a:spLocks noGrp="1" noChangeArrowheads="1"/>
          </p:cNvSpPr>
          <p:nvPr>
            <p:ph type="title"/>
          </p:nvPr>
        </p:nvSpPr>
        <p:spPr>
          <a:xfrm>
            <a:off x="-15875" y="142875"/>
            <a:ext cx="8229600" cy="642938"/>
          </a:xfrm>
        </p:spPr>
        <p:txBody>
          <a:bodyPr/>
          <a:lstStyle/>
          <a:p>
            <a:pPr algn="l" defTabSz="512763" fontAlgn="base">
              <a:spcAft>
                <a:spcPct val="0"/>
              </a:spcAft>
            </a:pPr>
            <a:r>
              <a:rPr lang="en-US" altLang="zh-CN" dirty="0"/>
              <a:t>3.8.2 Metropolis-Hasting</a:t>
            </a:r>
            <a:r>
              <a:rPr lang="zh-CN" altLang="en-US" dirty="0"/>
              <a:t>抽样</a:t>
            </a:r>
          </a:p>
        </p:txBody>
      </p:sp>
      <p:sp>
        <p:nvSpPr>
          <p:cNvPr id="4" name="灯片编号占位符 2">
            <a:extLst>
              <a:ext uri="{FF2B5EF4-FFF2-40B4-BE49-F238E27FC236}">
                <a16:creationId xmlns:a16="http://schemas.microsoft.com/office/drawing/2014/main" id="{C27C162C-7E7E-4C70-B53F-15564590C7C6}"/>
              </a:ext>
            </a:extLst>
          </p:cNvPr>
          <p:cNvSpPr>
            <a:spLocks noGrp="1" noChangeArrowheads="1"/>
          </p:cNvSpPr>
          <p:nvPr>
            <p:ph type="sldNum" sz="quarter" idx="12"/>
          </p:nvPr>
        </p:nvSpPr>
        <p:spPr bwMode="auto">
          <a:xfrm>
            <a:off x="6553200" y="6391275"/>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9FCE3FB9-BAC7-4293-A5BB-B8E090A183F8}" type="slidenum">
              <a:rPr lang="zh-CN" altLang="en-US">
                <a:solidFill>
                  <a:srgbClr val="898989"/>
                </a:solidFill>
              </a:rPr>
              <a:pPr/>
              <a:t>124</a:t>
            </a:fld>
            <a:endParaRPr lang="zh-CN" altLang="en-US">
              <a:solidFill>
                <a:srgbClr val="898989"/>
              </a:solidFill>
            </a:endParaRPr>
          </a:p>
        </p:txBody>
      </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64797420-2708-418C-B6FC-E3DB2C76E33B}"/>
                  </a:ext>
                </a:extLst>
              </p:cNvPr>
              <p:cNvSpPr txBox="1"/>
              <p:nvPr/>
            </p:nvSpPr>
            <p:spPr>
              <a:xfrm>
                <a:off x="71500" y="1450242"/>
                <a:ext cx="9159875" cy="3170099"/>
              </a:xfrm>
              <a:prstGeom prst="rect">
                <a:avLst/>
              </a:prstGeom>
              <a:noFill/>
              <a:ln w="25400">
                <a:noFill/>
              </a:ln>
            </p:spPr>
            <p:txBody>
              <a:bodyPr wrap="square">
                <a:spAutoFit/>
              </a:bodyPr>
              <a:lstStyle/>
              <a:p>
                <a:pPr>
                  <a:spcBef>
                    <a:spcPts val="900"/>
                  </a:spcBef>
                  <a:spcAft>
                    <a:spcPts val="900"/>
                  </a:spcAft>
                </a:pPr>
                <a:r>
                  <a:rPr lang="zh-CN" altLang="zh-CN" sz="2800" b="1" dirty="0">
                    <a:effectLst/>
                    <a:latin typeface="Cambria" panose="02040503050406030204" pitchFamily="18" charset="0"/>
                    <a:ea typeface="宋体" panose="02010600030101010101" pitchFamily="2" charset="-122"/>
                    <a:cs typeface="Times New Roman" panose="02020603050405020304" pitchFamily="18" charset="0"/>
                  </a:rPr>
                  <a:t>例</a:t>
                </a:r>
                <a:r>
                  <a:rPr lang="en-US" altLang="zh-CN" sz="2800" b="1">
                    <a:effectLst/>
                    <a:latin typeface="Cambria" panose="02040503050406030204" pitchFamily="18" charset="0"/>
                    <a:ea typeface="宋体" panose="02010600030101010101" pitchFamily="2" charset="-122"/>
                    <a:cs typeface="Times New Roman" panose="02020603050405020304" pitchFamily="18" charset="0"/>
                  </a:rPr>
                  <a:t>19.3 </a:t>
                </a:r>
                <a:r>
                  <a:rPr lang="zh-CN" altLang="zh-CN" sz="2800">
                    <a:effectLst/>
                    <a:latin typeface="Cambria" panose="02040503050406030204" pitchFamily="18" charset="0"/>
                    <a:ea typeface="宋体" panose="02010600030101010101" pitchFamily="2" charset="-122"/>
                    <a:cs typeface="Times New Roman" panose="02020603050405020304" pitchFamily="18" charset="0"/>
                  </a:rPr>
                  <a:t>考虑</a:t>
                </a:r>
                <a:r>
                  <a:rPr lang="zh-CN" altLang="zh-CN" sz="2800" dirty="0">
                    <a:effectLst/>
                    <a:latin typeface="Cambria" panose="02040503050406030204" pitchFamily="18" charset="0"/>
                    <a:ea typeface="宋体" panose="02010600030101010101" pitchFamily="2" charset="-122"/>
                    <a:cs typeface="Times New Roman" panose="02020603050405020304" pitchFamily="18" charset="0"/>
                  </a:rPr>
                  <a:t>如下的简单气体模型</a:t>
                </a:r>
              </a:p>
              <a:p>
                <a:pPr>
                  <a:spcBef>
                    <a:spcPts val="900"/>
                  </a:spcBef>
                  <a:spcAft>
                    <a:spcPts val="900"/>
                  </a:spcAft>
                </a:pPr>
                <a:r>
                  <a:rPr lang="zh-CN" altLang="zh-CN" sz="2800" dirty="0">
                    <a:effectLst/>
                    <a:latin typeface="Cambria" panose="02040503050406030204" pitchFamily="18" charset="0"/>
                    <a:ea typeface="宋体" panose="02010600030101010101" pitchFamily="2" charset="-122"/>
                    <a:cs typeface="Times New Roman" panose="02020603050405020304" pitchFamily="18" charset="0"/>
                  </a:rPr>
                  <a:t>在平面区域</a:t>
                </a:r>
                <a14:m>
                  <m:oMath xmlns:m="http://schemas.openxmlformats.org/officeDocument/2006/math">
                    <m:r>
                      <a:rPr lang="en-US" altLang="zh-CN" sz="2800" i="1">
                        <a:effectLst/>
                        <a:latin typeface="Cambria Math" panose="02040503050406030204" pitchFamily="18" charset="0"/>
                        <a:ea typeface="宋体" panose="02010600030101010101" pitchFamily="2" charset="-122"/>
                        <a:cs typeface="Times New Roman" panose="02020603050405020304" pitchFamily="18" charset="0"/>
                      </a:rPr>
                      <m:t>𝐺</m:t>
                    </m:r>
                    <m:r>
                      <a:rPr lang="en-US" altLang="zh-CN" sz="2800">
                        <a:effectLst/>
                        <a:latin typeface="Cambria Math" panose="02040503050406030204" pitchFamily="18" charset="0"/>
                        <a:ea typeface="宋体" panose="02010600030101010101" pitchFamily="2" charset="-122"/>
                        <a:cs typeface="Times New Roman" panose="02020603050405020304" pitchFamily="18" charset="0"/>
                      </a:rPr>
                      <m:t>=</m:t>
                    </m:r>
                    <m:d>
                      <m:dPr>
                        <m:begChr m:val="["/>
                        <m:endChr m:val="]"/>
                        <m:ctrlPr>
                          <a:rPr lang="zh-CN" altLang="zh-CN" sz="2800"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2800" i="1">
                            <a:effectLst/>
                            <a:latin typeface="Cambria Math" panose="02040503050406030204" pitchFamily="18" charset="0"/>
                            <a:ea typeface="宋体" panose="02010600030101010101" pitchFamily="2" charset="-122"/>
                            <a:cs typeface="Times New Roman" panose="02020603050405020304" pitchFamily="18" charset="0"/>
                          </a:rPr>
                          <m:t>0</m:t>
                        </m:r>
                        <m:r>
                          <a:rPr lang="en-US" altLang="zh-CN" sz="28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800" i="1">
                            <a:effectLst/>
                            <a:latin typeface="Cambria Math" panose="02040503050406030204" pitchFamily="18" charset="0"/>
                            <a:ea typeface="宋体" panose="02010600030101010101" pitchFamily="2" charset="-122"/>
                            <a:cs typeface="Times New Roman" panose="02020603050405020304" pitchFamily="18" charset="0"/>
                          </a:rPr>
                          <m:t>𝐴</m:t>
                        </m:r>
                      </m:e>
                    </m:d>
                    <m:r>
                      <a:rPr lang="en-US" altLang="zh-CN" sz="2800">
                        <a:effectLst/>
                        <a:latin typeface="Cambria Math" panose="02040503050406030204" pitchFamily="18" charset="0"/>
                        <a:ea typeface="宋体" panose="02010600030101010101" pitchFamily="2" charset="-122"/>
                        <a:cs typeface="Times New Roman" panose="02020603050405020304" pitchFamily="18" charset="0"/>
                      </a:rPr>
                      <m:t>×</m:t>
                    </m:r>
                    <m:d>
                      <m:dPr>
                        <m:begChr m:val="["/>
                        <m:endChr m:val="]"/>
                        <m:ctrlPr>
                          <a:rPr lang="zh-CN" altLang="zh-CN" sz="2800"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2800" i="1">
                            <a:effectLst/>
                            <a:latin typeface="Cambria Math" panose="02040503050406030204" pitchFamily="18" charset="0"/>
                            <a:ea typeface="宋体" panose="02010600030101010101" pitchFamily="2" charset="-122"/>
                            <a:cs typeface="Times New Roman" panose="02020603050405020304" pitchFamily="18" charset="0"/>
                          </a:rPr>
                          <m:t>0</m:t>
                        </m:r>
                        <m:r>
                          <a:rPr lang="en-US" altLang="zh-CN" sz="28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800" i="1">
                            <a:effectLst/>
                            <a:latin typeface="Cambria Math" panose="02040503050406030204" pitchFamily="18" charset="0"/>
                            <a:ea typeface="宋体" panose="02010600030101010101" pitchFamily="2" charset="-122"/>
                            <a:cs typeface="Times New Roman" panose="02020603050405020304" pitchFamily="18" charset="0"/>
                          </a:rPr>
                          <m:t>𝐵</m:t>
                        </m:r>
                      </m:e>
                    </m:d>
                  </m:oMath>
                </a14:m>
                <a:r>
                  <a:rPr lang="zh-CN" altLang="zh-CN" sz="2800" dirty="0">
                    <a:effectLst/>
                    <a:latin typeface="Cambria" panose="02040503050406030204" pitchFamily="18" charset="0"/>
                    <a:ea typeface="宋体" panose="02010600030101010101" pitchFamily="2" charset="-122"/>
                    <a:cs typeface="Times New Roman" panose="02020603050405020304" pitchFamily="18" charset="0"/>
                  </a:rPr>
                  <a:t>内有</a:t>
                </a:r>
                <a:r>
                  <a:rPr lang="en-US" altLang="zh-CN" sz="2800" dirty="0">
                    <a:effectLst/>
                    <a:latin typeface="Cambria" panose="02040503050406030204" pitchFamily="18" charset="0"/>
                    <a:ea typeface="宋体" panose="02010600030101010101" pitchFamily="2" charset="-122"/>
                    <a:cs typeface="Times New Roman" panose="02020603050405020304" pitchFamily="18" charset="0"/>
                  </a:rPr>
                  <a:t>K</a:t>
                </a:r>
                <a:r>
                  <a:rPr lang="zh-CN" altLang="zh-CN" sz="2800" dirty="0">
                    <a:effectLst/>
                    <a:latin typeface="Cambria" panose="02040503050406030204" pitchFamily="18" charset="0"/>
                    <a:ea typeface="宋体" panose="02010600030101010101" pitchFamily="2" charset="-122"/>
                    <a:cs typeface="Times New Roman" panose="02020603050405020304" pitchFamily="18" charset="0"/>
                  </a:rPr>
                  <a:t>个直径为</a:t>
                </a:r>
                <a:r>
                  <a:rPr lang="en-US" altLang="zh-CN" sz="2800" dirty="0">
                    <a:effectLst/>
                    <a:latin typeface="Cambria" panose="02040503050406030204" pitchFamily="18" charset="0"/>
                    <a:ea typeface="宋体" panose="02010600030101010101" pitchFamily="2" charset="-122"/>
                    <a:cs typeface="Times New Roman" panose="02020603050405020304" pitchFamily="18" charset="0"/>
                  </a:rPr>
                  <a:t> d</a:t>
                </a:r>
                <a:r>
                  <a:rPr lang="zh-CN" altLang="zh-CN" sz="2800" dirty="0">
                    <a:effectLst/>
                    <a:latin typeface="Cambria" panose="02040503050406030204" pitchFamily="18" charset="0"/>
                    <a:ea typeface="宋体" panose="02010600030101010101" pitchFamily="2" charset="-122"/>
                    <a:cs typeface="Times New Roman" panose="02020603050405020304" pitchFamily="18" charset="0"/>
                  </a:rPr>
                  <a:t>的刚性圆盘</a:t>
                </a:r>
              </a:p>
              <a:p>
                <a:pPr>
                  <a:spcBef>
                    <a:spcPts val="900"/>
                  </a:spcBef>
                  <a:spcAft>
                    <a:spcPts val="900"/>
                  </a:spcAft>
                </a:pPr>
                <a:r>
                  <a:rPr lang="zh-CN" altLang="zh-CN" sz="2800" dirty="0">
                    <a:effectLst/>
                    <a:latin typeface="Cambria" panose="02040503050406030204" pitchFamily="18" charset="0"/>
                    <a:ea typeface="宋体" panose="02010600030101010101" pitchFamily="2" charset="-122"/>
                    <a:cs typeface="Times New Roman" panose="02020603050405020304" pitchFamily="18" charset="0"/>
                  </a:rPr>
                  <a:t>随机向量</a:t>
                </a:r>
                <a14:m>
                  <m:oMath xmlns:m="http://schemas.openxmlformats.org/officeDocument/2006/math">
                    <m:r>
                      <a:rPr lang="en-US" altLang="zh-CN" sz="2800" b="1" i="1">
                        <a:effectLst/>
                        <a:latin typeface="Cambria Math" panose="02040503050406030204" pitchFamily="18" charset="0"/>
                        <a:ea typeface="宋体" panose="02010600030101010101" pitchFamily="2" charset="-122"/>
                        <a:cs typeface="Times New Roman" panose="02020603050405020304" pitchFamily="18" charset="0"/>
                      </a:rPr>
                      <m:t>𝐗</m:t>
                    </m:r>
                    <m:r>
                      <a:rPr lang="en-US" altLang="zh-CN" sz="2800">
                        <a:effectLst/>
                        <a:latin typeface="Cambria Math" panose="02040503050406030204" pitchFamily="18" charset="0"/>
                        <a:ea typeface="宋体" panose="02010600030101010101" pitchFamily="2" charset="-122"/>
                        <a:cs typeface="Times New Roman" panose="02020603050405020304" pitchFamily="18" charset="0"/>
                      </a:rPr>
                      <m:t>=</m:t>
                    </m:r>
                    <m:d>
                      <m:dPr>
                        <m:ctrlPr>
                          <a:rPr lang="zh-CN" altLang="zh-CN" sz="2800" i="1">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2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800" i="1">
                                <a:effectLst/>
                                <a:latin typeface="Cambria Math" panose="02040503050406030204" pitchFamily="18" charset="0"/>
                                <a:ea typeface="宋体" panose="02010600030101010101" pitchFamily="2" charset="-122"/>
                                <a:cs typeface="Times New Roman" panose="02020603050405020304" pitchFamily="18" charset="0"/>
                              </a:rPr>
                              <m:t>𝑥</m:t>
                            </m:r>
                          </m:e>
                          <m:sub>
                            <m:r>
                              <a:rPr lang="en-US" altLang="zh-CN" sz="2800" i="1">
                                <a:effectLst/>
                                <a:latin typeface="Cambria Math" panose="02040503050406030204" pitchFamily="18" charset="0"/>
                                <a:ea typeface="宋体" panose="02010600030101010101" pitchFamily="2" charset="-122"/>
                                <a:cs typeface="Times New Roman" panose="02020603050405020304" pitchFamily="18" charset="0"/>
                              </a:rPr>
                              <m:t>1</m:t>
                            </m:r>
                          </m:sub>
                        </m:sSub>
                        <m:r>
                          <a:rPr lang="en-US" altLang="zh-CN" sz="28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800" i="1">
                                <a:effectLst/>
                                <a:latin typeface="Cambria Math" panose="02040503050406030204" pitchFamily="18" charset="0"/>
                                <a:ea typeface="宋体" panose="02010600030101010101" pitchFamily="2" charset="-122"/>
                                <a:cs typeface="Times New Roman" panose="02020603050405020304" pitchFamily="18" charset="0"/>
                              </a:rPr>
                              <m:t>𝑦</m:t>
                            </m:r>
                          </m:e>
                          <m:sub>
                            <m:r>
                              <a:rPr lang="en-US" altLang="zh-CN" sz="2800" i="1">
                                <a:effectLst/>
                                <a:latin typeface="Cambria Math" panose="02040503050406030204" pitchFamily="18" charset="0"/>
                                <a:ea typeface="宋体" panose="02010600030101010101" pitchFamily="2" charset="-122"/>
                                <a:cs typeface="Times New Roman" panose="02020603050405020304" pitchFamily="18" charset="0"/>
                              </a:rPr>
                              <m:t>1</m:t>
                            </m:r>
                          </m:sub>
                        </m:sSub>
                        <m:r>
                          <a:rPr lang="en-US" altLang="zh-CN" sz="28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800" i="1">
                                <a:effectLst/>
                                <a:latin typeface="Cambria Math" panose="02040503050406030204" pitchFamily="18" charset="0"/>
                                <a:ea typeface="宋体" panose="02010600030101010101" pitchFamily="2" charset="-122"/>
                                <a:cs typeface="Times New Roman" panose="02020603050405020304" pitchFamily="18" charset="0"/>
                              </a:rPr>
                              <m:t>𝑥</m:t>
                            </m:r>
                          </m:e>
                          <m:sub>
                            <m:r>
                              <a:rPr lang="en-US" altLang="zh-CN" sz="2800" i="1">
                                <a:effectLst/>
                                <a:latin typeface="Cambria Math" panose="02040503050406030204" pitchFamily="18" charset="0"/>
                                <a:ea typeface="宋体" panose="02010600030101010101" pitchFamily="2" charset="-122"/>
                                <a:cs typeface="Times New Roman" panose="02020603050405020304" pitchFamily="18" charset="0"/>
                              </a:rPr>
                              <m:t>𝐾</m:t>
                            </m:r>
                          </m:sub>
                        </m:sSub>
                        <m:r>
                          <a:rPr lang="en-US" altLang="zh-CN" sz="28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800" i="1">
                                <a:effectLst/>
                                <a:latin typeface="Cambria Math" panose="02040503050406030204" pitchFamily="18" charset="0"/>
                                <a:ea typeface="宋体" panose="02010600030101010101" pitchFamily="2" charset="-122"/>
                                <a:cs typeface="Times New Roman" panose="02020603050405020304" pitchFamily="18" charset="0"/>
                              </a:rPr>
                              <m:t>𝑦</m:t>
                            </m:r>
                          </m:e>
                          <m:sub>
                            <m:r>
                              <a:rPr lang="en-US" altLang="zh-CN" sz="2800" i="1">
                                <a:effectLst/>
                                <a:latin typeface="Cambria Math" panose="02040503050406030204" pitchFamily="18" charset="0"/>
                                <a:ea typeface="宋体" panose="02010600030101010101" pitchFamily="2" charset="-122"/>
                                <a:cs typeface="Times New Roman" panose="02020603050405020304" pitchFamily="18" charset="0"/>
                              </a:rPr>
                              <m:t>𝐾</m:t>
                            </m:r>
                          </m:sub>
                        </m:sSub>
                      </m:e>
                    </m:d>
                  </m:oMath>
                </a14:m>
                <a:r>
                  <a:rPr lang="zh-CN" altLang="zh-CN" sz="2800" dirty="0">
                    <a:effectLst/>
                    <a:latin typeface="Cambria" panose="02040503050406030204" pitchFamily="18" charset="0"/>
                    <a:ea typeface="宋体" panose="02010600030101010101" pitchFamily="2" charset="-122"/>
                    <a:cs typeface="Times New Roman" panose="02020603050405020304" pitchFamily="18" charset="0"/>
                  </a:rPr>
                  <a:t>为这些圆盘的位置坐标。</a:t>
                </a:r>
              </a:p>
              <a:p>
                <a:pPr>
                  <a:spcBef>
                    <a:spcPts val="900"/>
                  </a:spcBef>
                  <a:spcAft>
                    <a:spcPts val="900"/>
                  </a:spcAft>
                </a:pPr>
                <a:r>
                  <a:rPr lang="zh-CN" altLang="zh-CN" sz="2800" dirty="0">
                    <a:effectLst/>
                    <a:latin typeface="Cambria" panose="02040503050406030204" pitchFamily="18" charset="0"/>
                    <a:ea typeface="宋体" panose="02010600030101010101" pitchFamily="2" charset="-122"/>
                    <a:cs typeface="Times New Roman" panose="02020603050405020304" pitchFamily="18" charset="0"/>
                  </a:rPr>
                  <a:t>分布</a:t>
                </a:r>
                <a14:m>
                  <m:oMath xmlns:m="http://schemas.openxmlformats.org/officeDocument/2006/math">
                    <m:r>
                      <a:rPr lang="en-US" altLang="zh-CN" sz="2800" i="1">
                        <a:effectLst/>
                        <a:latin typeface="Cambria Math" panose="02040503050406030204" pitchFamily="18" charset="0"/>
                        <a:ea typeface="宋体" panose="02010600030101010101" pitchFamily="2" charset="-122"/>
                        <a:cs typeface="Times New Roman" panose="02020603050405020304" pitchFamily="18" charset="0"/>
                      </a:rPr>
                      <m:t>𝜋</m:t>
                    </m:r>
                    <m:d>
                      <m:dPr>
                        <m:ctrlPr>
                          <a:rPr lang="zh-CN" altLang="zh-CN" sz="2800"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2800" b="1" i="1">
                            <a:effectLst/>
                            <a:latin typeface="Cambria Math" panose="02040503050406030204" pitchFamily="18" charset="0"/>
                            <a:ea typeface="宋体" panose="02010600030101010101" pitchFamily="2" charset="-122"/>
                            <a:cs typeface="Times New Roman" panose="02020603050405020304" pitchFamily="18" charset="0"/>
                          </a:rPr>
                          <m:t>𝐱</m:t>
                        </m:r>
                      </m:e>
                    </m:d>
                  </m:oMath>
                </a14:m>
                <a:r>
                  <a:rPr lang="zh-CN" altLang="zh-CN" sz="2800" dirty="0">
                    <a:effectLst/>
                    <a:latin typeface="Cambria" panose="02040503050406030204" pitchFamily="18" charset="0"/>
                    <a:ea typeface="宋体" panose="02010600030101010101" pitchFamily="2" charset="-122"/>
                    <a:cs typeface="Times New Roman" panose="02020603050405020304" pitchFamily="18" charset="0"/>
                  </a:rPr>
                  <a:t>是</a:t>
                </a:r>
                <a:r>
                  <a:rPr lang="en-US" altLang="zh-CN" sz="2800" dirty="0">
                    <a:effectLst/>
                    <a:latin typeface="Cambria" panose="02040503050406030204" pitchFamily="18" charset="0"/>
                    <a:ea typeface="宋体" panose="02010600030101010101" pitchFamily="2" charset="-122"/>
                    <a:cs typeface="Times New Roman" panose="02020603050405020304" pitchFamily="18" charset="0"/>
                  </a:rPr>
                  <a:t>G</a:t>
                </a:r>
                <a:r>
                  <a:rPr lang="zh-CN" altLang="zh-CN" sz="2800" dirty="0">
                    <a:effectLst/>
                    <a:latin typeface="Cambria" panose="02040503050406030204" pitchFamily="18" charset="0"/>
                    <a:ea typeface="宋体" panose="02010600030101010101" pitchFamily="2" charset="-122"/>
                    <a:cs typeface="Times New Roman" panose="02020603050405020304" pitchFamily="18" charset="0"/>
                  </a:rPr>
                  <a:t>内所有允许位置的均匀分布。</a:t>
                </a:r>
              </a:p>
              <a:p>
                <a:pPr>
                  <a:spcBef>
                    <a:spcPts val="900"/>
                  </a:spcBef>
                  <a:spcAft>
                    <a:spcPts val="900"/>
                  </a:spcAft>
                </a:pPr>
                <a:r>
                  <a:rPr lang="en-US" altLang="zh-CN" sz="2800" dirty="0" err="1">
                    <a:effectLst/>
                    <a:latin typeface="宋体" panose="02010600030101010101" pitchFamily="2" charset="-122"/>
                    <a:ea typeface="宋体" panose="02010600030101010101" pitchFamily="2" charset="-122"/>
                    <a:cs typeface="Times New Roman" panose="02020603050405020304" pitchFamily="18" charset="0"/>
                  </a:rPr>
                  <a:t>希望</a:t>
                </a:r>
                <a:r>
                  <a:rPr lang="en-US" altLang="zh-CN" sz="2800" b="1" dirty="0" err="1">
                    <a:effectLst/>
                    <a:latin typeface="宋体" panose="02010600030101010101" pitchFamily="2" charset="-122"/>
                    <a:ea typeface="宋体" panose="02010600030101010101" pitchFamily="2" charset="-122"/>
                    <a:cs typeface="Times New Roman" panose="02020603050405020304" pitchFamily="18" charset="0"/>
                  </a:rPr>
                  <a:t>对</a:t>
                </a:r>
                <a14:m>
                  <m:oMath xmlns:m="http://schemas.openxmlformats.org/officeDocument/2006/math">
                    <m:r>
                      <a:rPr lang="en-US" altLang="zh-CN" sz="2800" i="1">
                        <a:effectLst/>
                        <a:latin typeface="Cambria Math" panose="02040503050406030204" pitchFamily="18" charset="0"/>
                        <a:ea typeface="宋体" panose="02010600030101010101" pitchFamily="2" charset="-122"/>
                        <a:cs typeface="Times New Roman" panose="02020603050405020304" pitchFamily="18" charset="0"/>
                      </a:rPr>
                      <m:t>𝜋</m:t>
                    </m:r>
                  </m:oMath>
                </a14:m>
                <a:r>
                  <a:rPr lang="en-US" altLang="zh-CN" sz="2800" b="1" dirty="0" err="1">
                    <a:effectLst/>
                    <a:latin typeface="宋体" panose="02010600030101010101" pitchFamily="2" charset="-122"/>
                    <a:ea typeface="宋体" panose="02010600030101010101" pitchFamily="2" charset="-122"/>
                    <a:cs typeface="Times New Roman" panose="02020603050405020304" pitchFamily="18" charset="0"/>
                  </a:rPr>
                  <a:t>抽样</a:t>
                </a:r>
                <a:r>
                  <a:rPr lang="en-US" altLang="zh-CN" sz="2800" dirty="0">
                    <a:effectLst/>
                    <a:latin typeface="宋体" panose="02010600030101010101" pitchFamily="2" charset="-122"/>
                    <a:ea typeface="宋体" panose="02010600030101010101" pitchFamily="2" charset="-122"/>
                    <a:cs typeface="Times New Roman" panose="02020603050405020304" pitchFamily="18" charset="0"/>
                  </a:rPr>
                  <a:t>。</a:t>
                </a:r>
                <a:endParaRPr lang="zh-CN" altLang="zh-CN" sz="2800" dirty="0">
                  <a:effectLst/>
                  <a:latin typeface="Cambria" panose="02040503050406030204" pitchFamily="18" charset="0"/>
                  <a:ea typeface="宋体" panose="02010600030101010101" pitchFamily="2" charset="-122"/>
                  <a:cs typeface="Times New Roman" panose="02020603050405020304" pitchFamily="18" charset="0"/>
                </a:endParaRPr>
              </a:p>
            </p:txBody>
          </p:sp>
        </mc:Choice>
        <mc:Fallback xmlns="">
          <p:sp>
            <p:nvSpPr>
              <p:cNvPr id="6" name="文本框 5">
                <a:extLst>
                  <a:ext uri="{FF2B5EF4-FFF2-40B4-BE49-F238E27FC236}">
                    <a16:creationId xmlns:a16="http://schemas.microsoft.com/office/drawing/2014/main" id="{64797420-2708-418C-B6FC-E3DB2C76E33B}"/>
                  </a:ext>
                </a:extLst>
              </p:cNvPr>
              <p:cNvSpPr txBox="1">
                <a:spLocks noRot="1" noChangeAspect="1" noMove="1" noResize="1" noEditPoints="1" noAdjustHandles="1" noChangeArrowheads="1" noChangeShapeType="1" noTextEdit="1"/>
              </p:cNvSpPr>
              <p:nvPr/>
            </p:nvSpPr>
            <p:spPr>
              <a:xfrm>
                <a:off x="71500" y="1450242"/>
                <a:ext cx="9159875" cy="3170099"/>
              </a:xfrm>
              <a:prstGeom prst="rect">
                <a:avLst/>
              </a:prstGeom>
              <a:blipFill>
                <a:blip r:embed="rId2"/>
                <a:stretch>
                  <a:fillRect l="-1398" t="-2692" r="-732" b="-3846"/>
                </a:stretch>
              </a:blipFill>
              <a:ln w="25400">
                <a:noFill/>
              </a:ln>
            </p:spPr>
            <p:txBody>
              <a:bodyPr/>
              <a:lstStyle/>
              <a:p>
                <a:r>
                  <a:rPr lang="zh-CN" altLang="en-US">
                    <a:noFill/>
                  </a:rPr>
                  <a:t> </a:t>
                </a:r>
              </a:p>
            </p:txBody>
          </p:sp>
        </mc:Fallback>
      </mc:AlternateContent>
    </p:spTree>
    <p:extLst>
      <p:ext uri="{BB962C8B-B14F-4D97-AF65-F5344CB8AC3E}">
        <p14:creationId xmlns:p14="http://schemas.microsoft.com/office/powerpoint/2010/main" val="161897562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标题 1">
            <a:extLst>
              <a:ext uri="{FF2B5EF4-FFF2-40B4-BE49-F238E27FC236}">
                <a16:creationId xmlns:a16="http://schemas.microsoft.com/office/drawing/2014/main" id="{C5D96BB7-F3EE-475D-8C4A-757D9F1B8C06}"/>
              </a:ext>
            </a:extLst>
          </p:cNvPr>
          <p:cNvSpPr>
            <a:spLocks noGrp="1" noChangeArrowheads="1"/>
          </p:cNvSpPr>
          <p:nvPr>
            <p:ph type="title"/>
          </p:nvPr>
        </p:nvSpPr>
        <p:spPr>
          <a:xfrm>
            <a:off x="-15875" y="142875"/>
            <a:ext cx="8229600" cy="642938"/>
          </a:xfrm>
        </p:spPr>
        <p:txBody>
          <a:bodyPr/>
          <a:lstStyle/>
          <a:p>
            <a:pPr algn="l" defTabSz="512763" fontAlgn="base">
              <a:spcAft>
                <a:spcPct val="0"/>
              </a:spcAft>
            </a:pPr>
            <a:r>
              <a:rPr lang="en-US" altLang="zh-CN" dirty="0"/>
              <a:t>3.8.3 Gibbs</a:t>
            </a:r>
            <a:r>
              <a:rPr lang="zh-CN" altLang="en-US" dirty="0"/>
              <a:t>抽样</a:t>
            </a:r>
          </a:p>
        </p:txBody>
      </p:sp>
      <p:sp>
        <p:nvSpPr>
          <p:cNvPr id="4" name="灯片编号占位符 2">
            <a:extLst>
              <a:ext uri="{FF2B5EF4-FFF2-40B4-BE49-F238E27FC236}">
                <a16:creationId xmlns:a16="http://schemas.microsoft.com/office/drawing/2014/main" id="{C27C162C-7E7E-4C70-B53F-15564590C7C6}"/>
              </a:ext>
            </a:extLst>
          </p:cNvPr>
          <p:cNvSpPr>
            <a:spLocks noGrp="1" noChangeArrowheads="1"/>
          </p:cNvSpPr>
          <p:nvPr>
            <p:ph type="sldNum" sz="quarter" idx="12"/>
          </p:nvPr>
        </p:nvSpPr>
        <p:spPr bwMode="auto">
          <a:xfrm>
            <a:off x="6553200" y="6391275"/>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9FCE3FB9-BAC7-4293-A5BB-B8E090A183F8}" type="slidenum">
              <a:rPr lang="zh-CN" altLang="en-US">
                <a:solidFill>
                  <a:srgbClr val="898989"/>
                </a:solidFill>
              </a:rPr>
              <a:pPr/>
              <a:t>125</a:t>
            </a:fld>
            <a:endParaRPr lang="zh-CN" altLang="en-US">
              <a:solidFill>
                <a:srgbClr val="898989"/>
              </a:solidFill>
            </a:endParaRPr>
          </a:p>
        </p:txBody>
      </p:sp>
      <p:sp>
        <p:nvSpPr>
          <p:cNvPr id="8" name="文本框 7">
            <a:extLst>
              <a:ext uri="{FF2B5EF4-FFF2-40B4-BE49-F238E27FC236}">
                <a16:creationId xmlns:a16="http://schemas.microsoft.com/office/drawing/2014/main" id="{5494A751-7C91-44FE-87E8-8B4C24237BC8}"/>
              </a:ext>
            </a:extLst>
          </p:cNvPr>
          <p:cNvSpPr txBox="1"/>
          <p:nvPr/>
        </p:nvSpPr>
        <p:spPr>
          <a:xfrm>
            <a:off x="0" y="1043735"/>
            <a:ext cx="4690532" cy="584775"/>
          </a:xfrm>
          <a:prstGeom prst="rect">
            <a:avLst/>
          </a:prstGeom>
          <a:noFill/>
          <a:ln w="25400">
            <a:noFill/>
          </a:ln>
        </p:spPr>
        <p:txBody>
          <a:bodyPr wrap="square">
            <a:spAutoFit/>
          </a:bodyPr>
          <a:lstStyle/>
          <a:p>
            <a:pPr marL="457200" marR="0" lvl="0" indent="-45720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zh-CN" altLang="en-US" sz="3200" b="0" i="0" u="none" strike="noStrike" kern="1200" cap="none" spc="0" normalizeH="0" baseline="0" noProof="0" dirty="0">
                <a:ln>
                  <a:noFill/>
                </a:ln>
                <a:solidFill>
                  <a:srgbClr val="006699"/>
                </a:solidFill>
                <a:effectLst/>
                <a:uLnTx/>
                <a:uFillTx/>
                <a:latin typeface="Verdana" panose="020B0604030504040204" pitchFamily="34" charset="0"/>
                <a:ea typeface="宋体" panose="02010600030101010101" pitchFamily="2" charset="-122"/>
                <a:cs typeface="+mn-cs"/>
              </a:rPr>
              <a:t>对二维的数据分布</a:t>
            </a:r>
            <a:endParaRPr kumimoji="0" lang="en-US" altLang="zh-CN" sz="3200" b="0" i="0" u="none" strike="noStrike" kern="1200" cap="none" spc="0" normalizeH="0" baseline="0" noProof="0" dirty="0">
              <a:ln>
                <a:noFill/>
              </a:ln>
              <a:solidFill>
                <a:srgbClr val="006699"/>
              </a:solidFill>
              <a:effectLst/>
              <a:uLnTx/>
              <a:uFillTx/>
              <a:latin typeface="Verdana" panose="020B0604030504040204" pitchFamily="34" charset="0"/>
              <a:ea typeface="宋体" panose="02010600030101010101" pitchFamily="2" charset="-122"/>
              <a:cs typeface="+mn-cs"/>
            </a:endParaRPr>
          </a:p>
        </p:txBody>
      </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E58915B2-A900-4140-857E-751B65BA4B28}"/>
                  </a:ext>
                </a:extLst>
              </p:cNvPr>
              <p:cNvSpPr txBox="1"/>
              <p:nvPr/>
            </p:nvSpPr>
            <p:spPr>
              <a:xfrm>
                <a:off x="213664" y="1626067"/>
                <a:ext cx="8930336" cy="4450834"/>
              </a:xfrm>
              <a:prstGeom prst="rect">
                <a:avLst/>
              </a:prstGeom>
              <a:noFill/>
              <a:ln w="25400">
                <a:noFill/>
              </a:ln>
            </p:spPr>
            <p:txBody>
              <a:bodyPr wrap="square">
                <a:spAutoFit/>
              </a:bodyPr>
              <a:lstStyle/>
              <a:p>
                <a:pPr>
                  <a:spcBef>
                    <a:spcPts val="900"/>
                  </a:spcBef>
                  <a:spcAft>
                    <a:spcPts val="900"/>
                  </a:spcAft>
                </a:pPr>
                <a:r>
                  <a:rPr lang="en-US" altLang="zh-CN" sz="3200" dirty="0" err="1">
                    <a:solidFill>
                      <a:srgbClr val="006699"/>
                    </a:solidFill>
                    <a:latin typeface="+mn-lt"/>
                  </a:rPr>
                  <a:t>假设</a:t>
                </a:r>
                <a14:m>
                  <m:oMath xmlns:m="http://schemas.openxmlformats.org/officeDocument/2006/math">
                    <m:r>
                      <a:rPr lang="en-US" altLang="zh-CN" sz="3200">
                        <a:solidFill>
                          <a:srgbClr val="006699"/>
                        </a:solidFill>
                        <a:latin typeface="Cambria Math" panose="02040503050406030204" pitchFamily="18" charset="0"/>
                      </a:rPr>
                      <m:t>𝜋</m:t>
                    </m:r>
                    <m:d>
                      <m:dPr>
                        <m:ctrlPr>
                          <a:rPr lang="zh-CN" altLang="zh-CN" sz="3200" i="1">
                            <a:solidFill>
                              <a:srgbClr val="006699"/>
                            </a:solidFill>
                            <a:latin typeface="Cambria Math" panose="02040503050406030204" pitchFamily="18" charset="0"/>
                          </a:rPr>
                        </m:ctrlPr>
                      </m:dPr>
                      <m:e>
                        <m:sSub>
                          <m:sSubPr>
                            <m:ctrlPr>
                              <a:rPr lang="zh-CN" altLang="zh-CN" sz="3200" i="1">
                                <a:solidFill>
                                  <a:srgbClr val="006699"/>
                                </a:solidFill>
                                <a:latin typeface="Cambria Math" panose="02040503050406030204" pitchFamily="18" charset="0"/>
                              </a:rPr>
                            </m:ctrlPr>
                          </m:sSubPr>
                          <m:e>
                            <m:r>
                              <a:rPr lang="en-US" altLang="zh-CN" sz="3200">
                                <a:solidFill>
                                  <a:srgbClr val="006699"/>
                                </a:solidFill>
                                <a:latin typeface="Cambria Math" panose="02040503050406030204" pitchFamily="18" charset="0"/>
                              </a:rPr>
                              <m:t>𝑥</m:t>
                            </m:r>
                          </m:e>
                          <m:sub>
                            <m:r>
                              <a:rPr lang="en-US" altLang="zh-CN" sz="3200">
                                <a:solidFill>
                                  <a:srgbClr val="006699"/>
                                </a:solidFill>
                                <a:latin typeface="Cambria Math" panose="02040503050406030204" pitchFamily="18" charset="0"/>
                              </a:rPr>
                              <m:t>1</m:t>
                            </m:r>
                          </m:sub>
                        </m:sSub>
                        <m:r>
                          <a:rPr lang="en-US" altLang="zh-CN" sz="3200">
                            <a:solidFill>
                              <a:srgbClr val="006699"/>
                            </a:solidFill>
                            <a:latin typeface="Cambria Math" panose="02040503050406030204" pitchFamily="18" charset="0"/>
                          </a:rPr>
                          <m:t>,</m:t>
                        </m:r>
                        <m:sSub>
                          <m:sSubPr>
                            <m:ctrlPr>
                              <a:rPr lang="zh-CN" altLang="zh-CN" sz="3200" i="1">
                                <a:solidFill>
                                  <a:srgbClr val="006699"/>
                                </a:solidFill>
                                <a:latin typeface="Cambria Math" panose="02040503050406030204" pitchFamily="18" charset="0"/>
                              </a:rPr>
                            </m:ctrlPr>
                          </m:sSubPr>
                          <m:e>
                            <m:r>
                              <a:rPr lang="en-US" altLang="zh-CN" sz="3200">
                                <a:solidFill>
                                  <a:srgbClr val="006699"/>
                                </a:solidFill>
                                <a:latin typeface="Cambria Math" panose="02040503050406030204" pitchFamily="18" charset="0"/>
                              </a:rPr>
                              <m:t>𝑥</m:t>
                            </m:r>
                          </m:e>
                          <m:sub>
                            <m:r>
                              <a:rPr lang="en-US" altLang="zh-CN" sz="3200">
                                <a:solidFill>
                                  <a:srgbClr val="006699"/>
                                </a:solidFill>
                                <a:latin typeface="Cambria Math" panose="02040503050406030204" pitchFamily="18" charset="0"/>
                              </a:rPr>
                              <m:t>2</m:t>
                            </m:r>
                          </m:sub>
                        </m:sSub>
                      </m:e>
                    </m:d>
                  </m:oMath>
                </a14:m>
                <a:r>
                  <a:rPr lang="en-US" altLang="zh-CN" sz="3200" dirty="0" err="1">
                    <a:solidFill>
                      <a:srgbClr val="006699"/>
                    </a:solidFill>
                    <a:latin typeface="+mn-lt"/>
                  </a:rPr>
                  <a:t>是一个二维联合数据分布</a:t>
                </a:r>
                <a:r>
                  <a:rPr lang="en-US" altLang="zh-CN" sz="3200" dirty="0">
                    <a:solidFill>
                      <a:srgbClr val="006699"/>
                    </a:solidFill>
                    <a:latin typeface="+mn-lt"/>
                  </a:rPr>
                  <a:t>，</a:t>
                </a:r>
                <a:endParaRPr lang="zh-CN" altLang="zh-CN" sz="3200" dirty="0">
                  <a:solidFill>
                    <a:srgbClr val="006699"/>
                  </a:solidFill>
                  <a:latin typeface="+mn-lt"/>
                </a:endParaRPr>
              </a:p>
              <a:p>
                <a:pPr>
                  <a:spcBef>
                    <a:spcPts val="900"/>
                  </a:spcBef>
                  <a:spcAft>
                    <a:spcPts val="900"/>
                  </a:spcAft>
                </a:pPr>
                <a:r>
                  <a:rPr lang="en-US" altLang="zh-CN" sz="3200" dirty="0" err="1">
                    <a:solidFill>
                      <a:srgbClr val="006699"/>
                    </a:solidFill>
                    <a:latin typeface="+mn-lt"/>
                  </a:rPr>
                  <a:t>观察第一个特征维度相同的两个点</a:t>
                </a:r>
                <a:endParaRPr lang="en-US" altLang="zh-CN" sz="3200" dirty="0">
                  <a:solidFill>
                    <a:srgbClr val="006699"/>
                  </a:solidFill>
                  <a:latin typeface="+mn-lt"/>
                </a:endParaRPr>
              </a:p>
              <a:p>
                <a:pPr>
                  <a:spcBef>
                    <a:spcPts val="900"/>
                  </a:spcBef>
                  <a:spcAft>
                    <a:spcPts val="900"/>
                  </a:spcAft>
                </a:pPr>
                <a14:m>
                  <m:oMath xmlns:m="http://schemas.openxmlformats.org/officeDocument/2006/math">
                    <m:r>
                      <a:rPr lang="en-US" altLang="zh-CN" sz="3200">
                        <a:solidFill>
                          <a:srgbClr val="006699"/>
                        </a:solidFill>
                        <a:latin typeface="Cambria Math" panose="02040503050406030204" pitchFamily="18" charset="0"/>
                      </a:rPr>
                      <m:t>𝐴</m:t>
                    </m:r>
                    <m:d>
                      <m:dPr>
                        <m:ctrlPr>
                          <a:rPr lang="zh-CN" altLang="zh-CN" sz="3200" i="1">
                            <a:solidFill>
                              <a:srgbClr val="006699"/>
                            </a:solidFill>
                            <a:latin typeface="Cambria Math" panose="02040503050406030204" pitchFamily="18" charset="0"/>
                          </a:rPr>
                        </m:ctrlPr>
                      </m:dPr>
                      <m:e>
                        <m:sSubSup>
                          <m:sSubSupPr>
                            <m:ctrlPr>
                              <a:rPr lang="zh-CN" altLang="zh-CN" sz="3200" i="1">
                                <a:solidFill>
                                  <a:srgbClr val="006699"/>
                                </a:solidFill>
                                <a:latin typeface="Cambria Math" panose="02040503050406030204" pitchFamily="18" charset="0"/>
                              </a:rPr>
                            </m:ctrlPr>
                          </m:sSubSupPr>
                          <m:e>
                            <m:r>
                              <a:rPr lang="en-US" altLang="zh-CN" sz="3200">
                                <a:solidFill>
                                  <a:srgbClr val="006699"/>
                                </a:solidFill>
                                <a:latin typeface="Cambria Math" panose="02040503050406030204" pitchFamily="18" charset="0"/>
                              </a:rPr>
                              <m:t>𝑥</m:t>
                            </m:r>
                          </m:e>
                          <m:sub>
                            <m:r>
                              <a:rPr lang="en-US" altLang="zh-CN" sz="3200">
                                <a:solidFill>
                                  <a:srgbClr val="006699"/>
                                </a:solidFill>
                                <a:latin typeface="Cambria Math" panose="02040503050406030204" pitchFamily="18" charset="0"/>
                              </a:rPr>
                              <m:t>1</m:t>
                            </m:r>
                          </m:sub>
                          <m:sup>
                            <m:d>
                              <m:dPr>
                                <m:ctrlPr>
                                  <a:rPr lang="zh-CN" altLang="zh-CN" sz="3200" i="1">
                                    <a:solidFill>
                                      <a:srgbClr val="006699"/>
                                    </a:solidFill>
                                    <a:latin typeface="Cambria Math" panose="02040503050406030204" pitchFamily="18" charset="0"/>
                                  </a:rPr>
                                </m:ctrlPr>
                              </m:dPr>
                              <m:e>
                                <m:r>
                                  <a:rPr lang="en-US" altLang="zh-CN" sz="3200">
                                    <a:solidFill>
                                      <a:srgbClr val="006699"/>
                                    </a:solidFill>
                                    <a:latin typeface="Cambria Math" panose="02040503050406030204" pitchFamily="18" charset="0"/>
                                  </a:rPr>
                                  <m:t>1</m:t>
                                </m:r>
                              </m:e>
                            </m:d>
                          </m:sup>
                        </m:sSubSup>
                        <m:r>
                          <a:rPr lang="en-US" altLang="zh-CN" sz="3200">
                            <a:solidFill>
                              <a:srgbClr val="006699"/>
                            </a:solidFill>
                            <a:latin typeface="Cambria Math" panose="02040503050406030204" pitchFamily="18" charset="0"/>
                          </a:rPr>
                          <m:t>,</m:t>
                        </m:r>
                        <m:sSubSup>
                          <m:sSubSupPr>
                            <m:ctrlPr>
                              <a:rPr lang="zh-CN" altLang="zh-CN" sz="3200" i="1">
                                <a:solidFill>
                                  <a:srgbClr val="006699"/>
                                </a:solidFill>
                                <a:latin typeface="Cambria Math" panose="02040503050406030204" pitchFamily="18" charset="0"/>
                              </a:rPr>
                            </m:ctrlPr>
                          </m:sSubSupPr>
                          <m:e>
                            <m:r>
                              <a:rPr lang="en-US" altLang="zh-CN" sz="3200">
                                <a:solidFill>
                                  <a:srgbClr val="006699"/>
                                </a:solidFill>
                                <a:latin typeface="Cambria Math" panose="02040503050406030204" pitchFamily="18" charset="0"/>
                              </a:rPr>
                              <m:t>𝑥</m:t>
                            </m:r>
                          </m:e>
                          <m:sub>
                            <m:r>
                              <a:rPr lang="en-US" altLang="zh-CN" sz="3200">
                                <a:solidFill>
                                  <a:srgbClr val="006699"/>
                                </a:solidFill>
                                <a:latin typeface="Cambria Math" panose="02040503050406030204" pitchFamily="18" charset="0"/>
                              </a:rPr>
                              <m:t>2</m:t>
                            </m:r>
                          </m:sub>
                          <m:sup>
                            <m:d>
                              <m:dPr>
                                <m:ctrlPr>
                                  <a:rPr lang="zh-CN" altLang="zh-CN" sz="3200" i="1">
                                    <a:solidFill>
                                      <a:srgbClr val="006699"/>
                                    </a:solidFill>
                                    <a:latin typeface="Cambria Math" panose="02040503050406030204" pitchFamily="18" charset="0"/>
                                  </a:rPr>
                                </m:ctrlPr>
                              </m:dPr>
                              <m:e>
                                <m:r>
                                  <a:rPr lang="en-US" altLang="zh-CN" sz="3200">
                                    <a:solidFill>
                                      <a:srgbClr val="006699"/>
                                    </a:solidFill>
                                    <a:latin typeface="Cambria Math" panose="02040503050406030204" pitchFamily="18" charset="0"/>
                                  </a:rPr>
                                  <m:t>1</m:t>
                                </m:r>
                              </m:e>
                            </m:d>
                          </m:sup>
                        </m:sSubSup>
                      </m:e>
                    </m:d>
                  </m:oMath>
                </a14:m>
                <a:r>
                  <a:rPr lang="en-US" altLang="zh-CN" sz="3200" dirty="0">
                    <a:solidFill>
                      <a:srgbClr val="006699"/>
                    </a:solidFill>
                    <a:latin typeface="+mn-lt"/>
                  </a:rPr>
                  <a:t>和</a:t>
                </a:r>
                <a14:m>
                  <m:oMath xmlns:m="http://schemas.openxmlformats.org/officeDocument/2006/math">
                    <m:r>
                      <a:rPr lang="en-US" altLang="zh-CN" sz="3200">
                        <a:solidFill>
                          <a:srgbClr val="006699"/>
                        </a:solidFill>
                        <a:latin typeface="Cambria Math" panose="02040503050406030204" pitchFamily="18" charset="0"/>
                      </a:rPr>
                      <m:t>𝐵</m:t>
                    </m:r>
                    <m:d>
                      <m:dPr>
                        <m:ctrlPr>
                          <a:rPr lang="zh-CN" altLang="zh-CN" sz="3200" i="1">
                            <a:solidFill>
                              <a:srgbClr val="006699"/>
                            </a:solidFill>
                            <a:latin typeface="Cambria Math" panose="02040503050406030204" pitchFamily="18" charset="0"/>
                          </a:rPr>
                        </m:ctrlPr>
                      </m:dPr>
                      <m:e>
                        <m:sSubSup>
                          <m:sSubSupPr>
                            <m:ctrlPr>
                              <a:rPr lang="zh-CN" altLang="zh-CN" sz="3200" i="1">
                                <a:solidFill>
                                  <a:srgbClr val="006699"/>
                                </a:solidFill>
                                <a:latin typeface="Cambria Math" panose="02040503050406030204" pitchFamily="18" charset="0"/>
                              </a:rPr>
                            </m:ctrlPr>
                          </m:sSubSupPr>
                          <m:e>
                            <m:r>
                              <a:rPr lang="en-US" altLang="zh-CN" sz="3200">
                                <a:solidFill>
                                  <a:srgbClr val="006699"/>
                                </a:solidFill>
                                <a:latin typeface="Cambria Math" panose="02040503050406030204" pitchFamily="18" charset="0"/>
                              </a:rPr>
                              <m:t>𝑥</m:t>
                            </m:r>
                          </m:e>
                          <m:sub>
                            <m:r>
                              <a:rPr lang="en-US" altLang="zh-CN" sz="3200">
                                <a:solidFill>
                                  <a:srgbClr val="006699"/>
                                </a:solidFill>
                                <a:latin typeface="Cambria Math" panose="02040503050406030204" pitchFamily="18" charset="0"/>
                              </a:rPr>
                              <m:t>1</m:t>
                            </m:r>
                          </m:sub>
                          <m:sup>
                            <m:d>
                              <m:dPr>
                                <m:ctrlPr>
                                  <a:rPr lang="zh-CN" altLang="zh-CN" sz="3200" i="1">
                                    <a:solidFill>
                                      <a:srgbClr val="006699"/>
                                    </a:solidFill>
                                    <a:latin typeface="Cambria Math" panose="02040503050406030204" pitchFamily="18" charset="0"/>
                                  </a:rPr>
                                </m:ctrlPr>
                              </m:dPr>
                              <m:e>
                                <m:r>
                                  <a:rPr lang="en-US" altLang="zh-CN" sz="3200">
                                    <a:solidFill>
                                      <a:srgbClr val="006699"/>
                                    </a:solidFill>
                                    <a:latin typeface="Cambria Math" panose="02040503050406030204" pitchFamily="18" charset="0"/>
                                  </a:rPr>
                                  <m:t>1</m:t>
                                </m:r>
                              </m:e>
                            </m:d>
                          </m:sup>
                        </m:sSubSup>
                        <m:r>
                          <a:rPr lang="en-US" altLang="zh-CN" sz="3200">
                            <a:solidFill>
                              <a:srgbClr val="006699"/>
                            </a:solidFill>
                            <a:latin typeface="Cambria Math" panose="02040503050406030204" pitchFamily="18" charset="0"/>
                          </a:rPr>
                          <m:t>,</m:t>
                        </m:r>
                        <m:sSubSup>
                          <m:sSubSupPr>
                            <m:ctrlPr>
                              <a:rPr lang="zh-CN" altLang="zh-CN" sz="3200" i="1">
                                <a:solidFill>
                                  <a:srgbClr val="006699"/>
                                </a:solidFill>
                                <a:latin typeface="Cambria Math" panose="02040503050406030204" pitchFamily="18" charset="0"/>
                              </a:rPr>
                            </m:ctrlPr>
                          </m:sSubSupPr>
                          <m:e>
                            <m:r>
                              <a:rPr lang="en-US" altLang="zh-CN" sz="3200">
                                <a:solidFill>
                                  <a:srgbClr val="006699"/>
                                </a:solidFill>
                                <a:latin typeface="Cambria Math" panose="02040503050406030204" pitchFamily="18" charset="0"/>
                              </a:rPr>
                              <m:t>𝑥</m:t>
                            </m:r>
                          </m:e>
                          <m:sub>
                            <m:r>
                              <a:rPr lang="en-US" altLang="zh-CN" sz="3200">
                                <a:solidFill>
                                  <a:srgbClr val="006699"/>
                                </a:solidFill>
                                <a:latin typeface="Cambria Math" panose="02040503050406030204" pitchFamily="18" charset="0"/>
                              </a:rPr>
                              <m:t>2</m:t>
                            </m:r>
                          </m:sub>
                          <m:sup>
                            <m:d>
                              <m:dPr>
                                <m:ctrlPr>
                                  <a:rPr lang="zh-CN" altLang="zh-CN" sz="3200" i="1">
                                    <a:solidFill>
                                      <a:srgbClr val="006699"/>
                                    </a:solidFill>
                                    <a:latin typeface="Cambria Math" panose="02040503050406030204" pitchFamily="18" charset="0"/>
                                  </a:rPr>
                                </m:ctrlPr>
                              </m:dPr>
                              <m:e>
                                <m:r>
                                  <a:rPr lang="en-US" altLang="zh-CN" sz="3200">
                                    <a:solidFill>
                                      <a:srgbClr val="006699"/>
                                    </a:solidFill>
                                    <a:latin typeface="Cambria Math" panose="02040503050406030204" pitchFamily="18" charset="0"/>
                                  </a:rPr>
                                  <m:t>2</m:t>
                                </m:r>
                              </m:e>
                            </m:d>
                          </m:sup>
                        </m:sSubSup>
                      </m:e>
                    </m:d>
                  </m:oMath>
                </a14:m>
                <a:r>
                  <a:rPr lang="en-US" altLang="zh-CN" sz="3200" dirty="0">
                    <a:solidFill>
                      <a:srgbClr val="006699"/>
                    </a:solidFill>
                    <a:latin typeface="+mn-lt"/>
                  </a:rPr>
                  <a:t>，</a:t>
                </a:r>
                <a:endParaRPr lang="zh-CN" altLang="zh-CN" sz="3200" dirty="0">
                  <a:solidFill>
                    <a:srgbClr val="006699"/>
                  </a:solidFill>
                  <a:latin typeface="+mn-lt"/>
                </a:endParaRPr>
              </a:p>
              <a:p>
                <a:pPr>
                  <a:spcBef>
                    <a:spcPts val="900"/>
                  </a:spcBef>
                  <a:spcAft>
                    <a:spcPts val="900"/>
                  </a:spcAft>
                </a:pPr>
                <a:r>
                  <a:rPr lang="en-US" altLang="zh-CN" sz="3200" dirty="0" err="1">
                    <a:solidFill>
                      <a:srgbClr val="006699"/>
                    </a:solidFill>
                    <a:latin typeface="+mn-lt"/>
                  </a:rPr>
                  <a:t>容易发现下面两式成立</a:t>
                </a:r>
                <a:r>
                  <a:rPr lang="en-US" altLang="zh-CN" sz="3200" dirty="0">
                    <a:solidFill>
                      <a:srgbClr val="006699"/>
                    </a:solidFill>
                    <a:latin typeface="+mn-lt"/>
                  </a:rPr>
                  <a:t>：</a:t>
                </a:r>
                <a:endParaRPr lang="zh-CN" altLang="zh-CN" sz="3200" dirty="0">
                  <a:solidFill>
                    <a:srgbClr val="006699"/>
                  </a:solidFill>
                  <a:latin typeface="+mn-lt"/>
                </a:endParaRPr>
              </a:p>
              <a:p>
                <a:pPr>
                  <a:spcBef>
                    <a:spcPts val="900"/>
                  </a:spcBef>
                  <a:spcAft>
                    <a:spcPts val="900"/>
                  </a:spcAft>
                </a:pPr>
                <a14:m>
                  <m:oMathPara xmlns:m="http://schemas.openxmlformats.org/officeDocument/2006/math">
                    <m:oMathParaPr>
                      <m:jc m:val="centerGroup"/>
                    </m:oMathParaPr>
                    <m:oMath xmlns:m="http://schemas.openxmlformats.org/officeDocument/2006/math">
                      <m:r>
                        <a:rPr lang="en-US" altLang="zh-CN" sz="2400" i="1">
                          <a:effectLst/>
                          <a:latin typeface="Cambria Math" panose="02040503050406030204" pitchFamily="18" charset="0"/>
                          <a:cs typeface="Times New Roman" panose="02020603050405020304" pitchFamily="18" charset="0"/>
                        </a:rPr>
                        <m:t>𝜋</m:t>
                      </m:r>
                      <m:d>
                        <m:d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dPr>
                        <m:e>
                          <m:sSubSup>
                            <m:sSubSup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400" i="1">
                                  <a:effectLst/>
                                  <a:latin typeface="Cambria Math" panose="02040503050406030204" pitchFamily="18" charset="0"/>
                                  <a:cs typeface="Times New Roman" panose="02020603050405020304" pitchFamily="18" charset="0"/>
                                </a:rPr>
                                <m:t>𝑥</m:t>
                              </m:r>
                            </m:e>
                            <m:sub>
                              <m:r>
                                <a:rPr lang="en-US" altLang="zh-CN" sz="2400" i="1">
                                  <a:effectLst/>
                                  <a:latin typeface="Cambria Math" panose="02040503050406030204" pitchFamily="18" charset="0"/>
                                  <a:cs typeface="Times New Roman" panose="02020603050405020304" pitchFamily="18" charset="0"/>
                                </a:rPr>
                                <m:t>1</m:t>
                              </m:r>
                            </m:sub>
                            <m:sup>
                              <m:d>
                                <m:d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2400" i="1">
                                      <a:effectLst/>
                                      <a:latin typeface="Cambria Math" panose="02040503050406030204" pitchFamily="18" charset="0"/>
                                      <a:cs typeface="Times New Roman" panose="02020603050405020304" pitchFamily="18" charset="0"/>
                                    </a:rPr>
                                    <m:t>1</m:t>
                                  </m:r>
                                </m:e>
                              </m:d>
                            </m:sup>
                          </m:sSubSup>
                          <m:r>
                            <a:rPr lang="en-US" altLang="zh-CN" sz="2400">
                              <a:effectLst/>
                              <a:latin typeface="Cambria Math" panose="02040503050406030204" pitchFamily="18" charset="0"/>
                              <a:cs typeface="Times New Roman" panose="02020603050405020304" pitchFamily="18" charset="0"/>
                            </a:rPr>
                            <m:t>,</m:t>
                          </m:r>
                          <m:sSubSup>
                            <m:sSubSup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400" i="1">
                                  <a:effectLst/>
                                  <a:latin typeface="Cambria Math" panose="02040503050406030204" pitchFamily="18" charset="0"/>
                                  <a:cs typeface="Times New Roman" panose="02020603050405020304" pitchFamily="18" charset="0"/>
                                </a:rPr>
                                <m:t>𝑥</m:t>
                              </m:r>
                            </m:e>
                            <m:sub>
                              <m:r>
                                <a:rPr lang="en-US" altLang="zh-CN" sz="2400" i="1">
                                  <a:effectLst/>
                                  <a:latin typeface="Cambria Math" panose="02040503050406030204" pitchFamily="18" charset="0"/>
                                  <a:cs typeface="Times New Roman" panose="02020603050405020304" pitchFamily="18" charset="0"/>
                                </a:rPr>
                                <m:t>2</m:t>
                              </m:r>
                            </m:sub>
                            <m:sup>
                              <m:d>
                                <m:d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2400" i="1">
                                      <a:effectLst/>
                                      <a:latin typeface="Cambria Math" panose="02040503050406030204" pitchFamily="18" charset="0"/>
                                      <a:cs typeface="Times New Roman" panose="02020603050405020304" pitchFamily="18" charset="0"/>
                                    </a:rPr>
                                    <m:t>1</m:t>
                                  </m:r>
                                </m:e>
                              </m:d>
                            </m:sup>
                          </m:sSubSup>
                        </m:e>
                      </m:d>
                      <m:r>
                        <a:rPr lang="en-US" altLang="zh-CN" sz="2400" i="1">
                          <a:effectLst/>
                          <a:latin typeface="Cambria Math" panose="02040503050406030204" pitchFamily="18" charset="0"/>
                          <a:cs typeface="Times New Roman" panose="02020603050405020304" pitchFamily="18" charset="0"/>
                        </a:rPr>
                        <m:t>𝜋</m:t>
                      </m:r>
                      <m:d>
                        <m:d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dPr>
                        <m:e>
                          <m:sSubSup>
                            <m:sSubSup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400" i="1">
                                  <a:effectLst/>
                                  <a:latin typeface="Cambria Math" panose="02040503050406030204" pitchFamily="18" charset="0"/>
                                  <a:cs typeface="Times New Roman" panose="02020603050405020304" pitchFamily="18" charset="0"/>
                                </a:rPr>
                                <m:t>𝑥</m:t>
                              </m:r>
                            </m:e>
                            <m:sub>
                              <m:r>
                                <a:rPr lang="en-US" altLang="zh-CN" sz="2400" i="1">
                                  <a:effectLst/>
                                  <a:latin typeface="Cambria Math" panose="02040503050406030204" pitchFamily="18" charset="0"/>
                                  <a:cs typeface="Times New Roman" panose="02020603050405020304" pitchFamily="18" charset="0"/>
                                </a:rPr>
                                <m:t>2</m:t>
                              </m:r>
                            </m:sub>
                            <m:sup>
                              <m:d>
                                <m:d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2400" i="1">
                                      <a:effectLst/>
                                      <a:latin typeface="Cambria Math" panose="02040503050406030204" pitchFamily="18" charset="0"/>
                                      <a:cs typeface="Times New Roman" panose="02020603050405020304" pitchFamily="18" charset="0"/>
                                    </a:rPr>
                                    <m:t>2</m:t>
                                  </m:r>
                                </m:e>
                              </m:d>
                            </m:sup>
                          </m:sSubSup>
                          <m:r>
                            <a:rPr lang="en-US" altLang="zh-CN" sz="2400">
                              <a:effectLst/>
                              <a:latin typeface="Cambria Math" panose="02040503050406030204" pitchFamily="18" charset="0"/>
                              <a:cs typeface="Times New Roman" panose="02020603050405020304" pitchFamily="18" charset="0"/>
                            </a:rPr>
                            <m:t>|</m:t>
                          </m:r>
                          <m:sSubSup>
                            <m:sSubSup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400" i="1">
                                  <a:effectLst/>
                                  <a:latin typeface="Cambria Math" panose="02040503050406030204" pitchFamily="18" charset="0"/>
                                  <a:cs typeface="Times New Roman" panose="02020603050405020304" pitchFamily="18" charset="0"/>
                                </a:rPr>
                                <m:t>𝑥</m:t>
                              </m:r>
                            </m:e>
                            <m:sub>
                              <m:r>
                                <a:rPr lang="en-US" altLang="zh-CN" sz="2400" i="1">
                                  <a:effectLst/>
                                  <a:latin typeface="Cambria Math" panose="02040503050406030204" pitchFamily="18" charset="0"/>
                                  <a:cs typeface="Times New Roman" panose="02020603050405020304" pitchFamily="18" charset="0"/>
                                </a:rPr>
                                <m:t>1</m:t>
                              </m:r>
                            </m:sub>
                            <m:sup>
                              <m:d>
                                <m:d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2400" i="1">
                                      <a:effectLst/>
                                      <a:latin typeface="Cambria Math" panose="02040503050406030204" pitchFamily="18" charset="0"/>
                                      <a:cs typeface="Times New Roman" panose="02020603050405020304" pitchFamily="18" charset="0"/>
                                    </a:rPr>
                                    <m:t>1</m:t>
                                  </m:r>
                                </m:e>
                              </m:d>
                            </m:sup>
                          </m:sSubSup>
                        </m:e>
                      </m:d>
                      <m:r>
                        <a:rPr lang="en-US" altLang="zh-CN" sz="2400">
                          <a:effectLst/>
                          <a:latin typeface="Cambria Math" panose="02040503050406030204" pitchFamily="18" charset="0"/>
                          <a:cs typeface="Times New Roman" panose="02020603050405020304" pitchFamily="18" charset="0"/>
                        </a:rPr>
                        <m:t>=</m:t>
                      </m:r>
                      <m:r>
                        <a:rPr lang="en-US" altLang="zh-CN" sz="2400" i="1">
                          <a:effectLst/>
                          <a:latin typeface="Cambria Math" panose="02040503050406030204" pitchFamily="18" charset="0"/>
                          <a:cs typeface="Times New Roman" panose="02020603050405020304" pitchFamily="18" charset="0"/>
                        </a:rPr>
                        <m:t>𝜋</m:t>
                      </m:r>
                      <m:d>
                        <m:d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dPr>
                        <m:e>
                          <m:sSubSup>
                            <m:sSubSup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400" i="1">
                                  <a:effectLst/>
                                  <a:latin typeface="Cambria Math" panose="02040503050406030204" pitchFamily="18" charset="0"/>
                                  <a:cs typeface="Times New Roman" panose="02020603050405020304" pitchFamily="18" charset="0"/>
                                </a:rPr>
                                <m:t>𝑥</m:t>
                              </m:r>
                            </m:e>
                            <m:sub>
                              <m:r>
                                <a:rPr lang="en-US" altLang="zh-CN" sz="2400" i="1">
                                  <a:effectLst/>
                                  <a:latin typeface="Cambria Math" panose="02040503050406030204" pitchFamily="18" charset="0"/>
                                  <a:cs typeface="Times New Roman" panose="02020603050405020304" pitchFamily="18" charset="0"/>
                                </a:rPr>
                                <m:t>1</m:t>
                              </m:r>
                            </m:sub>
                            <m:sup>
                              <m:d>
                                <m:d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2400" i="1">
                                      <a:effectLst/>
                                      <a:latin typeface="Cambria Math" panose="02040503050406030204" pitchFamily="18" charset="0"/>
                                      <a:cs typeface="Times New Roman" panose="02020603050405020304" pitchFamily="18" charset="0"/>
                                    </a:rPr>
                                    <m:t>1</m:t>
                                  </m:r>
                                </m:e>
                              </m:d>
                            </m:sup>
                          </m:sSubSup>
                        </m:e>
                      </m:d>
                      <m:r>
                        <a:rPr lang="en-US" altLang="zh-CN" sz="2400" i="1">
                          <a:effectLst/>
                          <a:latin typeface="Cambria Math" panose="02040503050406030204" pitchFamily="18" charset="0"/>
                          <a:cs typeface="Times New Roman" panose="02020603050405020304" pitchFamily="18" charset="0"/>
                        </a:rPr>
                        <m:t>𝜋</m:t>
                      </m:r>
                      <m:d>
                        <m:d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dPr>
                        <m:e>
                          <m:sSubSup>
                            <m:sSubSup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400" i="1">
                                  <a:effectLst/>
                                  <a:latin typeface="Cambria Math" panose="02040503050406030204" pitchFamily="18" charset="0"/>
                                  <a:cs typeface="Times New Roman" panose="02020603050405020304" pitchFamily="18" charset="0"/>
                                </a:rPr>
                                <m:t>𝑥</m:t>
                              </m:r>
                            </m:e>
                            <m:sub>
                              <m:r>
                                <a:rPr lang="en-US" altLang="zh-CN" sz="2400" i="1">
                                  <a:effectLst/>
                                  <a:latin typeface="Cambria Math" panose="02040503050406030204" pitchFamily="18" charset="0"/>
                                  <a:cs typeface="Times New Roman" panose="02020603050405020304" pitchFamily="18" charset="0"/>
                                </a:rPr>
                                <m:t>2</m:t>
                              </m:r>
                            </m:sub>
                            <m:sup>
                              <m:d>
                                <m:d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2400" i="1">
                                      <a:effectLst/>
                                      <a:latin typeface="Cambria Math" panose="02040503050406030204" pitchFamily="18" charset="0"/>
                                      <a:cs typeface="Times New Roman" panose="02020603050405020304" pitchFamily="18" charset="0"/>
                                    </a:rPr>
                                    <m:t>1</m:t>
                                  </m:r>
                                </m:e>
                              </m:d>
                            </m:sup>
                          </m:sSubSup>
                          <m:r>
                            <a:rPr lang="en-US" altLang="zh-CN" sz="2400">
                              <a:effectLst/>
                              <a:latin typeface="Cambria Math" panose="02040503050406030204" pitchFamily="18" charset="0"/>
                              <a:cs typeface="Times New Roman" panose="02020603050405020304" pitchFamily="18" charset="0"/>
                            </a:rPr>
                            <m:t>|</m:t>
                          </m:r>
                          <m:sSubSup>
                            <m:sSubSup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400" i="1">
                                  <a:effectLst/>
                                  <a:latin typeface="Cambria Math" panose="02040503050406030204" pitchFamily="18" charset="0"/>
                                  <a:cs typeface="Times New Roman" panose="02020603050405020304" pitchFamily="18" charset="0"/>
                                </a:rPr>
                                <m:t>𝑥</m:t>
                              </m:r>
                            </m:e>
                            <m:sub>
                              <m:r>
                                <a:rPr lang="en-US" altLang="zh-CN" sz="2400" i="1">
                                  <a:effectLst/>
                                  <a:latin typeface="Cambria Math" panose="02040503050406030204" pitchFamily="18" charset="0"/>
                                  <a:cs typeface="Times New Roman" panose="02020603050405020304" pitchFamily="18" charset="0"/>
                                </a:rPr>
                                <m:t>1</m:t>
                              </m:r>
                            </m:sub>
                            <m:sup>
                              <m:d>
                                <m:d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2400" i="1">
                                      <a:effectLst/>
                                      <a:latin typeface="Cambria Math" panose="02040503050406030204" pitchFamily="18" charset="0"/>
                                      <a:cs typeface="Times New Roman" panose="02020603050405020304" pitchFamily="18" charset="0"/>
                                    </a:rPr>
                                    <m:t>1</m:t>
                                  </m:r>
                                </m:e>
                              </m:d>
                            </m:sup>
                          </m:sSubSup>
                        </m:e>
                      </m:d>
                      <m:r>
                        <a:rPr lang="en-US" altLang="zh-CN" sz="2400" i="1">
                          <a:effectLst/>
                          <a:latin typeface="Cambria Math" panose="02040503050406030204" pitchFamily="18" charset="0"/>
                          <a:cs typeface="Times New Roman" panose="02020603050405020304" pitchFamily="18" charset="0"/>
                        </a:rPr>
                        <m:t>𝜋</m:t>
                      </m:r>
                      <m:d>
                        <m:d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dPr>
                        <m:e>
                          <m:sSubSup>
                            <m:sSubSup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400" i="1">
                                  <a:effectLst/>
                                  <a:latin typeface="Cambria Math" panose="02040503050406030204" pitchFamily="18" charset="0"/>
                                  <a:cs typeface="Times New Roman" panose="02020603050405020304" pitchFamily="18" charset="0"/>
                                </a:rPr>
                                <m:t>𝑥</m:t>
                              </m:r>
                            </m:e>
                            <m:sub>
                              <m:r>
                                <a:rPr lang="en-US" altLang="zh-CN" sz="2400" i="1">
                                  <a:effectLst/>
                                  <a:latin typeface="Cambria Math" panose="02040503050406030204" pitchFamily="18" charset="0"/>
                                  <a:cs typeface="Times New Roman" panose="02020603050405020304" pitchFamily="18" charset="0"/>
                                </a:rPr>
                                <m:t>2</m:t>
                              </m:r>
                            </m:sub>
                            <m:sup>
                              <m:d>
                                <m:d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2400" i="1">
                                      <a:effectLst/>
                                      <a:latin typeface="Cambria Math" panose="02040503050406030204" pitchFamily="18" charset="0"/>
                                      <a:cs typeface="Times New Roman" panose="02020603050405020304" pitchFamily="18" charset="0"/>
                                    </a:rPr>
                                    <m:t>2</m:t>
                                  </m:r>
                                </m:e>
                              </m:d>
                            </m:sup>
                          </m:sSubSup>
                          <m:r>
                            <a:rPr lang="en-US" altLang="zh-CN" sz="2400">
                              <a:effectLst/>
                              <a:latin typeface="Cambria Math" panose="02040503050406030204" pitchFamily="18" charset="0"/>
                              <a:cs typeface="Times New Roman" panose="02020603050405020304" pitchFamily="18" charset="0"/>
                            </a:rPr>
                            <m:t>|</m:t>
                          </m:r>
                          <m:sSubSup>
                            <m:sSubSup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400" i="1">
                                  <a:effectLst/>
                                  <a:latin typeface="Cambria Math" panose="02040503050406030204" pitchFamily="18" charset="0"/>
                                  <a:cs typeface="Times New Roman" panose="02020603050405020304" pitchFamily="18" charset="0"/>
                                </a:rPr>
                                <m:t>𝑥</m:t>
                              </m:r>
                            </m:e>
                            <m:sub>
                              <m:r>
                                <a:rPr lang="en-US" altLang="zh-CN" sz="2400" i="1">
                                  <a:effectLst/>
                                  <a:latin typeface="Cambria Math" panose="02040503050406030204" pitchFamily="18" charset="0"/>
                                  <a:cs typeface="Times New Roman" panose="02020603050405020304" pitchFamily="18" charset="0"/>
                                </a:rPr>
                                <m:t>1</m:t>
                              </m:r>
                            </m:sub>
                            <m:sup>
                              <m:d>
                                <m:d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2400" i="1">
                                      <a:effectLst/>
                                      <a:latin typeface="Cambria Math" panose="02040503050406030204" pitchFamily="18" charset="0"/>
                                      <a:cs typeface="Times New Roman" panose="02020603050405020304" pitchFamily="18" charset="0"/>
                                    </a:rPr>
                                    <m:t>1</m:t>
                                  </m:r>
                                </m:e>
                              </m:d>
                            </m:sup>
                          </m:sSubSup>
                        </m:e>
                      </m:d>
                    </m:oMath>
                  </m:oMathPara>
                </a14:m>
                <a:endParaRPr lang="zh-CN" altLang="zh-CN" sz="2400" dirty="0">
                  <a:effectLst/>
                  <a:latin typeface="+mn-lt"/>
                  <a:cs typeface="Times New Roman" panose="02020603050405020304" pitchFamily="18" charset="0"/>
                </a:endParaRPr>
              </a:p>
              <a:p>
                <a:pPr>
                  <a:spcBef>
                    <a:spcPts val="900"/>
                  </a:spcBef>
                  <a:spcAft>
                    <a:spcPts val="900"/>
                  </a:spcAft>
                </a:pPr>
                <a14:m>
                  <m:oMathPara xmlns:m="http://schemas.openxmlformats.org/officeDocument/2006/math">
                    <m:oMathParaPr>
                      <m:jc m:val="centerGroup"/>
                    </m:oMathParaPr>
                    <m:oMath xmlns:m="http://schemas.openxmlformats.org/officeDocument/2006/math">
                      <m:r>
                        <a:rPr lang="en-US" altLang="zh-CN" sz="2400" i="1">
                          <a:effectLst/>
                          <a:latin typeface="Cambria Math" panose="02040503050406030204" pitchFamily="18" charset="0"/>
                          <a:cs typeface="Times New Roman" panose="02020603050405020304" pitchFamily="18" charset="0"/>
                        </a:rPr>
                        <m:t>𝜋</m:t>
                      </m:r>
                      <m:d>
                        <m:d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dPr>
                        <m:e>
                          <m:sSubSup>
                            <m:sSubSup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400" i="1">
                                  <a:effectLst/>
                                  <a:latin typeface="Cambria Math" panose="02040503050406030204" pitchFamily="18" charset="0"/>
                                  <a:cs typeface="Times New Roman" panose="02020603050405020304" pitchFamily="18" charset="0"/>
                                </a:rPr>
                                <m:t>𝑥</m:t>
                              </m:r>
                            </m:e>
                            <m:sub>
                              <m:r>
                                <a:rPr lang="en-US" altLang="zh-CN" sz="2400" i="1">
                                  <a:effectLst/>
                                  <a:latin typeface="Cambria Math" panose="02040503050406030204" pitchFamily="18" charset="0"/>
                                  <a:cs typeface="Times New Roman" panose="02020603050405020304" pitchFamily="18" charset="0"/>
                                </a:rPr>
                                <m:t>1</m:t>
                              </m:r>
                            </m:sub>
                            <m:sup>
                              <m:d>
                                <m:d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2400" i="1">
                                      <a:effectLst/>
                                      <a:latin typeface="Cambria Math" panose="02040503050406030204" pitchFamily="18" charset="0"/>
                                      <a:cs typeface="Times New Roman" panose="02020603050405020304" pitchFamily="18" charset="0"/>
                                    </a:rPr>
                                    <m:t>1</m:t>
                                  </m:r>
                                </m:e>
                              </m:d>
                            </m:sup>
                          </m:sSubSup>
                          <m:r>
                            <a:rPr lang="en-US" altLang="zh-CN" sz="2400">
                              <a:effectLst/>
                              <a:latin typeface="Cambria Math" panose="02040503050406030204" pitchFamily="18" charset="0"/>
                              <a:cs typeface="Times New Roman" panose="02020603050405020304" pitchFamily="18" charset="0"/>
                            </a:rPr>
                            <m:t>,</m:t>
                          </m:r>
                          <m:sSubSup>
                            <m:sSubSup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400" i="1">
                                  <a:effectLst/>
                                  <a:latin typeface="Cambria Math" panose="02040503050406030204" pitchFamily="18" charset="0"/>
                                  <a:cs typeface="Times New Roman" panose="02020603050405020304" pitchFamily="18" charset="0"/>
                                </a:rPr>
                                <m:t>𝑥</m:t>
                              </m:r>
                            </m:e>
                            <m:sub>
                              <m:r>
                                <a:rPr lang="en-US" altLang="zh-CN" sz="2400" i="1">
                                  <a:effectLst/>
                                  <a:latin typeface="Cambria Math" panose="02040503050406030204" pitchFamily="18" charset="0"/>
                                  <a:cs typeface="Times New Roman" panose="02020603050405020304" pitchFamily="18" charset="0"/>
                                </a:rPr>
                                <m:t>2</m:t>
                              </m:r>
                            </m:sub>
                            <m:sup>
                              <m:d>
                                <m:d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2400" i="1">
                                      <a:effectLst/>
                                      <a:latin typeface="Cambria Math" panose="02040503050406030204" pitchFamily="18" charset="0"/>
                                      <a:cs typeface="Times New Roman" panose="02020603050405020304" pitchFamily="18" charset="0"/>
                                    </a:rPr>
                                    <m:t>2</m:t>
                                  </m:r>
                                </m:e>
                              </m:d>
                            </m:sup>
                          </m:sSubSup>
                        </m:e>
                      </m:d>
                      <m:r>
                        <a:rPr lang="en-US" altLang="zh-CN" sz="2400" i="1">
                          <a:effectLst/>
                          <a:latin typeface="Cambria Math" panose="02040503050406030204" pitchFamily="18" charset="0"/>
                          <a:cs typeface="Times New Roman" panose="02020603050405020304" pitchFamily="18" charset="0"/>
                        </a:rPr>
                        <m:t>𝜋</m:t>
                      </m:r>
                      <m:d>
                        <m:d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dPr>
                        <m:e>
                          <m:sSubSup>
                            <m:sSubSup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400" i="1">
                                  <a:effectLst/>
                                  <a:latin typeface="Cambria Math" panose="02040503050406030204" pitchFamily="18" charset="0"/>
                                  <a:cs typeface="Times New Roman" panose="02020603050405020304" pitchFamily="18" charset="0"/>
                                </a:rPr>
                                <m:t>𝑥</m:t>
                              </m:r>
                            </m:e>
                            <m:sub>
                              <m:r>
                                <a:rPr lang="en-US" altLang="zh-CN" sz="2400" i="1">
                                  <a:effectLst/>
                                  <a:latin typeface="Cambria Math" panose="02040503050406030204" pitchFamily="18" charset="0"/>
                                  <a:cs typeface="Times New Roman" panose="02020603050405020304" pitchFamily="18" charset="0"/>
                                </a:rPr>
                                <m:t>2</m:t>
                              </m:r>
                            </m:sub>
                            <m:sup>
                              <m:d>
                                <m:d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2400" i="1">
                                      <a:effectLst/>
                                      <a:latin typeface="Cambria Math" panose="02040503050406030204" pitchFamily="18" charset="0"/>
                                      <a:cs typeface="Times New Roman" panose="02020603050405020304" pitchFamily="18" charset="0"/>
                                    </a:rPr>
                                    <m:t>1</m:t>
                                  </m:r>
                                </m:e>
                              </m:d>
                            </m:sup>
                          </m:sSubSup>
                          <m:r>
                            <a:rPr lang="en-US" altLang="zh-CN" sz="2400">
                              <a:effectLst/>
                              <a:latin typeface="Cambria Math" panose="02040503050406030204" pitchFamily="18" charset="0"/>
                              <a:cs typeface="Times New Roman" panose="02020603050405020304" pitchFamily="18" charset="0"/>
                            </a:rPr>
                            <m:t>|</m:t>
                          </m:r>
                          <m:sSubSup>
                            <m:sSubSup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400" i="1">
                                  <a:effectLst/>
                                  <a:latin typeface="Cambria Math" panose="02040503050406030204" pitchFamily="18" charset="0"/>
                                  <a:cs typeface="Times New Roman" panose="02020603050405020304" pitchFamily="18" charset="0"/>
                                </a:rPr>
                                <m:t>𝑥</m:t>
                              </m:r>
                            </m:e>
                            <m:sub>
                              <m:r>
                                <a:rPr lang="en-US" altLang="zh-CN" sz="2400" i="1">
                                  <a:effectLst/>
                                  <a:latin typeface="Cambria Math" panose="02040503050406030204" pitchFamily="18" charset="0"/>
                                  <a:cs typeface="Times New Roman" panose="02020603050405020304" pitchFamily="18" charset="0"/>
                                </a:rPr>
                                <m:t>1</m:t>
                              </m:r>
                            </m:sub>
                            <m:sup>
                              <m:d>
                                <m:d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2400" i="1">
                                      <a:effectLst/>
                                      <a:latin typeface="Cambria Math" panose="02040503050406030204" pitchFamily="18" charset="0"/>
                                      <a:cs typeface="Times New Roman" panose="02020603050405020304" pitchFamily="18" charset="0"/>
                                    </a:rPr>
                                    <m:t>1</m:t>
                                  </m:r>
                                </m:e>
                              </m:d>
                            </m:sup>
                          </m:sSubSup>
                        </m:e>
                      </m:d>
                      <m:r>
                        <a:rPr lang="en-US" altLang="zh-CN" sz="2400">
                          <a:effectLst/>
                          <a:latin typeface="Cambria Math" panose="02040503050406030204" pitchFamily="18" charset="0"/>
                          <a:cs typeface="Times New Roman" panose="02020603050405020304" pitchFamily="18" charset="0"/>
                        </a:rPr>
                        <m:t>=</m:t>
                      </m:r>
                      <m:r>
                        <a:rPr lang="en-US" altLang="zh-CN" sz="2400" i="1">
                          <a:effectLst/>
                          <a:latin typeface="Cambria Math" panose="02040503050406030204" pitchFamily="18" charset="0"/>
                          <a:cs typeface="Times New Roman" panose="02020603050405020304" pitchFamily="18" charset="0"/>
                        </a:rPr>
                        <m:t>𝜋</m:t>
                      </m:r>
                      <m:d>
                        <m:d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dPr>
                        <m:e>
                          <m:sSubSup>
                            <m:sSubSup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400" i="1">
                                  <a:effectLst/>
                                  <a:latin typeface="Cambria Math" panose="02040503050406030204" pitchFamily="18" charset="0"/>
                                  <a:cs typeface="Times New Roman" panose="02020603050405020304" pitchFamily="18" charset="0"/>
                                </a:rPr>
                                <m:t>𝑥</m:t>
                              </m:r>
                            </m:e>
                            <m:sub>
                              <m:r>
                                <a:rPr lang="en-US" altLang="zh-CN" sz="2400" i="1">
                                  <a:effectLst/>
                                  <a:latin typeface="Cambria Math" panose="02040503050406030204" pitchFamily="18" charset="0"/>
                                  <a:cs typeface="Times New Roman" panose="02020603050405020304" pitchFamily="18" charset="0"/>
                                </a:rPr>
                                <m:t>1</m:t>
                              </m:r>
                            </m:sub>
                            <m:sup>
                              <m:d>
                                <m:d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2400" i="1">
                                      <a:effectLst/>
                                      <a:latin typeface="Cambria Math" panose="02040503050406030204" pitchFamily="18" charset="0"/>
                                      <a:cs typeface="Times New Roman" panose="02020603050405020304" pitchFamily="18" charset="0"/>
                                    </a:rPr>
                                    <m:t>1</m:t>
                                  </m:r>
                                </m:e>
                              </m:d>
                            </m:sup>
                          </m:sSubSup>
                        </m:e>
                      </m:d>
                      <m:r>
                        <a:rPr lang="en-US" altLang="zh-CN" sz="2400" i="1">
                          <a:effectLst/>
                          <a:latin typeface="Cambria Math" panose="02040503050406030204" pitchFamily="18" charset="0"/>
                          <a:cs typeface="Times New Roman" panose="02020603050405020304" pitchFamily="18" charset="0"/>
                        </a:rPr>
                        <m:t>𝜋</m:t>
                      </m:r>
                      <m:d>
                        <m:d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dPr>
                        <m:e>
                          <m:sSubSup>
                            <m:sSubSup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400" i="1">
                                  <a:effectLst/>
                                  <a:latin typeface="Cambria Math" panose="02040503050406030204" pitchFamily="18" charset="0"/>
                                  <a:cs typeface="Times New Roman" panose="02020603050405020304" pitchFamily="18" charset="0"/>
                                </a:rPr>
                                <m:t>𝑥</m:t>
                              </m:r>
                            </m:e>
                            <m:sub>
                              <m:r>
                                <a:rPr lang="en-US" altLang="zh-CN" sz="2400" i="1">
                                  <a:effectLst/>
                                  <a:latin typeface="Cambria Math" panose="02040503050406030204" pitchFamily="18" charset="0"/>
                                  <a:cs typeface="Times New Roman" panose="02020603050405020304" pitchFamily="18" charset="0"/>
                                </a:rPr>
                                <m:t>2</m:t>
                              </m:r>
                            </m:sub>
                            <m:sup>
                              <m:d>
                                <m:d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2400" i="1">
                                      <a:effectLst/>
                                      <a:latin typeface="Cambria Math" panose="02040503050406030204" pitchFamily="18" charset="0"/>
                                      <a:cs typeface="Times New Roman" panose="02020603050405020304" pitchFamily="18" charset="0"/>
                                    </a:rPr>
                                    <m:t>2</m:t>
                                  </m:r>
                                </m:e>
                              </m:d>
                            </m:sup>
                          </m:sSubSup>
                          <m:r>
                            <a:rPr lang="en-US" altLang="zh-CN" sz="2400">
                              <a:effectLst/>
                              <a:latin typeface="Cambria Math" panose="02040503050406030204" pitchFamily="18" charset="0"/>
                              <a:cs typeface="Times New Roman" panose="02020603050405020304" pitchFamily="18" charset="0"/>
                            </a:rPr>
                            <m:t>|</m:t>
                          </m:r>
                          <m:sSubSup>
                            <m:sSubSup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400" i="1">
                                  <a:effectLst/>
                                  <a:latin typeface="Cambria Math" panose="02040503050406030204" pitchFamily="18" charset="0"/>
                                  <a:cs typeface="Times New Roman" panose="02020603050405020304" pitchFamily="18" charset="0"/>
                                </a:rPr>
                                <m:t>𝑥</m:t>
                              </m:r>
                            </m:e>
                            <m:sub>
                              <m:r>
                                <a:rPr lang="en-US" altLang="zh-CN" sz="2400" i="1">
                                  <a:effectLst/>
                                  <a:latin typeface="Cambria Math" panose="02040503050406030204" pitchFamily="18" charset="0"/>
                                  <a:cs typeface="Times New Roman" panose="02020603050405020304" pitchFamily="18" charset="0"/>
                                </a:rPr>
                                <m:t>1</m:t>
                              </m:r>
                            </m:sub>
                            <m:sup>
                              <m:d>
                                <m:d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2400" i="1">
                                      <a:effectLst/>
                                      <a:latin typeface="Cambria Math" panose="02040503050406030204" pitchFamily="18" charset="0"/>
                                      <a:cs typeface="Times New Roman" panose="02020603050405020304" pitchFamily="18" charset="0"/>
                                    </a:rPr>
                                    <m:t>1</m:t>
                                  </m:r>
                                </m:e>
                              </m:d>
                            </m:sup>
                          </m:sSubSup>
                        </m:e>
                      </m:d>
                      <m:r>
                        <a:rPr lang="en-US" altLang="zh-CN" sz="2400" i="1">
                          <a:effectLst/>
                          <a:latin typeface="Cambria Math" panose="02040503050406030204" pitchFamily="18" charset="0"/>
                          <a:cs typeface="Times New Roman" panose="02020603050405020304" pitchFamily="18" charset="0"/>
                        </a:rPr>
                        <m:t>𝜋</m:t>
                      </m:r>
                      <m:d>
                        <m:d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dPr>
                        <m:e>
                          <m:sSubSup>
                            <m:sSubSup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400" i="1">
                                  <a:effectLst/>
                                  <a:latin typeface="Cambria Math" panose="02040503050406030204" pitchFamily="18" charset="0"/>
                                  <a:cs typeface="Times New Roman" panose="02020603050405020304" pitchFamily="18" charset="0"/>
                                </a:rPr>
                                <m:t>𝑥</m:t>
                              </m:r>
                            </m:e>
                            <m:sub>
                              <m:r>
                                <a:rPr lang="en-US" altLang="zh-CN" sz="2400" i="1">
                                  <a:effectLst/>
                                  <a:latin typeface="Cambria Math" panose="02040503050406030204" pitchFamily="18" charset="0"/>
                                  <a:cs typeface="Times New Roman" panose="02020603050405020304" pitchFamily="18" charset="0"/>
                                </a:rPr>
                                <m:t>2</m:t>
                              </m:r>
                            </m:sub>
                            <m:sup>
                              <m:d>
                                <m:d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2400" i="1">
                                      <a:effectLst/>
                                      <a:latin typeface="Cambria Math" panose="02040503050406030204" pitchFamily="18" charset="0"/>
                                      <a:cs typeface="Times New Roman" panose="02020603050405020304" pitchFamily="18" charset="0"/>
                                    </a:rPr>
                                    <m:t>1</m:t>
                                  </m:r>
                                </m:e>
                              </m:d>
                            </m:sup>
                          </m:sSubSup>
                          <m:r>
                            <a:rPr lang="en-US" altLang="zh-CN" sz="2400">
                              <a:effectLst/>
                              <a:latin typeface="Cambria Math" panose="02040503050406030204" pitchFamily="18" charset="0"/>
                              <a:cs typeface="Times New Roman" panose="02020603050405020304" pitchFamily="18" charset="0"/>
                            </a:rPr>
                            <m:t>|</m:t>
                          </m:r>
                          <m:sSubSup>
                            <m:sSubSup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400" i="1">
                                  <a:effectLst/>
                                  <a:latin typeface="Cambria Math" panose="02040503050406030204" pitchFamily="18" charset="0"/>
                                  <a:cs typeface="Times New Roman" panose="02020603050405020304" pitchFamily="18" charset="0"/>
                                </a:rPr>
                                <m:t>𝑥</m:t>
                              </m:r>
                            </m:e>
                            <m:sub>
                              <m:r>
                                <a:rPr lang="en-US" altLang="zh-CN" sz="2400" i="1">
                                  <a:effectLst/>
                                  <a:latin typeface="Cambria Math" panose="02040503050406030204" pitchFamily="18" charset="0"/>
                                  <a:cs typeface="Times New Roman" panose="02020603050405020304" pitchFamily="18" charset="0"/>
                                </a:rPr>
                                <m:t>1</m:t>
                              </m:r>
                            </m:sub>
                            <m:sup>
                              <m:d>
                                <m:d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2400" i="1">
                                      <a:effectLst/>
                                      <a:latin typeface="Cambria Math" panose="02040503050406030204" pitchFamily="18" charset="0"/>
                                      <a:cs typeface="Times New Roman" panose="02020603050405020304" pitchFamily="18" charset="0"/>
                                    </a:rPr>
                                    <m:t>1</m:t>
                                  </m:r>
                                </m:e>
                              </m:d>
                            </m:sup>
                          </m:sSubSup>
                        </m:e>
                      </m:d>
                    </m:oMath>
                  </m:oMathPara>
                </a14:m>
                <a:endParaRPr lang="zh-CN" altLang="zh-CN" sz="2400" dirty="0">
                  <a:effectLst/>
                  <a:latin typeface="+mn-lt"/>
                  <a:cs typeface="Times New Roman" panose="02020603050405020304" pitchFamily="18" charset="0"/>
                </a:endParaRPr>
              </a:p>
            </p:txBody>
          </p:sp>
        </mc:Choice>
        <mc:Fallback xmlns="">
          <p:sp>
            <p:nvSpPr>
              <p:cNvPr id="6" name="文本框 5">
                <a:extLst>
                  <a:ext uri="{FF2B5EF4-FFF2-40B4-BE49-F238E27FC236}">
                    <a16:creationId xmlns:a16="http://schemas.microsoft.com/office/drawing/2014/main" id="{E58915B2-A900-4140-857E-751B65BA4B28}"/>
                  </a:ext>
                </a:extLst>
              </p:cNvPr>
              <p:cNvSpPr txBox="1">
                <a:spLocks noRot="1" noChangeAspect="1" noMove="1" noResize="1" noEditPoints="1" noAdjustHandles="1" noChangeArrowheads="1" noChangeShapeType="1" noTextEdit="1"/>
              </p:cNvSpPr>
              <p:nvPr/>
            </p:nvSpPr>
            <p:spPr>
              <a:xfrm>
                <a:off x="213664" y="1626067"/>
                <a:ext cx="8930336" cy="4450834"/>
              </a:xfrm>
              <a:prstGeom prst="rect">
                <a:avLst/>
              </a:prstGeom>
              <a:blipFill>
                <a:blip r:embed="rId2"/>
                <a:stretch>
                  <a:fillRect l="-1706" t="-2329"/>
                </a:stretch>
              </a:blipFill>
              <a:ln w="25400">
                <a:noFill/>
              </a:ln>
            </p:spPr>
            <p:txBody>
              <a:bodyPr/>
              <a:lstStyle/>
              <a:p>
                <a:r>
                  <a:rPr lang="zh-CN" altLang="en-US">
                    <a:noFill/>
                  </a:rPr>
                  <a:t> </a:t>
                </a:r>
              </a:p>
            </p:txBody>
          </p:sp>
        </mc:Fallback>
      </mc:AlternateContent>
    </p:spTree>
    <p:extLst>
      <p:ext uri="{BB962C8B-B14F-4D97-AF65-F5344CB8AC3E}">
        <p14:creationId xmlns:p14="http://schemas.microsoft.com/office/powerpoint/2010/main" val="252764784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标题 1">
            <a:extLst>
              <a:ext uri="{FF2B5EF4-FFF2-40B4-BE49-F238E27FC236}">
                <a16:creationId xmlns:a16="http://schemas.microsoft.com/office/drawing/2014/main" id="{C5D96BB7-F3EE-475D-8C4A-757D9F1B8C06}"/>
              </a:ext>
            </a:extLst>
          </p:cNvPr>
          <p:cNvSpPr>
            <a:spLocks noGrp="1" noChangeArrowheads="1"/>
          </p:cNvSpPr>
          <p:nvPr>
            <p:ph type="title"/>
          </p:nvPr>
        </p:nvSpPr>
        <p:spPr>
          <a:xfrm>
            <a:off x="-15875" y="142875"/>
            <a:ext cx="8229600" cy="642938"/>
          </a:xfrm>
        </p:spPr>
        <p:txBody>
          <a:bodyPr/>
          <a:lstStyle/>
          <a:p>
            <a:pPr algn="l" defTabSz="512763" fontAlgn="base">
              <a:spcAft>
                <a:spcPct val="0"/>
              </a:spcAft>
            </a:pPr>
            <a:r>
              <a:rPr lang="en-US" altLang="zh-CN" dirty="0"/>
              <a:t>3.8.3 Gibbs</a:t>
            </a:r>
            <a:r>
              <a:rPr lang="zh-CN" altLang="en-US" dirty="0"/>
              <a:t>抽样</a:t>
            </a:r>
          </a:p>
        </p:txBody>
      </p:sp>
      <p:sp>
        <p:nvSpPr>
          <p:cNvPr id="4" name="灯片编号占位符 2">
            <a:extLst>
              <a:ext uri="{FF2B5EF4-FFF2-40B4-BE49-F238E27FC236}">
                <a16:creationId xmlns:a16="http://schemas.microsoft.com/office/drawing/2014/main" id="{C27C162C-7E7E-4C70-B53F-15564590C7C6}"/>
              </a:ext>
            </a:extLst>
          </p:cNvPr>
          <p:cNvSpPr>
            <a:spLocks noGrp="1" noChangeArrowheads="1"/>
          </p:cNvSpPr>
          <p:nvPr>
            <p:ph type="sldNum" sz="quarter" idx="12"/>
          </p:nvPr>
        </p:nvSpPr>
        <p:spPr bwMode="auto">
          <a:xfrm>
            <a:off x="6553200" y="6391275"/>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9FCE3FB9-BAC7-4293-A5BB-B8E090A183F8}" type="slidenum">
              <a:rPr lang="zh-CN" altLang="en-US">
                <a:solidFill>
                  <a:srgbClr val="898989"/>
                </a:solidFill>
              </a:rPr>
              <a:pPr/>
              <a:t>126</a:t>
            </a:fld>
            <a:endParaRPr lang="zh-CN" altLang="en-US">
              <a:solidFill>
                <a:srgbClr val="898989"/>
              </a:solidFill>
            </a:endParaRPr>
          </a:p>
        </p:txBody>
      </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99F39A94-DD3D-42D5-865D-6D2B590B0DA6}"/>
                  </a:ext>
                </a:extLst>
              </p:cNvPr>
              <p:cNvSpPr txBox="1"/>
              <p:nvPr/>
            </p:nvSpPr>
            <p:spPr>
              <a:xfrm>
                <a:off x="-16502" y="863715"/>
                <a:ext cx="8931834" cy="2944011"/>
              </a:xfrm>
              <a:prstGeom prst="rect">
                <a:avLst/>
              </a:prstGeom>
              <a:noFill/>
              <a:ln w="25400">
                <a:noFill/>
              </a:ln>
            </p:spPr>
            <p:txBody>
              <a:bodyPr wrap="square">
                <a:spAutoFit/>
              </a:bodyPr>
              <a:lstStyle/>
              <a:p>
                <a:pPr>
                  <a:spcBef>
                    <a:spcPts val="900"/>
                  </a:spcBef>
                  <a:spcAft>
                    <a:spcPts val="900"/>
                  </a:spcAft>
                </a:pPr>
                <a:r>
                  <a:rPr lang="en-US" altLang="zh-CN" sz="3200" dirty="0" err="1">
                    <a:solidFill>
                      <a:srgbClr val="006699"/>
                    </a:solidFill>
                    <a:latin typeface="Verdana" panose="020B0604030504040204" pitchFamily="34" charset="0"/>
                  </a:rPr>
                  <a:t>由于两式的右边相等，因此</a:t>
                </a:r>
                <a:r>
                  <a:rPr lang="en-US" altLang="zh-CN" sz="3200" dirty="0">
                    <a:solidFill>
                      <a:srgbClr val="006699"/>
                    </a:solidFill>
                    <a:latin typeface="Verdana" panose="020B0604030504040204" pitchFamily="34" charset="0"/>
                  </a:rPr>
                  <a:t>：</a:t>
                </a:r>
                <a:endParaRPr lang="zh-CN" altLang="zh-CN" sz="3200" dirty="0">
                  <a:solidFill>
                    <a:srgbClr val="006699"/>
                  </a:solidFill>
                  <a:latin typeface="Verdana" panose="020B0604030504040204" pitchFamily="34" charset="0"/>
                </a:endParaRPr>
              </a:p>
              <a:p>
                <a:pPr>
                  <a:spcBef>
                    <a:spcPts val="900"/>
                  </a:spcBef>
                  <a:spcAft>
                    <a:spcPts val="900"/>
                  </a:spcAft>
                </a:pPr>
                <a14:m>
                  <m:oMathPara xmlns:m="http://schemas.openxmlformats.org/officeDocument/2006/math">
                    <m:oMathParaPr>
                      <m:jc m:val="centerGroup"/>
                    </m:oMathParaPr>
                    <m:oMath xmlns:m="http://schemas.openxmlformats.org/officeDocument/2006/math">
                      <m:r>
                        <a:rPr lang="en-US" altLang="zh-CN" sz="2800" i="1">
                          <a:effectLst/>
                          <a:latin typeface="Cambria Math" panose="02040503050406030204" pitchFamily="18" charset="0"/>
                          <a:cs typeface="Times New Roman" panose="02020603050405020304" pitchFamily="18" charset="0"/>
                        </a:rPr>
                        <m:t>𝜋</m:t>
                      </m:r>
                      <m:d>
                        <m:dPr>
                          <m:ctrlPr>
                            <a:rPr lang="zh-CN" altLang="zh-CN" sz="2800" i="1">
                              <a:effectLst/>
                              <a:latin typeface="Cambria Math" panose="02040503050406030204" pitchFamily="18" charset="0"/>
                              <a:ea typeface="Cambria Math" panose="02040503050406030204" pitchFamily="18" charset="0"/>
                              <a:cs typeface="Times New Roman" panose="02020603050405020304" pitchFamily="18" charset="0"/>
                            </a:rPr>
                          </m:ctrlPr>
                        </m:dPr>
                        <m:e>
                          <m:sSubSup>
                            <m:sSubSupPr>
                              <m:ctrlPr>
                                <a:rPr lang="zh-CN" altLang="zh-CN" sz="2800" i="1">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800" i="1">
                                  <a:effectLst/>
                                  <a:latin typeface="Cambria Math" panose="02040503050406030204" pitchFamily="18" charset="0"/>
                                  <a:cs typeface="Times New Roman" panose="02020603050405020304" pitchFamily="18" charset="0"/>
                                </a:rPr>
                                <m:t>𝑥</m:t>
                              </m:r>
                            </m:e>
                            <m:sub>
                              <m:r>
                                <a:rPr lang="en-US" altLang="zh-CN" sz="2800" i="1">
                                  <a:effectLst/>
                                  <a:latin typeface="Cambria Math" panose="02040503050406030204" pitchFamily="18" charset="0"/>
                                  <a:cs typeface="Times New Roman" panose="02020603050405020304" pitchFamily="18" charset="0"/>
                                </a:rPr>
                                <m:t>1</m:t>
                              </m:r>
                            </m:sub>
                            <m:sup>
                              <m:d>
                                <m:dPr>
                                  <m:ctrlPr>
                                    <a:rPr lang="zh-CN" altLang="zh-CN" sz="2800"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2800" i="1">
                                      <a:effectLst/>
                                      <a:latin typeface="Cambria Math" panose="02040503050406030204" pitchFamily="18" charset="0"/>
                                      <a:cs typeface="Times New Roman" panose="02020603050405020304" pitchFamily="18" charset="0"/>
                                    </a:rPr>
                                    <m:t>1</m:t>
                                  </m:r>
                                </m:e>
                              </m:d>
                            </m:sup>
                          </m:sSubSup>
                          <m:r>
                            <a:rPr lang="en-US" altLang="zh-CN" sz="2800">
                              <a:effectLst/>
                              <a:latin typeface="Cambria Math" panose="02040503050406030204" pitchFamily="18" charset="0"/>
                              <a:cs typeface="Times New Roman" panose="02020603050405020304" pitchFamily="18" charset="0"/>
                            </a:rPr>
                            <m:t>,</m:t>
                          </m:r>
                          <m:sSubSup>
                            <m:sSubSupPr>
                              <m:ctrlPr>
                                <a:rPr lang="zh-CN" altLang="zh-CN" sz="2800" i="1">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800" i="1">
                                  <a:effectLst/>
                                  <a:latin typeface="Cambria Math" panose="02040503050406030204" pitchFamily="18" charset="0"/>
                                  <a:cs typeface="Times New Roman" panose="02020603050405020304" pitchFamily="18" charset="0"/>
                                </a:rPr>
                                <m:t>𝑥</m:t>
                              </m:r>
                            </m:e>
                            <m:sub>
                              <m:r>
                                <a:rPr lang="en-US" altLang="zh-CN" sz="2800" i="1">
                                  <a:effectLst/>
                                  <a:latin typeface="Cambria Math" panose="02040503050406030204" pitchFamily="18" charset="0"/>
                                  <a:cs typeface="Times New Roman" panose="02020603050405020304" pitchFamily="18" charset="0"/>
                                </a:rPr>
                                <m:t>2</m:t>
                              </m:r>
                            </m:sub>
                            <m:sup>
                              <m:d>
                                <m:dPr>
                                  <m:ctrlPr>
                                    <a:rPr lang="zh-CN" altLang="zh-CN" sz="2800"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2800" i="1">
                                      <a:effectLst/>
                                      <a:latin typeface="Cambria Math" panose="02040503050406030204" pitchFamily="18" charset="0"/>
                                      <a:cs typeface="Times New Roman" panose="02020603050405020304" pitchFamily="18" charset="0"/>
                                    </a:rPr>
                                    <m:t>1</m:t>
                                  </m:r>
                                </m:e>
                              </m:d>
                            </m:sup>
                          </m:sSubSup>
                        </m:e>
                      </m:d>
                      <m:r>
                        <a:rPr lang="en-US" altLang="zh-CN" sz="2800" i="1">
                          <a:effectLst/>
                          <a:latin typeface="Cambria Math" panose="02040503050406030204" pitchFamily="18" charset="0"/>
                          <a:cs typeface="Times New Roman" panose="02020603050405020304" pitchFamily="18" charset="0"/>
                        </a:rPr>
                        <m:t>𝜋</m:t>
                      </m:r>
                      <m:d>
                        <m:dPr>
                          <m:ctrlPr>
                            <a:rPr lang="zh-CN" altLang="zh-CN" sz="2800" i="1">
                              <a:effectLst/>
                              <a:latin typeface="Cambria Math" panose="02040503050406030204" pitchFamily="18" charset="0"/>
                              <a:ea typeface="Cambria Math" panose="02040503050406030204" pitchFamily="18" charset="0"/>
                              <a:cs typeface="Times New Roman" panose="02020603050405020304" pitchFamily="18" charset="0"/>
                            </a:rPr>
                          </m:ctrlPr>
                        </m:dPr>
                        <m:e>
                          <m:sSubSup>
                            <m:sSubSupPr>
                              <m:ctrlPr>
                                <a:rPr lang="zh-CN" altLang="zh-CN" sz="2800" i="1">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800" i="1">
                                  <a:effectLst/>
                                  <a:latin typeface="Cambria Math" panose="02040503050406030204" pitchFamily="18" charset="0"/>
                                  <a:cs typeface="Times New Roman" panose="02020603050405020304" pitchFamily="18" charset="0"/>
                                </a:rPr>
                                <m:t>𝑥</m:t>
                              </m:r>
                            </m:e>
                            <m:sub>
                              <m:r>
                                <a:rPr lang="en-US" altLang="zh-CN" sz="2800" i="1">
                                  <a:effectLst/>
                                  <a:latin typeface="Cambria Math" panose="02040503050406030204" pitchFamily="18" charset="0"/>
                                  <a:cs typeface="Times New Roman" panose="02020603050405020304" pitchFamily="18" charset="0"/>
                                </a:rPr>
                                <m:t>2</m:t>
                              </m:r>
                            </m:sub>
                            <m:sup>
                              <m:d>
                                <m:dPr>
                                  <m:ctrlPr>
                                    <a:rPr lang="zh-CN" altLang="zh-CN" sz="2800"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2800" i="1">
                                      <a:effectLst/>
                                      <a:latin typeface="Cambria Math" panose="02040503050406030204" pitchFamily="18" charset="0"/>
                                      <a:cs typeface="Times New Roman" panose="02020603050405020304" pitchFamily="18" charset="0"/>
                                    </a:rPr>
                                    <m:t>2</m:t>
                                  </m:r>
                                </m:e>
                              </m:d>
                            </m:sup>
                          </m:sSubSup>
                          <m:r>
                            <a:rPr lang="en-US" altLang="zh-CN" sz="2800">
                              <a:effectLst/>
                              <a:latin typeface="Cambria Math" panose="02040503050406030204" pitchFamily="18" charset="0"/>
                              <a:cs typeface="Times New Roman" panose="02020603050405020304" pitchFamily="18" charset="0"/>
                            </a:rPr>
                            <m:t>|</m:t>
                          </m:r>
                          <m:sSubSup>
                            <m:sSubSupPr>
                              <m:ctrlPr>
                                <a:rPr lang="zh-CN" altLang="zh-CN" sz="2800" i="1">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800" i="1">
                                  <a:effectLst/>
                                  <a:latin typeface="Cambria Math" panose="02040503050406030204" pitchFamily="18" charset="0"/>
                                  <a:cs typeface="Times New Roman" panose="02020603050405020304" pitchFamily="18" charset="0"/>
                                </a:rPr>
                                <m:t>𝑥</m:t>
                              </m:r>
                            </m:e>
                            <m:sub>
                              <m:r>
                                <a:rPr lang="en-US" altLang="zh-CN" sz="2800" i="1">
                                  <a:effectLst/>
                                  <a:latin typeface="Cambria Math" panose="02040503050406030204" pitchFamily="18" charset="0"/>
                                  <a:cs typeface="Times New Roman" panose="02020603050405020304" pitchFamily="18" charset="0"/>
                                </a:rPr>
                                <m:t>1</m:t>
                              </m:r>
                            </m:sub>
                            <m:sup>
                              <m:d>
                                <m:dPr>
                                  <m:ctrlPr>
                                    <a:rPr lang="zh-CN" altLang="zh-CN" sz="2800"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2800" i="1">
                                      <a:effectLst/>
                                      <a:latin typeface="Cambria Math" panose="02040503050406030204" pitchFamily="18" charset="0"/>
                                      <a:cs typeface="Times New Roman" panose="02020603050405020304" pitchFamily="18" charset="0"/>
                                    </a:rPr>
                                    <m:t>1</m:t>
                                  </m:r>
                                </m:e>
                              </m:d>
                            </m:sup>
                          </m:sSubSup>
                        </m:e>
                      </m:d>
                      <m:r>
                        <a:rPr lang="en-US" altLang="zh-CN" sz="2800">
                          <a:effectLst/>
                          <a:latin typeface="Cambria Math" panose="02040503050406030204" pitchFamily="18" charset="0"/>
                          <a:cs typeface="Times New Roman" panose="02020603050405020304" pitchFamily="18" charset="0"/>
                        </a:rPr>
                        <m:t>=</m:t>
                      </m:r>
                      <m:r>
                        <a:rPr lang="en-US" altLang="zh-CN" sz="2800" i="1">
                          <a:effectLst/>
                          <a:latin typeface="Cambria Math" panose="02040503050406030204" pitchFamily="18" charset="0"/>
                          <a:cs typeface="Times New Roman" panose="02020603050405020304" pitchFamily="18" charset="0"/>
                        </a:rPr>
                        <m:t>𝜋</m:t>
                      </m:r>
                      <m:d>
                        <m:dPr>
                          <m:ctrlPr>
                            <a:rPr lang="zh-CN" altLang="zh-CN" sz="2800" i="1">
                              <a:effectLst/>
                              <a:latin typeface="Cambria Math" panose="02040503050406030204" pitchFamily="18" charset="0"/>
                              <a:ea typeface="Cambria Math" panose="02040503050406030204" pitchFamily="18" charset="0"/>
                              <a:cs typeface="Times New Roman" panose="02020603050405020304" pitchFamily="18" charset="0"/>
                            </a:rPr>
                          </m:ctrlPr>
                        </m:dPr>
                        <m:e>
                          <m:sSubSup>
                            <m:sSubSupPr>
                              <m:ctrlPr>
                                <a:rPr lang="zh-CN" altLang="zh-CN" sz="2800" i="1">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800" i="1">
                                  <a:effectLst/>
                                  <a:latin typeface="Cambria Math" panose="02040503050406030204" pitchFamily="18" charset="0"/>
                                  <a:cs typeface="Times New Roman" panose="02020603050405020304" pitchFamily="18" charset="0"/>
                                </a:rPr>
                                <m:t>𝑥</m:t>
                              </m:r>
                            </m:e>
                            <m:sub>
                              <m:r>
                                <a:rPr lang="en-US" altLang="zh-CN" sz="2800" i="1">
                                  <a:effectLst/>
                                  <a:latin typeface="Cambria Math" panose="02040503050406030204" pitchFamily="18" charset="0"/>
                                  <a:cs typeface="Times New Roman" panose="02020603050405020304" pitchFamily="18" charset="0"/>
                                </a:rPr>
                                <m:t>1</m:t>
                              </m:r>
                            </m:sub>
                            <m:sup>
                              <m:d>
                                <m:dPr>
                                  <m:ctrlPr>
                                    <a:rPr lang="zh-CN" altLang="zh-CN" sz="2800"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2800" i="1">
                                      <a:effectLst/>
                                      <a:latin typeface="Cambria Math" panose="02040503050406030204" pitchFamily="18" charset="0"/>
                                      <a:cs typeface="Times New Roman" panose="02020603050405020304" pitchFamily="18" charset="0"/>
                                    </a:rPr>
                                    <m:t>1</m:t>
                                  </m:r>
                                </m:e>
                              </m:d>
                            </m:sup>
                          </m:sSubSup>
                          <m:r>
                            <a:rPr lang="en-US" altLang="zh-CN" sz="2800">
                              <a:effectLst/>
                              <a:latin typeface="Cambria Math" panose="02040503050406030204" pitchFamily="18" charset="0"/>
                              <a:cs typeface="Times New Roman" panose="02020603050405020304" pitchFamily="18" charset="0"/>
                            </a:rPr>
                            <m:t>,</m:t>
                          </m:r>
                          <m:sSubSup>
                            <m:sSubSupPr>
                              <m:ctrlPr>
                                <a:rPr lang="zh-CN" altLang="zh-CN" sz="2800" i="1">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800" i="1">
                                  <a:effectLst/>
                                  <a:latin typeface="Cambria Math" panose="02040503050406030204" pitchFamily="18" charset="0"/>
                                  <a:cs typeface="Times New Roman" panose="02020603050405020304" pitchFamily="18" charset="0"/>
                                </a:rPr>
                                <m:t>𝑥</m:t>
                              </m:r>
                            </m:e>
                            <m:sub>
                              <m:r>
                                <a:rPr lang="en-US" altLang="zh-CN" sz="2800" i="1">
                                  <a:effectLst/>
                                  <a:latin typeface="Cambria Math" panose="02040503050406030204" pitchFamily="18" charset="0"/>
                                  <a:cs typeface="Times New Roman" panose="02020603050405020304" pitchFamily="18" charset="0"/>
                                </a:rPr>
                                <m:t>2</m:t>
                              </m:r>
                            </m:sub>
                            <m:sup>
                              <m:d>
                                <m:dPr>
                                  <m:ctrlPr>
                                    <a:rPr lang="zh-CN" altLang="zh-CN" sz="2800"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2800" i="1">
                                      <a:effectLst/>
                                      <a:latin typeface="Cambria Math" panose="02040503050406030204" pitchFamily="18" charset="0"/>
                                      <a:cs typeface="Times New Roman" panose="02020603050405020304" pitchFamily="18" charset="0"/>
                                    </a:rPr>
                                    <m:t>2</m:t>
                                  </m:r>
                                </m:e>
                              </m:d>
                            </m:sup>
                          </m:sSubSup>
                        </m:e>
                      </m:d>
                      <m:r>
                        <a:rPr lang="en-US" altLang="zh-CN" sz="2800" i="1">
                          <a:effectLst/>
                          <a:latin typeface="Cambria Math" panose="02040503050406030204" pitchFamily="18" charset="0"/>
                          <a:cs typeface="Times New Roman" panose="02020603050405020304" pitchFamily="18" charset="0"/>
                        </a:rPr>
                        <m:t>𝜋</m:t>
                      </m:r>
                      <m:d>
                        <m:dPr>
                          <m:ctrlPr>
                            <a:rPr lang="zh-CN" altLang="zh-CN" sz="2800" i="1">
                              <a:effectLst/>
                              <a:latin typeface="Cambria Math" panose="02040503050406030204" pitchFamily="18" charset="0"/>
                              <a:ea typeface="Cambria Math" panose="02040503050406030204" pitchFamily="18" charset="0"/>
                              <a:cs typeface="Times New Roman" panose="02020603050405020304" pitchFamily="18" charset="0"/>
                            </a:rPr>
                          </m:ctrlPr>
                        </m:dPr>
                        <m:e>
                          <m:sSubSup>
                            <m:sSubSupPr>
                              <m:ctrlPr>
                                <a:rPr lang="zh-CN" altLang="zh-CN" sz="2800" i="1">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800" i="1">
                                  <a:effectLst/>
                                  <a:latin typeface="Cambria Math" panose="02040503050406030204" pitchFamily="18" charset="0"/>
                                  <a:cs typeface="Times New Roman" panose="02020603050405020304" pitchFamily="18" charset="0"/>
                                </a:rPr>
                                <m:t>𝑥</m:t>
                              </m:r>
                            </m:e>
                            <m:sub>
                              <m:r>
                                <a:rPr lang="en-US" altLang="zh-CN" sz="2800" i="1">
                                  <a:effectLst/>
                                  <a:latin typeface="Cambria Math" panose="02040503050406030204" pitchFamily="18" charset="0"/>
                                  <a:cs typeface="Times New Roman" panose="02020603050405020304" pitchFamily="18" charset="0"/>
                                </a:rPr>
                                <m:t>2</m:t>
                              </m:r>
                            </m:sub>
                            <m:sup>
                              <m:d>
                                <m:dPr>
                                  <m:ctrlPr>
                                    <a:rPr lang="zh-CN" altLang="zh-CN" sz="2800"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2800" i="1">
                                      <a:effectLst/>
                                      <a:latin typeface="Cambria Math" panose="02040503050406030204" pitchFamily="18" charset="0"/>
                                      <a:cs typeface="Times New Roman" panose="02020603050405020304" pitchFamily="18" charset="0"/>
                                    </a:rPr>
                                    <m:t>1</m:t>
                                  </m:r>
                                </m:e>
                              </m:d>
                            </m:sup>
                          </m:sSubSup>
                          <m:r>
                            <a:rPr lang="en-US" altLang="zh-CN" sz="2800">
                              <a:effectLst/>
                              <a:latin typeface="Cambria Math" panose="02040503050406030204" pitchFamily="18" charset="0"/>
                              <a:cs typeface="Times New Roman" panose="02020603050405020304" pitchFamily="18" charset="0"/>
                            </a:rPr>
                            <m:t>|</m:t>
                          </m:r>
                          <m:sSubSup>
                            <m:sSubSupPr>
                              <m:ctrlPr>
                                <a:rPr lang="zh-CN" altLang="zh-CN" sz="2800" i="1">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800" i="1">
                                  <a:effectLst/>
                                  <a:latin typeface="Cambria Math" panose="02040503050406030204" pitchFamily="18" charset="0"/>
                                  <a:cs typeface="Times New Roman" panose="02020603050405020304" pitchFamily="18" charset="0"/>
                                </a:rPr>
                                <m:t>𝑥</m:t>
                              </m:r>
                            </m:e>
                            <m:sub>
                              <m:r>
                                <a:rPr lang="en-US" altLang="zh-CN" sz="2800" i="1">
                                  <a:effectLst/>
                                  <a:latin typeface="Cambria Math" panose="02040503050406030204" pitchFamily="18" charset="0"/>
                                  <a:cs typeface="Times New Roman" panose="02020603050405020304" pitchFamily="18" charset="0"/>
                                </a:rPr>
                                <m:t>1</m:t>
                              </m:r>
                            </m:sub>
                            <m:sup>
                              <m:d>
                                <m:dPr>
                                  <m:ctrlPr>
                                    <a:rPr lang="zh-CN" altLang="zh-CN" sz="2800"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2800" i="1">
                                      <a:effectLst/>
                                      <a:latin typeface="Cambria Math" panose="02040503050406030204" pitchFamily="18" charset="0"/>
                                      <a:cs typeface="Times New Roman" panose="02020603050405020304" pitchFamily="18" charset="0"/>
                                    </a:rPr>
                                    <m:t>1</m:t>
                                  </m:r>
                                </m:e>
                              </m:d>
                            </m:sup>
                          </m:sSubSup>
                        </m:e>
                      </m:d>
                    </m:oMath>
                  </m:oMathPara>
                </a14:m>
                <a:endParaRPr lang="zh-CN" altLang="zh-CN" sz="1800" dirty="0">
                  <a:effectLst/>
                  <a:latin typeface="Cambria" panose="02040503050406030204" pitchFamily="18" charset="0"/>
                  <a:ea typeface="宋体" panose="02010600030101010101" pitchFamily="2" charset="-122"/>
                  <a:cs typeface="Times New Roman" panose="02020603050405020304" pitchFamily="18" charset="0"/>
                </a:endParaRPr>
              </a:p>
              <a:p>
                <a:pPr>
                  <a:spcBef>
                    <a:spcPts val="900"/>
                  </a:spcBef>
                  <a:spcAft>
                    <a:spcPts val="900"/>
                  </a:spcAft>
                </a:pPr>
                <a:r>
                  <a:rPr lang="en-US" altLang="zh-CN" sz="3200" dirty="0">
                    <a:solidFill>
                      <a:srgbClr val="006699"/>
                    </a:solidFill>
                    <a:latin typeface="Verdana" panose="020B0604030504040204" pitchFamily="34" charset="0"/>
                  </a:rPr>
                  <a:t> </a:t>
                </a:r>
                <a:r>
                  <a:rPr lang="en-US" altLang="zh-CN" sz="3200" dirty="0" err="1">
                    <a:solidFill>
                      <a:srgbClr val="006699"/>
                    </a:solidFill>
                    <a:latin typeface="Verdana" panose="020B0604030504040204" pitchFamily="34" charset="0"/>
                  </a:rPr>
                  <a:t>也就是</a:t>
                </a:r>
                <a:r>
                  <a:rPr lang="en-US" altLang="zh-CN" sz="3200" dirty="0">
                    <a:solidFill>
                      <a:srgbClr val="006699"/>
                    </a:solidFill>
                    <a:latin typeface="Verdana" panose="020B0604030504040204" pitchFamily="34" charset="0"/>
                  </a:rPr>
                  <a:t>：</a:t>
                </a:r>
                <a:endParaRPr lang="zh-CN" altLang="zh-CN" sz="3200" dirty="0">
                  <a:solidFill>
                    <a:srgbClr val="006699"/>
                  </a:solidFill>
                  <a:latin typeface="Verdana" panose="020B0604030504040204" pitchFamily="34" charset="0"/>
                </a:endParaRPr>
              </a:p>
              <a:p>
                <a:pPr>
                  <a:spcBef>
                    <a:spcPts val="900"/>
                  </a:spcBef>
                  <a:spcAft>
                    <a:spcPts val="900"/>
                  </a:spcAft>
                </a:pPr>
                <a14:m>
                  <m:oMathPara xmlns:m="http://schemas.openxmlformats.org/officeDocument/2006/math">
                    <m:oMathParaPr>
                      <m:jc m:val="centerGroup"/>
                    </m:oMathParaPr>
                    <m:oMath xmlns:m="http://schemas.openxmlformats.org/officeDocument/2006/math">
                      <m:r>
                        <a:rPr lang="en-US" altLang="zh-CN" sz="2800" i="1">
                          <a:effectLst/>
                          <a:latin typeface="Cambria Math" panose="02040503050406030204" pitchFamily="18" charset="0"/>
                          <a:cs typeface="Times New Roman" panose="02020603050405020304" pitchFamily="18" charset="0"/>
                        </a:rPr>
                        <m:t>𝜋</m:t>
                      </m:r>
                      <m:d>
                        <m:dPr>
                          <m:ctrlPr>
                            <a:rPr lang="zh-CN" altLang="zh-CN" sz="2800"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2800" i="1">
                              <a:effectLst/>
                              <a:latin typeface="Cambria Math" panose="02040503050406030204" pitchFamily="18" charset="0"/>
                              <a:cs typeface="Times New Roman" panose="02020603050405020304" pitchFamily="18" charset="0"/>
                            </a:rPr>
                            <m:t>𝐴</m:t>
                          </m:r>
                        </m:e>
                      </m:d>
                      <m:r>
                        <a:rPr lang="en-US" altLang="zh-CN" sz="2800" i="1">
                          <a:effectLst/>
                          <a:latin typeface="Cambria Math" panose="02040503050406030204" pitchFamily="18" charset="0"/>
                          <a:cs typeface="Times New Roman" panose="02020603050405020304" pitchFamily="18" charset="0"/>
                        </a:rPr>
                        <m:t>𝜋</m:t>
                      </m:r>
                      <m:d>
                        <m:dPr>
                          <m:ctrlPr>
                            <a:rPr lang="zh-CN" altLang="zh-CN" sz="2800" i="1">
                              <a:effectLst/>
                              <a:latin typeface="Cambria Math" panose="02040503050406030204" pitchFamily="18" charset="0"/>
                              <a:ea typeface="Cambria Math" panose="02040503050406030204" pitchFamily="18" charset="0"/>
                              <a:cs typeface="Times New Roman" panose="02020603050405020304" pitchFamily="18" charset="0"/>
                            </a:rPr>
                          </m:ctrlPr>
                        </m:dPr>
                        <m:e>
                          <m:sSubSup>
                            <m:sSubSupPr>
                              <m:ctrlPr>
                                <a:rPr lang="zh-CN" altLang="zh-CN" sz="2800" i="1">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800" i="1">
                                  <a:effectLst/>
                                  <a:latin typeface="Cambria Math" panose="02040503050406030204" pitchFamily="18" charset="0"/>
                                  <a:cs typeface="Times New Roman" panose="02020603050405020304" pitchFamily="18" charset="0"/>
                                </a:rPr>
                                <m:t>𝑥</m:t>
                              </m:r>
                            </m:e>
                            <m:sub>
                              <m:r>
                                <a:rPr lang="en-US" altLang="zh-CN" sz="2800" i="1">
                                  <a:effectLst/>
                                  <a:latin typeface="Cambria Math" panose="02040503050406030204" pitchFamily="18" charset="0"/>
                                  <a:cs typeface="Times New Roman" panose="02020603050405020304" pitchFamily="18" charset="0"/>
                                </a:rPr>
                                <m:t>2</m:t>
                              </m:r>
                            </m:sub>
                            <m:sup>
                              <m:d>
                                <m:dPr>
                                  <m:ctrlPr>
                                    <a:rPr lang="zh-CN" altLang="zh-CN" sz="2800"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2800" i="1">
                                      <a:effectLst/>
                                      <a:latin typeface="Cambria Math" panose="02040503050406030204" pitchFamily="18" charset="0"/>
                                      <a:cs typeface="Times New Roman" panose="02020603050405020304" pitchFamily="18" charset="0"/>
                                    </a:rPr>
                                    <m:t>2</m:t>
                                  </m:r>
                                </m:e>
                              </m:d>
                            </m:sup>
                          </m:sSubSup>
                          <m:r>
                            <a:rPr lang="en-US" altLang="zh-CN" sz="2800">
                              <a:effectLst/>
                              <a:latin typeface="Cambria Math" panose="02040503050406030204" pitchFamily="18" charset="0"/>
                              <a:cs typeface="Times New Roman" panose="02020603050405020304" pitchFamily="18" charset="0"/>
                            </a:rPr>
                            <m:t>|</m:t>
                          </m:r>
                          <m:sSubSup>
                            <m:sSubSupPr>
                              <m:ctrlPr>
                                <a:rPr lang="zh-CN" altLang="zh-CN" sz="2800" i="1">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800" i="1">
                                  <a:effectLst/>
                                  <a:latin typeface="Cambria Math" panose="02040503050406030204" pitchFamily="18" charset="0"/>
                                  <a:cs typeface="Times New Roman" panose="02020603050405020304" pitchFamily="18" charset="0"/>
                                </a:rPr>
                                <m:t>𝑥</m:t>
                              </m:r>
                            </m:e>
                            <m:sub>
                              <m:r>
                                <a:rPr lang="en-US" altLang="zh-CN" sz="2800" i="1">
                                  <a:effectLst/>
                                  <a:latin typeface="Cambria Math" panose="02040503050406030204" pitchFamily="18" charset="0"/>
                                  <a:cs typeface="Times New Roman" panose="02020603050405020304" pitchFamily="18" charset="0"/>
                                </a:rPr>
                                <m:t>1</m:t>
                              </m:r>
                            </m:sub>
                            <m:sup>
                              <m:d>
                                <m:dPr>
                                  <m:ctrlPr>
                                    <a:rPr lang="zh-CN" altLang="zh-CN" sz="2800"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2800" i="1">
                                      <a:effectLst/>
                                      <a:latin typeface="Cambria Math" panose="02040503050406030204" pitchFamily="18" charset="0"/>
                                      <a:cs typeface="Times New Roman" panose="02020603050405020304" pitchFamily="18" charset="0"/>
                                    </a:rPr>
                                    <m:t>1</m:t>
                                  </m:r>
                                </m:e>
                              </m:d>
                            </m:sup>
                          </m:sSubSup>
                        </m:e>
                      </m:d>
                      <m:r>
                        <a:rPr lang="en-US" altLang="zh-CN" sz="2800">
                          <a:effectLst/>
                          <a:latin typeface="Cambria Math" panose="02040503050406030204" pitchFamily="18" charset="0"/>
                          <a:cs typeface="Times New Roman" panose="02020603050405020304" pitchFamily="18" charset="0"/>
                        </a:rPr>
                        <m:t>=</m:t>
                      </m:r>
                      <m:r>
                        <a:rPr lang="en-US" altLang="zh-CN" sz="2800" i="1">
                          <a:effectLst/>
                          <a:latin typeface="Cambria Math" panose="02040503050406030204" pitchFamily="18" charset="0"/>
                          <a:cs typeface="Times New Roman" panose="02020603050405020304" pitchFamily="18" charset="0"/>
                        </a:rPr>
                        <m:t>𝜋</m:t>
                      </m:r>
                      <m:d>
                        <m:dPr>
                          <m:ctrlPr>
                            <a:rPr lang="zh-CN" altLang="zh-CN" sz="2800"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2800" i="1">
                              <a:effectLst/>
                              <a:latin typeface="Cambria Math" panose="02040503050406030204" pitchFamily="18" charset="0"/>
                              <a:cs typeface="Times New Roman" panose="02020603050405020304" pitchFamily="18" charset="0"/>
                            </a:rPr>
                            <m:t>𝐵</m:t>
                          </m:r>
                        </m:e>
                      </m:d>
                      <m:r>
                        <a:rPr lang="en-US" altLang="zh-CN" sz="2800" i="1">
                          <a:effectLst/>
                          <a:latin typeface="Cambria Math" panose="02040503050406030204" pitchFamily="18" charset="0"/>
                          <a:cs typeface="Times New Roman" panose="02020603050405020304" pitchFamily="18" charset="0"/>
                        </a:rPr>
                        <m:t>𝜋</m:t>
                      </m:r>
                      <m:d>
                        <m:dPr>
                          <m:ctrlPr>
                            <a:rPr lang="zh-CN" altLang="zh-CN" sz="2800" i="1">
                              <a:effectLst/>
                              <a:latin typeface="Cambria Math" panose="02040503050406030204" pitchFamily="18" charset="0"/>
                              <a:ea typeface="Cambria Math" panose="02040503050406030204" pitchFamily="18" charset="0"/>
                              <a:cs typeface="Times New Roman" panose="02020603050405020304" pitchFamily="18" charset="0"/>
                            </a:rPr>
                          </m:ctrlPr>
                        </m:dPr>
                        <m:e>
                          <m:sSubSup>
                            <m:sSubSupPr>
                              <m:ctrlPr>
                                <a:rPr lang="zh-CN" altLang="zh-CN" sz="2800" i="1">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800" i="1">
                                  <a:effectLst/>
                                  <a:latin typeface="Cambria Math" panose="02040503050406030204" pitchFamily="18" charset="0"/>
                                  <a:cs typeface="Times New Roman" panose="02020603050405020304" pitchFamily="18" charset="0"/>
                                </a:rPr>
                                <m:t>𝑥</m:t>
                              </m:r>
                            </m:e>
                            <m:sub>
                              <m:r>
                                <a:rPr lang="en-US" altLang="zh-CN" sz="2800" i="1">
                                  <a:effectLst/>
                                  <a:latin typeface="Cambria Math" panose="02040503050406030204" pitchFamily="18" charset="0"/>
                                  <a:cs typeface="Times New Roman" panose="02020603050405020304" pitchFamily="18" charset="0"/>
                                </a:rPr>
                                <m:t>2</m:t>
                              </m:r>
                            </m:sub>
                            <m:sup>
                              <m:d>
                                <m:dPr>
                                  <m:ctrlPr>
                                    <a:rPr lang="zh-CN" altLang="zh-CN" sz="2800"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2800" i="1">
                                      <a:effectLst/>
                                      <a:latin typeface="Cambria Math" panose="02040503050406030204" pitchFamily="18" charset="0"/>
                                      <a:cs typeface="Times New Roman" panose="02020603050405020304" pitchFamily="18" charset="0"/>
                                    </a:rPr>
                                    <m:t>1</m:t>
                                  </m:r>
                                </m:e>
                              </m:d>
                            </m:sup>
                          </m:sSubSup>
                          <m:r>
                            <a:rPr lang="en-US" altLang="zh-CN" sz="2800">
                              <a:effectLst/>
                              <a:latin typeface="Cambria Math" panose="02040503050406030204" pitchFamily="18" charset="0"/>
                              <a:cs typeface="Times New Roman" panose="02020603050405020304" pitchFamily="18" charset="0"/>
                            </a:rPr>
                            <m:t>|</m:t>
                          </m:r>
                          <m:sSubSup>
                            <m:sSubSupPr>
                              <m:ctrlPr>
                                <a:rPr lang="zh-CN" altLang="zh-CN" sz="2800" i="1">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800" i="1">
                                  <a:effectLst/>
                                  <a:latin typeface="Cambria Math" panose="02040503050406030204" pitchFamily="18" charset="0"/>
                                  <a:cs typeface="Times New Roman" panose="02020603050405020304" pitchFamily="18" charset="0"/>
                                </a:rPr>
                                <m:t>𝑥</m:t>
                              </m:r>
                            </m:e>
                            <m:sub>
                              <m:r>
                                <a:rPr lang="en-US" altLang="zh-CN" sz="2800" i="1">
                                  <a:effectLst/>
                                  <a:latin typeface="Cambria Math" panose="02040503050406030204" pitchFamily="18" charset="0"/>
                                  <a:cs typeface="Times New Roman" panose="02020603050405020304" pitchFamily="18" charset="0"/>
                                </a:rPr>
                                <m:t>1</m:t>
                              </m:r>
                            </m:sub>
                            <m:sup>
                              <m:d>
                                <m:dPr>
                                  <m:ctrlPr>
                                    <a:rPr lang="zh-CN" altLang="zh-CN" sz="2800"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2800" i="1">
                                      <a:effectLst/>
                                      <a:latin typeface="Cambria Math" panose="02040503050406030204" pitchFamily="18" charset="0"/>
                                      <a:cs typeface="Times New Roman" panose="02020603050405020304" pitchFamily="18" charset="0"/>
                                    </a:rPr>
                                    <m:t>1</m:t>
                                  </m:r>
                                </m:e>
                              </m:d>
                            </m:sup>
                          </m:sSubSup>
                        </m:e>
                      </m:d>
                    </m:oMath>
                  </m:oMathPara>
                </a14:m>
                <a:endParaRPr lang="zh-CN" altLang="zh-CN" sz="1800" dirty="0">
                  <a:effectLst/>
                  <a:latin typeface="Cambria" panose="02040503050406030204" pitchFamily="18" charset="0"/>
                  <a:ea typeface="宋体" panose="02010600030101010101" pitchFamily="2" charset="-122"/>
                  <a:cs typeface="Times New Roman" panose="02020603050405020304" pitchFamily="18" charset="0"/>
                </a:endParaRPr>
              </a:p>
            </p:txBody>
          </p:sp>
        </mc:Choice>
        <mc:Fallback xmlns="">
          <p:sp>
            <p:nvSpPr>
              <p:cNvPr id="6" name="文本框 5">
                <a:extLst>
                  <a:ext uri="{FF2B5EF4-FFF2-40B4-BE49-F238E27FC236}">
                    <a16:creationId xmlns:a16="http://schemas.microsoft.com/office/drawing/2014/main" id="{99F39A94-DD3D-42D5-865D-6D2B590B0DA6}"/>
                  </a:ext>
                </a:extLst>
              </p:cNvPr>
              <p:cNvSpPr txBox="1">
                <a:spLocks noRot="1" noChangeAspect="1" noMove="1" noResize="1" noEditPoints="1" noAdjustHandles="1" noChangeArrowheads="1" noChangeShapeType="1" noTextEdit="1"/>
              </p:cNvSpPr>
              <p:nvPr/>
            </p:nvSpPr>
            <p:spPr>
              <a:xfrm>
                <a:off x="-16502" y="863715"/>
                <a:ext cx="8931834" cy="2944011"/>
              </a:xfrm>
              <a:prstGeom prst="rect">
                <a:avLst/>
              </a:prstGeom>
              <a:blipFill>
                <a:blip r:embed="rId2"/>
                <a:stretch>
                  <a:fillRect l="-1706" t="-3106"/>
                </a:stretch>
              </a:blipFill>
              <a:ln w="25400">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B20BC27D-662D-CE30-840E-0304B2CDBBAC}"/>
                  </a:ext>
                </a:extLst>
              </p:cNvPr>
              <p:cNvSpPr txBox="1"/>
              <p:nvPr/>
            </p:nvSpPr>
            <p:spPr>
              <a:xfrm>
                <a:off x="-15874" y="4267041"/>
                <a:ext cx="8998364" cy="829330"/>
              </a:xfrm>
              <a:prstGeom prst="rect">
                <a:avLst/>
              </a:prstGeom>
              <a:noFill/>
              <a:ln w="25400">
                <a:noFill/>
              </a:ln>
            </p:spPr>
            <p:txBody>
              <a:bodyPr wrap="square">
                <a:spAutoFit/>
              </a:bodyPr>
              <a:lstStyle/>
              <a:p>
                <a:pPr marL="457200" lvl="0" indent="-457200">
                  <a:spcBef>
                    <a:spcPts val="900"/>
                  </a:spcBef>
                  <a:spcAft>
                    <a:spcPts val="900"/>
                  </a:spcAft>
                  <a:buFont typeface="Arial" panose="020B0604020202020204" pitchFamily="34" charset="0"/>
                  <a:buChar char="•"/>
                  <a:defRPr/>
                </a:pPr>
                <a:r>
                  <a:rPr lang="zh-CN" altLang="en-US" sz="3200" dirty="0">
                    <a:solidFill>
                      <a:srgbClr val="006699"/>
                    </a:solidFill>
                    <a:latin typeface="Times New Roman"/>
                  </a:rPr>
                  <a:t>同理，对点</a:t>
                </a:r>
                <a14:m>
                  <m:oMath xmlns:m="http://schemas.openxmlformats.org/officeDocument/2006/math">
                    <m:r>
                      <a:rPr kumimoji="0" lang="en-US" altLang="zh-CN" sz="3200" b="0" i="0" u="none" strike="noStrike" kern="1200" cap="none" spc="0" normalizeH="0" baseline="0" noProof="0" smtClean="0">
                        <a:ln>
                          <a:noFill/>
                        </a:ln>
                        <a:solidFill>
                          <a:srgbClr val="006699"/>
                        </a:solidFill>
                        <a:effectLst/>
                        <a:uLnTx/>
                        <a:uFillTx/>
                        <a:latin typeface="Cambria Math" panose="02040503050406030204" pitchFamily="18" charset="0"/>
                        <a:cs typeface="+mn-cs"/>
                      </a:rPr>
                      <m:t>𝐴</m:t>
                    </m:r>
                    <m:d>
                      <m:dPr>
                        <m:ctrlPr>
                          <a:rPr kumimoji="0" lang="zh-CN" altLang="zh-CN" sz="3200" b="0" i="1" u="none" strike="noStrike" kern="1200" cap="none" spc="0" normalizeH="0" baseline="0" noProof="0">
                            <a:ln>
                              <a:noFill/>
                            </a:ln>
                            <a:solidFill>
                              <a:srgbClr val="006699"/>
                            </a:solidFill>
                            <a:effectLst/>
                            <a:uLnTx/>
                            <a:uFillTx/>
                            <a:latin typeface="Cambria Math" panose="02040503050406030204" pitchFamily="18" charset="0"/>
                            <a:cs typeface="+mn-cs"/>
                          </a:rPr>
                        </m:ctrlPr>
                      </m:dPr>
                      <m:e>
                        <m:sSubSup>
                          <m:sSubSupPr>
                            <m:ctrlPr>
                              <a:rPr kumimoji="0" lang="zh-CN" altLang="zh-CN" sz="3200" b="0" i="1" u="none" strike="noStrike" kern="1200" cap="none" spc="0" normalizeH="0" baseline="0" noProof="0">
                                <a:ln>
                                  <a:noFill/>
                                </a:ln>
                                <a:solidFill>
                                  <a:srgbClr val="006699"/>
                                </a:solidFill>
                                <a:effectLst/>
                                <a:uLnTx/>
                                <a:uFillTx/>
                                <a:latin typeface="Cambria Math" panose="02040503050406030204" pitchFamily="18" charset="0"/>
                                <a:cs typeface="+mn-cs"/>
                              </a:rPr>
                            </m:ctrlPr>
                          </m:sSubSupPr>
                          <m:e>
                            <m:r>
                              <a:rPr kumimoji="0" lang="en-US" altLang="zh-CN" sz="3200" b="0" i="0" u="none" strike="noStrike" kern="1200" cap="none" spc="0" normalizeH="0" baseline="0" noProof="0">
                                <a:ln>
                                  <a:noFill/>
                                </a:ln>
                                <a:solidFill>
                                  <a:srgbClr val="006699"/>
                                </a:solidFill>
                                <a:effectLst/>
                                <a:uLnTx/>
                                <a:uFillTx/>
                                <a:latin typeface="Cambria Math" panose="02040503050406030204" pitchFamily="18" charset="0"/>
                                <a:cs typeface="+mn-cs"/>
                              </a:rPr>
                              <m:t>𝑥</m:t>
                            </m:r>
                          </m:e>
                          <m:sub>
                            <m:r>
                              <a:rPr kumimoji="0" lang="en-US" altLang="zh-CN" sz="3200" b="0" i="0" u="none" strike="noStrike" kern="1200" cap="none" spc="0" normalizeH="0" baseline="0" noProof="0">
                                <a:ln>
                                  <a:noFill/>
                                </a:ln>
                                <a:solidFill>
                                  <a:srgbClr val="006699"/>
                                </a:solidFill>
                                <a:effectLst/>
                                <a:uLnTx/>
                                <a:uFillTx/>
                                <a:latin typeface="Cambria Math" panose="02040503050406030204" pitchFamily="18" charset="0"/>
                                <a:cs typeface="+mn-cs"/>
                              </a:rPr>
                              <m:t>1</m:t>
                            </m:r>
                          </m:sub>
                          <m:sup>
                            <m:d>
                              <m:dPr>
                                <m:ctrlPr>
                                  <a:rPr kumimoji="0" lang="zh-CN" altLang="zh-CN" sz="3200" b="0" i="1" u="none" strike="noStrike" kern="1200" cap="none" spc="0" normalizeH="0" baseline="0" noProof="0">
                                    <a:ln>
                                      <a:noFill/>
                                    </a:ln>
                                    <a:solidFill>
                                      <a:srgbClr val="006699"/>
                                    </a:solidFill>
                                    <a:effectLst/>
                                    <a:uLnTx/>
                                    <a:uFillTx/>
                                    <a:latin typeface="Cambria Math" panose="02040503050406030204" pitchFamily="18" charset="0"/>
                                    <a:cs typeface="+mn-cs"/>
                                  </a:rPr>
                                </m:ctrlPr>
                              </m:dPr>
                              <m:e>
                                <m:r>
                                  <a:rPr kumimoji="0" lang="en-US" altLang="zh-CN" sz="3200" b="0" i="0" u="none" strike="noStrike" kern="1200" cap="none" spc="0" normalizeH="0" baseline="0" noProof="0">
                                    <a:ln>
                                      <a:noFill/>
                                    </a:ln>
                                    <a:solidFill>
                                      <a:srgbClr val="006699"/>
                                    </a:solidFill>
                                    <a:effectLst/>
                                    <a:uLnTx/>
                                    <a:uFillTx/>
                                    <a:latin typeface="Cambria Math" panose="02040503050406030204" pitchFamily="18" charset="0"/>
                                    <a:cs typeface="+mn-cs"/>
                                  </a:rPr>
                                  <m:t>1</m:t>
                                </m:r>
                              </m:e>
                            </m:d>
                          </m:sup>
                        </m:sSubSup>
                        <m:r>
                          <a:rPr kumimoji="0" lang="en-US" altLang="zh-CN" sz="3200" b="0" i="0" u="none" strike="noStrike" kern="1200" cap="none" spc="0" normalizeH="0" baseline="0" noProof="0">
                            <a:ln>
                              <a:noFill/>
                            </a:ln>
                            <a:solidFill>
                              <a:srgbClr val="006699"/>
                            </a:solidFill>
                            <a:effectLst/>
                            <a:uLnTx/>
                            <a:uFillTx/>
                            <a:latin typeface="Cambria Math" panose="02040503050406030204" pitchFamily="18" charset="0"/>
                            <a:cs typeface="+mn-cs"/>
                          </a:rPr>
                          <m:t>,</m:t>
                        </m:r>
                        <m:sSubSup>
                          <m:sSubSupPr>
                            <m:ctrlPr>
                              <a:rPr kumimoji="0" lang="zh-CN" altLang="zh-CN" sz="3200" b="0" i="1" u="none" strike="noStrike" kern="1200" cap="none" spc="0" normalizeH="0" baseline="0" noProof="0">
                                <a:ln>
                                  <a:noFill/>
                                </a:ln>
                                <a:solidFill>
                                  <a:srgbClr val="006699"/>
                                </a:solidFill>
                                <a:effectLst/>
                                <a:uLnTx/>
                                <a:uFillTx/>
                                <a:latin typeface="Cambria Math" panose="02040503050406030204" pitchFamily="18" charset="0"/>
                                <a:cs typeface="+mn-cs"/>
                              </a:rPr>
                            </m:ctrlPr>
                          </m:sSubSupPr>
                          <m:e>
                            <m:r>
                              <a:rPr kumimoji="0" lang="en-US" altLang="zh-CN" sz="3200" b="0" i="0" u="none" strike="noStrike" kern="1200" cap="none" spc="0" normalizeH="0" baseline="0" noProof="0">
                                <a:ln>
                                  <a:noFill/>
                                </a:ln>
                                <a:solidFill>
                                  <a:srgbClr val="006699"/>
                                </a:solidFill>
                                <a:effectLst/>
                                <a:uLnTx/>
                                <a:uFillTx/>
                                <a:latin typeface="Cambria Math" panose="02040503050406030204" pitchFamily="18" charset="0"/>
                                <a:cs typeface="+mn-cs"/>
                              </a:rPr>
                              <m:t>𝑥</m:t>
                            </m:r>
                          </m:e>
                          <m:sub>
                            <m:r>
                              <a:rPr kumimoji="0" lang="en-US" altLang="zh-CN" sz="3200" b="0" i="0" u="none" strike="noStrike" kern="1200" cap="none" spc="0" normalizeH="0" baseline="0" noProof="0">
                                <a:ln>
                                  <a:noFill/>
                                </a:ln>
                                <a:solidFill>
                                  <a:srgbClr val="006699"/>
                                </a:solidFill>
                                <a:effectLst/>
                                <a:uLnTx/>
                                <a:uFillTx/>
                                <a:latin typeface="Cambria Math" panose="02040503050406030204" pitchFamily="18" charset="0"/>
                                <a:cs typeface="+mn-cs"/>
                              </a:rPr>
                              <m:t>2</m:t>
                            </m:r>
                          </m:sub>
                          <m:sup>
                            <m:d>
                              <m:dPr>
                                <m:ctrlPr>
                                  <a:rPr kumimoji="0" lang="zh-CN" altLang="zh-CN" sz="3200" b="0" i="1" u="none" strike="noStrike" kern="1200" cap="none" spc="0" normalizeH="0" baseline="0" noProof="0">
                                    <a:ln>
                                      <a:noFill/>
                                    </a:ln>
                                    <a:solidFill>
                                      <a:srgbClr val="006699"/>
                                    </a:solidFill>
                                    <a:effectLst/>
                                    <a:uLnTx/>
                                    <a:uFillTx/>
                                    <a:latin typeface="Cambria Math" panose="02040503050406030204" pitchFamily="18" charset="0"/>
                                    <a:cs typeface="+mn-cs"/>
                                  </a:rPr>
                                </m:ctrlPr>
                              </m:dPr>
                              <m:e>
                                <m:r>
                                  <a:rPr kumimoji="0" lang="en-US" altLang="zh-CN" sz="3200" b="0" i="0" u="none" strike="noStrike" kern="1200" cap="none" spc="0" normalizeH="0" baseline="0" noProof="0">
                                    <a:ln>
                                      <a:noFill/>
                                    </a:ln>
                                    <a:solidFill>
                                      <a:srgbClr val="006699"/>
                                    </a:solidFill>
                                    <a:effectLst/>
                                    <a:uLnTx/>
                                    <a:uFillTx/>
                                    <a:latin typeface="Cambria Math" panose="02040503050406030204" pitchFamily="18" charset="0"/>
                                    <a:cs typeface="+mn-cs"/>
                                  </a:rPr>
                                  <m:t>1</m:t>
                                </m:r>
                              </m:e>
                            </m:d>
                          </m:sup>
                        </m:sSubSup>
                      </m:e>
                    </m:d>
                  </m:oMath>
                </a14:m>
                <a:r>
                  <a:rPr kumimoji="0" lang="en-US" altLang="zh-CN" sz="3200" b="0" i="0" u="none" strike="noStrike" kern="1200" cap="none" spc="0" normalizeH="0" baseline="0" noProof="0" dirty="0">
                    <a:ln>
                      <a:noFill/>
                    </a:ln>
                    <a:solidFill>
                      <a:srgbClr val="006699"/>
                    </a:solidFill>
                    <a:effectLst/>
                    <a:uLnTx/>
                    <a:uFillTx/>
                    <a:latin typeface="Times New Roman"/>
                    <a:ea typeface="宋体" panose="02010600030101010101" pitchFamily="2" charset="-122"/>
                    <a:cs typeface="+mn-cs"/>
                  </a:rPr>
                  <a:t>和</a:t>
                </a:r>
                <a:r>
                  <a:rPr lang="zh-CN" altLang="en-US" sz="3200" dirty="0">
                    <a:solidFill>
                      <a:srgbClr val="006699"/>
                    </a:solidFill>
                    <a:latin typeface="Times New Roman"/>
                  </a:rPr>
                  <a:t>点</a:t>
                </a:r>
                <a14:m>
                  <m:oMath xmlns:m="http://schemas.openxmlformats.org/officeDocument/2006/math">
                    <m:r>
                      <m:rPr>
                        <m:sty m:val="p"/>
                      </m:rPr>
                      <a:rPr lang="en-US" altLang="zh-CN" sz="3200" dirty="0">
                        <a:solidFill>
                          <a:srgbClr val="006699"/>
                        </a:solidFill>
                        <a:latin typeface="Cambria Math" panose="02040503050406030204" pitchFamily="18" charset="0"/>
                      </a:rPr>
                      <m:t>C</m:t>
                    </m:r>
                    <m:d>
                      <m:dPr>
                        <m:ctrlPr>
                          <a:rPr kumimoji="0" lang="zh-CN" altLang="zh-CN" sz="3200" b="0" i="1" u="none" strike="noStrike" kern="1200" cap="none" spc="0" normalizeH="0" baseline="0" noProof="0">
                            <a:ln>
                              <a:noFill/>
                            </a:ln>
                            <a:solidFill>
                              <a:srgbClr val="006699"/>
                            </a:solidFill>
                            <a:effectLst/>
                            <a:uLnTx/>
                            <a:uFillTx/>
                            <a:latin typeface="Cambria Math" panose="02040503050406030204" pitchFamily="18" charset="0"/>
                            <a:cs typeface="+mn-cs"/>
                          </a:rPr>
                        </m:ctrlPr>
                      </m:dPr>
                      <m:e>
                        <m:sSubSup>
                          <m:sSubSupPr>
                            <m:ctrlPr>
                              <a:rPr kumimoji="0" lang="zh-CN" altLang="zh-CN" sz="3200" b="0" i="1" u="none" strike="noStrike" kern="1200" cap="none" spc="0" normalizeH="0" baseline="0" noProof="0">
                                <a:ln>
                                  <a:noFill/>
                                </a:ln>
                                <a:solidFill>
                                  <a:srgbClr val="006699"/>
                                </a:solidFill>
                                <a:effectLst/>
                                <a:uLnTx/>
                                <a:uFillTx/>
                                <a:latin typeface="Cambria Math" panose="02040503050406030204" pitchFamily="18" charset="0"/>
                                <a:cs typeface="+mn-cs"/>
                              </a:rPr>
                            </m:ctrlPr>
                          </m:sSubSupPr>
                          <m:e>
                            <m:r>
                              <a:rPr kumimoji="0" lang="en-US" altLang="zh-CN" sz="3200" b="0" i="0" u="none" strike="noStrike" kern="1200" cap="none" spc="0" normalizeH="0" baseline="0" noProof="0">
                                <a:ln>
                                  <a:noFill/>
                                </a:ln>
                                <a:solidFill>
                                  <a:srgbClr val="006699"/>
                                </a:solidFill>
                                <a:effectLst/>
                                <a:uLnTx/>
                                <a:uFillTx/>
                                <a:latin typeface="Cambria Math" panose="02040503050406030204" pitchFamily="18" charset="0"/>
                                <a:cs typeface="+mn-cs"/>
                              </a:rPr>
                              <m:t>𝑥</m:t>
                            </m:r>
                          </m:e>
                          <m:sub>
                            <m:r>
                              <a:rPr kumimoji="0" lang="en-US" altLang="zh-CN" sz="3200" b="0" i="0" u="none" strike="noStrike" kern="1200" cap="none" spc="0" normalizeH="0" baseline="0" noProof="0">
                                <a:ln>
                                  <a:noFill/>
                                </a:ln>
                                <a:solidFill>
                                  <a:srgbClr val="006699"/>
                                </a:solidFill>
                                <a:effectLst/>
                                <a:uLnTx/>
                                <a:uFillTx/>
                                <a:latin typeface="Cambria Math" panose="02040503050406030204" pitchFamily="18" charset="0"/>
                                <a:cs typeface="+mn-cs"/>
                              </a:rPr>
                              <m:t>1</m:t>
                            </m:r>
                          </m:sub>
                          <m:sup>
                            <m:d>
                              <m:dPr>
                                <m:ctrlPr>
                                  <a:rPr kumimoji="0" lang="zh-CN" altLang="zh-CN" sz="3200" b="0" i="1" u="none" strike="noStrike" kern="1200" cap="none" spc="0" normalizeH="0" baseline="0" noProof="0">
                                    <a:ln>
                                      <a:noFill/>
                                    </a:ln>
                                    <a:solidFill>
                                      <a:srgbClr val="006699"/>
                                    </a:solidFill>
                                    <a:effectLst/>
                                    <a:uLnTx/>
                                    <a:uFillTx/>
                                    <a:latin typeface="Cambria Math" panose="02040503050406030204" pitchFamily="18" charset="0"/>
                                    <a:cs typeface="+mn-cs"/>
                                  </a:rPr>
                                </m:ctrlPr>
                              </m:dPr>
                              <m:e>
                                <m:r>
                                  <a:rPr kumimoji="0" lang="en-US" altLang="zh-CN" sz="3200" b="0" i="0" u="none" strike="noStrike" kern="1200" cap="none" spc="0" normalizeH="0" baseline="0" noProof="0" smtClean="0">
                                    <a:ln>
                                      <a:noFill/>
                                    </a:ln>
                                    <a:solidFill>
                                      <a:srgbClr val="006699"/>
                                    </a:solidFill>
                                    <a:effectLst/>
                                    <a:uLnTx/>
                                    <a:uFillTx/>
                                    <a:latin typeface="Cambria Math" panose="02040503050406030204" pitchFamily="18" charset="0"/>
                                    <a:cs typeface="+mn-cs"/>
                                  </a:rPr>
                                  <m:t>2</m:t>
                                </m:r>
                              </m:e>
                            </m:d>
                          </m:sup>
                        </m:sSubSup>
                        <m:r>
                          <a:rPr kumimoji="0" lang="en-US" altLang="zh-CN" sz="3200" b="0" i="0" u="none" strike="noStrike" kern="1200" cap="none" spc="0" normalizeH="0" baseline="0" noProof="0">
                            <a:ln>
                              <a:noFill/>
                            </a:ln>
                            <a:solidFill>
                              <a:srgbClr val="006699"/>
                            </a:solidFill>
                            <a:effectLst/>
                            <a:uLnTx/>
                            <a:uFillTx/>
                            <a:latin typeface="Cambria Math" panose="02040503050406030204" pitchFamily="18" charset="0"/>
                            <a:cs typeface="+mn-cs"/>
                          </a:rPr>
                          <m:t>,</m:t>
                        </m:r>
                        <m:sSubSup>
                          <m:sSubSupPr>
                            <m:ctrlPr>
                              <a:rPr kumimoji="0" lang="zh-CN" altLang="zh-CN" sz="3200" b="0" i="1" u="none" strike="noStrike" kern="1200" cap="none" spc="0" normalizeH="0" baseline="0" noProof="0">
                                <a:ln>
                                  <a:noFill/>
                                </a:ln>
                                <a:solidFill>
                                  <a:srgbClr val="006699"/>
                                </a:solidFill>
                                <a:effectLst/>
                                <a:uLnTx/>
                                <a:uFillTx/>
                                <a:latin typeface="Cambria Math" panose="02040503050406030204" pitchFamily="18" charset="0"/>
                                <a:cs typeface="+mn-cs"/>
                              </a:rPr>
                            </m:ctrlPr>
                          </m:sSubSupPr>
                          <m:e>
                            <m:r>
                              <a:rPr kumimoji="0" lang="en-US" altLang="zh-CN" sz="3200" b="0" i="0" u="none" strike="noStrike" kern="1200" cap="none" spc="0" normalizeH="0" baseline="0" noProof="0">
                                <a:ln>
                                  <a:noFill/>
                                </a:ln>
                                <a:solidFill>
                                  <a:srgbClr val="006699"/>
                                </a:solidFill>
                                <a:effectLst/>
                                <a:uLnTx/>
                                <a:uFillTx/>
                                <a:latin typeface="Cambria Math" panose="02040503050406030204" pitchFamily="18" charset="0"/>
                                <a:cs typeface="+mn-cs"/>
                              </a:rPr>
                              <m:t>𝑥</m:t>
                            </m:r>
                          </m:e>
                          <m:sub>
                            <m:r>
                              <a:rPr kumimoji="0" lang="en-US" altLang="zh-CN" sz="3200" b="0" i="0" u="none" strike="noStrike" kern="1200" cap="none" spc="0" normalizeH="0" baseline="0" noProof="0">
                                <a:ln>
                                  <a:noFill/>
                                </a:ln>
                                <a:solidFill>
                                  <a:srgbClr val="006699"/>
                                </a:solidFill>
                                <a:effectLst/>
                                <a:uLnTx/>
                                <a:uFillTx/>
                                <a:latin typeface="Cambria Math" panose="02040503050406030204" pitchFamily="18" charset="0"/>
                                <a:cs typeface="+mn-cs"/>
                              </a:rPr>
                              <m:t>2</m:t>
                            </m:r>
                          </m:sub>
                          <m:sup>
                            <m:d>
                              <m:dPr>
                                <m:ctrlPr>
                                  <a:rPr kumimoji="0" lang="zh-CN" altLang="zh-CN" sz="3200" b="0" i="1" u="none" strike="noStrike" kern="1200" cap="none" spc="0" normalizeH="0" baseline="0" noProof="0">
                                    <a:ln>
                                      <a:noFill/>
                                    </a:ln>
                                    <a:solidFill>
                                      <a:srgbClr val="006699"/>
                                    </a:solidFill>
                                    <a:effectLst/>
                                    <a:uLnTx/>
                                    <a:uFillTx/>
                                    <a:latin typeface="Cambria Math" panose="02040503050406030204" pitchFamily="18" charset="0"/>
                                    <a:cs typeface="+mn-cs"/>
                                  </a:rPr>
                                </m:ctrlPr>
                              </m:dPr>
                              <m:e>
                                <m:r>
                                  <a:rPr kumimoji="0" lang="en-US" altLang="zh-CN" sz="3200" b="0" i="0" u="none" strike="noStrike" kern="1200" cap="none" spc="0" normalizeH="0" baseline="0" noProof="0" smtClean="0">
                                    <a:ln>
                                      <a:noFill/>
                                    </a:ln>
                                    <a:solidFill>
                                      <a:srgbClr val="006699"/>
                                    </a:solidFill>
                                    <a:effectLst/>
                                    <a:uLnTx/>
                                    <a:uFillTx/>
                                    <a:latin typeface="Cambria Math" panose="02040503050406030204" pitchFamily="18" charset="0"/>
                                    <a:cs typeface="+mn-cs"/>
                                  </a:rPr>
                                  <m:t>1</m:t>
                                </m:r>
                              </m:e>
                            </m:d>
                          </m:sup>
                        </m:sSubSup>
                      </m:e>
                    </m:d>
                  </m:oMath>
                </a14:m>
                <a:r>
                  <a:rPr kumimoji="0" lang="zh-CN" altLang="en-US" sz="3200" b="0" i="0" u="none" strike="noStrike" kern="1200" cap="none" spc="0" normalizeH="0" baseline="0" noProof="0" dirty="0">
                    <a:ln>
                      <a:noFill/>
                    </a:ln>
                    <a:solidFill>
                      <a:srgbClr val="006699"/>
                    </a:solidFill>
                    <a:effectLst/>
                    <a:uLnTx/>
                    <a:uFillTx/>
                    <a:latin typeface="Times New Roman"/>
                    <a:ea typeface="宋体" panose="02010600030101010101" pitchFamily="2" charset="-122"/>
                    <a:cs typeface="+mn-cs"/>
                  </a:rPr>
                  <a:t>，有</a:t>
                </a:r>
                <a:endParaRPr kumimoji="0" lang="zh-CN" altLang="zh-CN" sz="3200" b="0" i="0" u="none" strike="noStrike" kern="1200" cap="none" spc="0" normalizeH="0" baseline="0" noProof="0" dirty="0">
                  <a:ln>
                    <a:noFill/>
                  </a:ln>
                  <a:solidFill>
                    <a:srgbClr val="006699"/>
                  </a:solidFill>
                  <a:effectLst/>
                  <a:uLnTx/>
                  <a:uFillTx/>
                  <a:latin typeface="Times New Roman"/>
                  <a:ea typeface="宋体" panose="02010600030101010101" pitchFamily="2" charset="-122"/>
                  <a:cs typeface="+mn-cs"/>
                </a:endParaRPr>
              </a:p>
            </p:txBody>
          </p:sp>
        </mc:Choice>
        <mc:Fallback xmlns="">
          <p:sp>
            <p:nvSpPr>
              <p:cNvPr id="2" name="文本框 1">
                <a:extLst>
                  <a:ext uri="{FF2B5EF4-FFF2-40B4-BE49-F238E27FC236}">
                    <a16:creationId xmlns:a16="http://schemas.microsoft.com/office/drawing/2014/main" id="{B20BC27D-662D-CE30-840E-0304B2CDBBAC}"/>
                  </a:ext>
                </a:extLst>
              </p:cNvPr>
              <p:cNvSpPr txBox="1">
                <a:spLocks noRot="1" noChangeAspect="1" noMove="1" noResize="1" noEditPoints="1" noAdjustHandles="1" noChangeArrowheads="1" noChangeShapeType="1" noTextEdit="1"/>
              </p:cNvSpPr>
              <p:nvPr/>
            </p:nvSpPr>
            <p:spPr>
              <a:xfrm>
                <a:off x="-15874" y="4267041"/>
                <a:ext cx="8998364" cy="829330"/>
              </a:xfrm>
              <a:prstGeom prst="rect">
                <a:avLst/>
              </a:prstGeom>
              <a:blipFill>
                <a:blip r:embed="rId3"/>
                <a:stretch>
                  <a:fillRect l="-1557" b="-5147"/>
                </a:stretch>
              </a:blipFill>
              <a:ln w="25400">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0C5F258B-4479-9AD4-1872-A0BA8F6FECBB}"/>
                  </a:ext>
                </a:extLst>
              </p:cNvPr>
              <p:cNvSpPr txBox="1"/>
              <p:nvPr/>
            </p:nvSpPr>
            <p:spPr>
              <a:xfrm>
                <a:off x="731407" y="5175640"/>
                <a:ext cx="7465179" cy="737189"/>
              </a:xfrm>
              <a:prstGeom prst="rect">
                <a:avLst/>
              </a:prstGeom>
              <a:noFill/>
              <a:ln w="25400">
                <a:noFill/>
              </a:ln>
            </p:spPr>
            <p:txBody>
              <a:bodyPr wrap="square">
                <a:spAutoFit/>
              </a:bodyPr>
              <a:lstStyle/>
              <a:p>
                <a:pPr/>
                <a14:m>
                  <m:oMathPara xmlns:m="http://schemas.openxmlformats.org/officeDocument/2006/math">
                    <m:oMathParaPr>
                      <m:jc m:val="centerGroup"/>
                    </m:oMathParaPr>
                    <m:oMath xmlns:m="http://schemas.openxmlformats.org/officeDocument/2006/math">
                      <m: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𝜋</m:t>
                      </m:r>
                      <m:d>
                        <m:dPr>
                          <m:ctrlPr>
                            <a:rPr kumimoji="0" lang="zh-CN" altLang="zh-CN" sz="2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altLang="zh-CN"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𝐴</m:t>
                          </m:r>
                        </m:e>
                      </m:d>
                      <m:r>
                        <a:rPr kumimoji="0" lang="en-US" altLang="zh-CN"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𝜋</m:t>
                      </m:r>
                      <m:d>
                        <m:dPr>
                          <m:ctrlPr>
                            <a:rPr kumimoji="0" lang="zh-CN" altLang="zh-CN" sz="2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sSubSup>
                            <m:sSubSupPr>
                              <m:ctrlPr>
                                <a:rPr kumimoji="0" lang="zh-CN" altLang="zh-CN" sz="2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SupPr>
                            <m:e>
                              <m:r>
                                <a:rPr kumimoji="0" lang="en-US" altLang="zh-CN"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𝑥</m:t>
                              </m:r>
                            </m:e>
                            <m:sub>
                              <m: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1</m:t>
                              </m:r>
                            </m:sub>
                            <m:sup>
                              <m:d>
                                <m:dPr>
                                  <m:ctrlPr>
                                    <a:rPr kumimoji="0" lang="zh-CN" altLang="zh-CN" sz="2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altLang="zh-CN"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2</m:t>
                                  </m:r>
                                </m:e>
                              </m:d>
                            </m:sup>
                          </m:sSubSup>
                          <m:r>
                            <a:rPr kumimoji="0" lang="en-US" altLang="zh-CN" sz="2800" b="0" i="0"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sSubSup>
                            <m:sSubSupPr>
                              <m:ctrlPr>
                                <a:rPr kumimoji="0" lang="zh-CN" altLang="zh-CN" sz="2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SupPr>
                            <m:e>
                              <m:r>
                                <a:rPr kumimoji="0" lang="en-US" altLang="zh-CN"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𝑥</m:t>
                              </m:r>
                            </m:e>
                            <m:sub>
                              <m: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2</m:t>
                              </m:r>
                            </m:sub>
                            <m:sup>
                              <m:d>
                                <m:dPr>
                                  <m:ctrlPr>
                                    <a:rPr kumimoji="0" lang="zh-CN" altLang="zh-CN" sz="2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altLang="zh-CN"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1</m:t>
                                  </m:r>
                                </m:e>
                              </m:d>
                            </m:sup>
                          </m:sSubSup>
                        </m:e>
                      </m:d>
                      <m:r>
                        <a:rPr kumimoji="0" lang="en-US" altLang="zh-CN" sz="2800" b="0" i="0"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r>
                        <a:rPr kumimoji="0" lang="en-US" altLang="zh-CN"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𝜋</m:t>
                      </m:r>
                      <m:d>
                        <m:dPr>
                          <m:ctrlPr>
                            <a:rPr kumimoji="0" lang="zh-CN" altLang="zh-CN" sz="2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m:rPr>
                              <m:sty m:val="p"/>
                            </m:rPr>
                            <a:rPr lang="en-US" altLang="zh-CN" sz="28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C</m:t>
                          </m:r>
                        </m:e>
                      </m:d>
                      <m:r>
                        <a:rPr kumimoji="0" lang="en-US" altLang="zh-CN"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𝜋</m:t>
                      </m:r>
                      <m:d>
                        <m:dPr>
                          <m:ctrlPr>
                            <a:rPr kumimoji="0" lang="zh-CN" altLang="zh-CN" sz="2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sSubSup>
                            <m:sSubSupPr>
                              <m:ctrlPr>
                                <a:rPr kumimoji="0" lang="zh-CN" altLang="zh-CN" sz="2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SupPr>
                            <m:e>
                              <m:r>
                                <a:rPr kumimoji="0" lang="en-US" altLang="zh-CN"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𝑥</m:t>
                              </m:r>
                            </m:e>
                            <m:sub>
                              <m: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1</m:t>
                              </m:r>
                            </m:sub>
                            <m:sup>
                              <m:d>
                                <m:dPr>
                                  <m:ctrlPr>
                                    <a:rPr kumimoji="0" lang="zh-CN" altLang="zh-CN" sz="2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altLang="zh-CN"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1</m:t>
                                  </m:r>
                                </m:e>
                              </m:d>
                            </m:sup>
                          </m:sSubSup>
                          <m:r>
                            <a:rPr kumimoji="0" lang="en-US" altLang="zh-CN" sz="2800" b="0" i="0"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sSubSup>
                            <m:sSubSupPr>
                              <m:ctrlPr>
                                <a:rPr kumimoji="0" lang="zh-CN" altLang="zh-CN" sz="2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SupPr>
                            <m:e>
                              <m:r>
                                <a:rPr kumimoji="0" lang="en-US" altLang="zh-CN"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𝑥</m:t>
                              </m:r>
                            </m:e>
                            <m:sub>
                              <m: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2</m:t>
                              </m:r>
                            </m:sub>
                            <m:sup>
                              <m:d>
                                <m:dPr>
                                  <m:ctrlPr>
                                    <a:rPr kumimoji="0" lang="zh-CN" altLang="zh-CN" sz="2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altLang="zh-CN"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1</m:t>
                                  </m:r>
                                </m:e>
                              </m:d>
                            </m:sup>
                          </m:sSubSup>
                        </m:e>
                      </m:d>
                    </m:oMath>
                  </m:oMathPara>
                </a14:m>
                <a:endParaRPr lang="zh-CN" altLang="en-US" dirty="0"/>
              </a:p>
            </p:txBody>
          </p:sp>
        </mc:Choice>
        <mc:Fallback xmlns="">
          <p:sp>
            <p:nvSpPr>
              <p:cNvPr id="3" name="文本框 2">
                <a:extLst>
                  <a:ext uri="{FF2B5EF4-FFF2-40B4-BE49-F238E27FC236}">
                    <a16:creationId xmlns:a16="http://schemas.microsoft.com/office/drawing/2014/main" id="{0C5F258B-4479-9AD4-1872-A0BA8F6FECBB}"/>
                  </a:ext>
                </a:extLst>
              </p:cNvPr>
              <p:cNvSpPr txBox="1">
                <a:spLocks noRot="1" noChangeAspect="1" noMove="1" noResize="1" noEditPoints="1" noAdjustHandles="1" noChangeArrowheads="1" noChangeShapeType="1" noTextEdit="1"/>
              </p:cNvSpPr>
              <p:nvPr/>
            </p:nvSpPr>
            <p:spPr>
              <a:xfrm>
                <a:off x="731407" y="5175640"/>
                <a:ext cx="7465179" cy="737189"/>
              </a:xfrm>
              <a:prstGeom prst="rect">
                <a:avLst/>
              </a:prstGeom>
              <a:blipFill>
                <a:blip r:embed="rId4"/>
                <a:stretch>
                  <a:fillRect/>
                </a:stretch>
              </a:blipFill>
              <a:ln w="25400">
                <a:noFill/>
              </a:ln>
            </p:spPr>
            <p:txBody>
              <a:bodyPr/>
              <a:lstStyle/>
              <a:p>
                <a:r>
                  <a:rPr lang="zh-CN" altLang="en-US">
                    <a:noFill/>
                  </a:rPr>
                  <a:t> </a:t>
                </a:r>
              </a:p>
            </p:txBody>
          </p:sp>
        </mc:Fallback>
      </mc:AlternateContent>
    </p:spTree>
    <p:extLst>
      <p:ext uri="{BB962C8B-B14F-4D97-AF65-F5344CB8AC3E}">
        <p14:creationId xmlns:p14="http://schemas.microsoft.com/office/powerpoint/2010/main" val="108857120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标题 1">
            <a:extLst>
              <a:ext uri="{FF2B5EF4-FFF2-40B4-BE49-F238E27FC236}">
                <a16:creationId xmlns:a16="http://schemas.microsoft.com/office/drawing/2014/main" id="{C5D96BB7-F3EE-475D-8C4A-757D9F1B8C06}"/>
              </a:ext>
            </a:extLst>
          </p:cNvPr>
          <p:cNvSpPr>
            <a:spLocks noGrp="1" noChangeArrowheads="1"/>
          </p:cNvSpPr>
          <p:nvPr>
            <p:ph type="title"/>
          </p:nvPr>
        </p:nvSpPr>
        <p:spPr>
          <a:xfrm>
            <a:off x="-15875" y="142875"/>
            <a:ext cx="8229600" cy="642938"/>
          </a:xfrm>
        </p:spPr>
        <p:txBody>
          <a:bodyPr/>
          <a:lstStyle/>
          <a:p>
            <a:pPr algn="l" defTabSz="512763" fontAlgn="base">
              <a:spcAft>
                <a:spcPct val="0"/>
              </a:spcAft>
            </a:pPr>
            <a:r>
              <a:rPr lang="en-US" altLang="zh-CN" dirty="0"/>
              <a:t>3.8.3 Gibbs</a:t>
            </a:r>
            <a:r>
              <a:rPr lang="zh-CN" altLang="en-US" dirty="0"/>
              <a:t>抽样</a:t>
            </a:r>
          </a:p>
        </p:txBody>
      </p:sp>
      <p:sp>
        <p:nvSpPr>
          <p:cNvPr id="4" name="灯片编号占位符 2">
            <a:extLst>
              <a:ext uri="{FF2B5EF4-FFF2-40B4-BE49-F238E27FC236}">
                <a16:creationId xmlns:a16="http://schemas.microsoft.com/office/drawing/2014/main" id="{C27C162C-7E7E-4C70-B53F-15564590C7C6}"/>
              </a:ext>
            </a:extLst>
          </p:cNvPr>
          <p:cNvSpPr>
            <a:spLocks noGrp="1" noChangeArrowheads="1"/>
          </p:cNvSpPr>
          <p:nvPr>
            <p:ph type="sldNum" sz="quarter" idx="12"/>
          </p:nvPr>
        </p:nvSpPr>
        <p:spPr bwMode="auto">
          <a:xfrm>
            <a:off x="6553200" y="6391275"/>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9FCE3FB9-BAC7-4293-A5BB-B8E090A183F8}" type="slidenum">
              <a:rPr lang="zh-CN" altLang="en-US">
                <a:solidFill>
                  <a:srgbClr val="898989"/>
                </a:solidFill>
              </a:rPr>
              <a:pPr/>
              <a:t>127</a:t>
            </a:fld>
            <a:endParaRPr lang="zh-CN" altLang="en-US">
              <a:solidFill>
                <a:srgbClr val="898989"/>
              </a:solidFill>
            </a:endParaRPr>
          </a:p>
        </p:txBody>
      </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9DBFC40A-E60B-49B0-B479-DECF327DE912}"/>
                  </a:ext>
                </a:extLst>
              </p:cNvPr>
              <p:cNvSpPr txBox="1"/>
              <p:nvPr/>
            </p:nvSpPr>
            <p:spPr>
              <a:xfrm>
                <a:off x="0" y="1454917"/>
                <a:ext cx="9144000" cy="1937133"/>
              </a:xfrm>
              <a:prstGeom prst="rect">
                <a:avLst/>
              </a:prstGeom>
              <a:noFill/>
              <a:ln w="25400">
                <a:noFill/>
              </a:ln>
            </p:spPr>
            <p:txBody>
              <a:bodyPr wrap="square">
                <a:spAutoFit/>
              </a:bodyPr>
              <a:lstStyle/>
              <a:p>
                <a:r>
                  <a:rPr lang="en-US" altLang="zh-CN" sz="3200" dirty="0">
                    <a:solidFill>
                      <a:srgbClr val="006699"/>
                    </a:solidFill>
                    <a:latin typeface="Verdana" panose="020B0604030504040204" pitchFamily="34" charset="0"/>
                  </a:rPr>
                  <a:t>在</a:t>
                </a:r>
                <a14:m>
                  <m:oMath xmlns:m="http://schemas.openxmlformats.org/officeDocument/2006/math">
                    <m:sSub>
                      <m:sSubPr>
                        <m:ctrlPr>
                          <a:rPr lang="zh-CN" altLang="zh-CN" sz="3200" i="1">
                            <a:solidFill>
                              <a:srgbClr val="006699"/>
                            </a:solidFill>
                            <a:latin typeface="Cambria Math" panose="02040503050406030204" pitchFamily="18" charset="0"/>
                          </a:rPr>
                        </m:ctrlPr>
                      </m:sSubPr>
                      <m:e>
                        <m:r>
                          <a:rPr lang="en-US" altLang="zh-CN" sz="3200">
                            <a:solidFill>
                              <a:srgbClr val="006699"/>
                            </a:solidFill>
                            <a:latin typeface="Cambria Math" panose="02040503050406030204" pitchFamily="18" charset="0"/>
                          </a:rPr>
                          <m:t>𝑥</m:t>
                        </m:r>
                      </m:e>
                      <m:sub>
                        <m:r>
                          <a:rPr lang="en-US" altLang="zh-CN" sz="3200">
                            <a:solidFill>
                              <a:srgbClr val="006699"/>
                            </a:solidFill>
                            <a:latin typeface="Cambria Math" panose="02040503050406030204" pitchFamily="18" charset="0"/>
                          </a:rPr>
                          <m:t>2</m:t>
                        </m:r>
                      </m:sub>
                    </m:sSub>
                    <m:r>
                      <a:rPr lang="en-US" altLang="zh-CN" sz="3200">
                        <a:solidFill>
                          <a:srgbClr val="006699"/>
                        </a:solidFill>
                        <a:latin typeface="Cambria Math" panose="02040503050406030204" pitchFamily="18" charset="0"/>
                      </a:rPr>
                      <m:t>=</m:t>
                    </m:r>
                    <m:sSubSup>
                      <m:sSubSupPr>
                        <m:ctrlPr>
                          <a:rPr lang="zh-CN" altLang="zh-CN" sz="3200" i="1">
                            <a:solidFill>
                              <a:srgbClr val="006699"/>
                            </a:solidFill>
                            <a:latin typeface="Cambria Math" panose="02040503050406030204" pitchFamily="18" charset="0"/>
                          </a:rPr>
                        </m:ctrlPr>
                      </m:sSubSupPr>
                      <m:e>
                        <m:r>
                          <a:rPr lang="en-US" altLang="zh-CN" sz="3200">
                            <a:solidFill>
                              <a:srgbClr val="006699"/>
                            </a:solidFill>
                            <a:latin typeface="Cambria Math" panose="02040503050406030204" pitchFamily="18" charset="0"/>
                          </a:rPr>
                          <m:t>𝑥</m:t>
                        </m:r>
                      </m:e>
                      <m:sub>
                        <m:r>
                          <a:rPr lang="en-US" altLang="zh-CN" sz="3200">
                            <a:solidFill>
                              <a:srgbClr val="006699"/>
                            </a:solidFill>
                            <a:latin typeface="Cambria Math" panose="02040503050406030204" pitchFamily="18" charset="0"/>
                          </a:rPr>
                          <m:t>2</m:t>
                        </m:r>
                      </m:sub>
                      <m:sup>
                        <m:d>
                          <m:dPr>
                            <m:ctrlPr>
                              <a:rPr lang="zh-CN" altLang="zh-CN" sz="3200" i="1">
                                <a:solidFill>
                                  <a:srgbClr val="006699"/>
                                </a:solidFill>
                                <a:latin typeface="Cambria Math" panose="02040503050406030204" pitchFamily="18" charset="0"/>
                              </a:rPr>
                            </m:ctrlPr>
                          </m:dPr>
                          <m:e>
                            <m:r>
                              <a:rPr lang="en-US" altLang="zh-CN" sz="3200">
                                <a:solidFill>
                                  <a:srgbClr val="006699"/>
                                </a:solidFill>
                                <a:latin typeface="Cambria Math" panose="02040503050406030204" pitchFamily="18" charset="0"/>
                              </a:rPr>
                              <m:t>1</m:t>
                            </m:r>
                          </m:e>
                        </m:d>
                      </m:sup>
                    </m:sSubSup>
                  </m:oMath>
                </a14:m>
                <a:r>
                  <a:rPr lang="en-US" altLang="zh-CN" sz="3200" dirty="0" err="1">
                    <a:solidFill>
                      <a:srgbClr val="006699"/>
                    </a:solidFill>
                    <a:latin typeface="Verdana" panose="020B0604030504040204" pitchFamily="34" charset="0"/>
                  </a:rPr>
                  <a:t>这条直线上，如果用条件概率分布</a:t>
                </a:r>
                <a14:m>
                  <m:oMath xmlns:m="http://schemas.openxmlformats.org/officeDocument/2006/math">
                    <m:r>
                      <a:rPr lang="en-US" altLang="zh-CN" sz="3200">
                        <a:solidFill>
                          <a:srgbClr val="006699"/>
                        </a:solidFill>
                        <a:latin typeface="Cambria Math" panose="02040503050406030204" pitchFamily="18" charset="0"/>
                      </a:rPr>
                      <m:t>𝜋</m:t>
                    </m:r>
                    <m:d>
                      <m:dPr>
                        <m:ctrlPr>
                          <a:rPr lang="zh-CN" altLang="zh-CN" sz="3200" i="1">
                            <a:solidFill>
                              <a:srgbClr val="006699"/>
                            </a:solidFill>
                            <a:latin typeface="Cambria Math" panose="02040503050406030204" pitchFamily="18" charset="0"/>
                          </a:rPr>
                        </m:ctrlPr>
                      </m:dPr>
                      <m:e>
                        <m:sSub>
                          <m:sSubPr>
                            <m:ctrlPr>
                              <a:rPr lang="zh-CN" altLang="zh-CN" sz="3200" i="1">
                                <a:solidFill>
                                  <a:srgbClr val="006699"/>
                                </a:solidFill>
                                <a:latin typeface="Cambria Math" panose="02040503050406030204" pitchFamily="18" charset="0"/>
                              </a:rPr>
                            </m:ctrlPr>
                          </m:sSubPr>
                          <m:e>
                            <m:r>
                              <a:rPr lang="en-US" altLang="zh-CN" sz="3200">
                                <a:solidFill>
                                  <a:srgbClr val="006699"/>
                                </a:solidFill>
                                <a:latin typeface="Cambria Math" panose="02040503050406030204" pitchFamily="18" charset="0"/>
                              </a:rPr>
                              <m:t>𝑥</m:t>
                            </m:r>
                          </m:e>
                          <m:sub>
                            <m:r>
                              <a:rPr lang="en-US" altLang="zh-CN" sz="3200">
                                <a:solidFill>
                                  <a:srgbClr val="006699"/>
                                </a:solidFill>
                                <a:latin typeface="Cambria Math" panose="02040503050406030204" pitchFamily="18" charset="0"/>
                              </a:rPr>
                              <m:t>1</m:t>
                            </m:r>
                          </m:sub>
                        </m:sSub>
                        <m:r>
                          <a:rPr lang="en-US" altLang="zh-CN" sz="3200">
                            <a:solidFill>
                              <a:srgbClr val="006699"/>
                            </a:solidFill>
                            <a:latin typeface="Cambria Math" panose="02040503050406030204" pitchFamily="18" charset="0"/>
                          </a:rPr>
                          <m:t>|</m:t>
                        </m:r>
                        <m:sSubSup>
                          <m:sSubSupPr>
                            <m:ctrlPr>
                              <a:rPr lang="zh-CN" altLang="zh-CN" sz="3200" i="1">
                                <a:solidFill>
                                  <a:srgbClr val="006699"/>
                                </a:solidFill>
                                <a:latin typeface="Cambria Math" panose="02040503050406030204" pitchFamily="18" charset="0"/>
                              </a:rPr>
                            </m:ctrlPr>
                          </m:sSubSupPr>
                          <m:e>
                            <m:r>
                              <a:rPr lang="en-US" altLang="zh-CN" sz="3200">
                                <a:solidFill>
                                  <a:srgbClr val="006699"/>
                                </a:solidFill>
                                <a:latin typeface="Cambria Math" panose="02040503050406030204" pitchFamily="18" charset="0"/>
                              </a:rPr>
                              <m:t>𝑥</m:t>
                            </m:r>
                          </m:e>
                          <m:sub>
                            <m:r>
                              <a:rPr lang="en-US" altLang="zh-CN" sz="3200">
                                <a:solidFill>
                                  <a:srgbClr val="006699"/>
                                </a:solidFill>
                                <a:latin typeface="Cambria Math" panose="02040503050406030204" pitchFamily="18" charset="0"/>
                              </a:rPr>
                              <m:t>2</m:t>
                            </m:r>
                          </m:sub>
                          <m:sup>
                            <m:d>
                              <m:dPr>
                                <m:ctrlPr>
                                  <a:rPr lang="zh-CN" altLang="zh-CN" sz="3200" i="1">
                                    <a:solidFill>
                                      <a:srgbClr val="006699"/>
                                    </a:solidFill>
                                    <a:latin typeface="Cambria Math" panose="02040503050406030204" pitchFamily="18" charset="0"/>
                                  </a:rPr>
                                </m:ctrlPr>
                              </m:dPr>
                              <m:e>
                                <m:r>
                                  <a:rPr lang="en-US" altLang="zh-CN" sz="3200">
                                    <a:solidFill>
                                      <a:srgbClr val="006699"/>
                                    </a:solidFill>
                                    <a:latin typeface="Cambria Math" panose="02040503050406030204" pitchFamily="18" charset="0"/>
                                  </a:rPr>
                                  <m:t>1</m:t>
                                </m:r>
                              </m:e>
                            </m:d>
                          </m:sup>
                        </m:sSubSup>
                      </m:e>
                    </m:d>
                  </m:oMath>
                </a14:m>
                <a:r>
                  <a:rPr lang="en-US" altLang="zh-CN" sz="3200" dirty="0">
                    <a:solidFill>
                      <a:srgbClr val="006699"/>
                    </a:solidFill>
                    <a:latin typeface="Verdana" panose="020B0604030504040204" pitchFamily="34" charset="0"/>
                  </a:rPr>
                  <a:t>作为状态转移概率</a:t>
                </a:r>
                <a:r>
                  <a:rPr lang="en-US" altLang="zh-CN" sz="3200" dirty="0" err="1">
                    <a:solidFill>
                      <a:srgbClr val="006699"/>
                    </a:solidFill>
                    <a:latin typeface="Verdana" panose="020B0604030504040204" pitchFamily="34" charset="0"/>
                  </a:rPr>
                  <a:t>，则任意两个点之间的转移也满足</a:t>
                </a:r>
                <a:r>
                  <a:rPr lang="en-US" altLang="zh-CN" sz="3200" b="1" dirty="0" err="1">
                    <a:solidFill>
                      <a:srgbClr val="FF0000"/>
                    </a:solidFill>
                    <a:latin typeface="Verdana" panose="020B0604030504040204" pitchFamily="34" charset="0"/>
                  </a:rPr>
                  <a:t>细致平稳条件</a:t>
                </a:r>
                <a:endParaRPr lang="zh-CN" altLang="en-US" sz="3200" b="1" dirty="0">
                  <a:solidFill>
                    <a:srgbClr val="FF0000"/>
                  </a:solidFill>
                  <a:latin typeface="Verdana" panose="020B0604030504040204" pitchFamily="34" charset="0"/>
                </a:endParaRPr>
              </a:p>
            </p:txBody>
          </p:sp>
        </mc:Choice>
        <mc:Fallback xmlns="">
          <p:sp>
            <p:nvSpPr>
              <p:cNvPr id="6" name="文本框 5">
                <a:extLst>
                  <a:ext uri="{FF2B5EF4-FFF2-40B4-BE49-F238E27FC236}">
                    <a16:creationId xmlns:a16="http://schemas.microsoft.com/office/drawing/2014/main" id="{9DBFC40A-E60B-49B0-B479-DECF327DE912}"/>
                  </a:ext>
                </a:extLst>
              </p:cNvPr>
              <p:cNvSpPr txBox="1">
                <a:spLocks noRot="1" noChangeAspect="1" noMove="1" noResize="1" noEditPoints="1" noAdjustHandles="1" noChangeArrowheads="1" noChangeShapeType="1" noTextEdit="1"/>
              </p:cNvSpPr>
              <p:nvPr/>
            </p:nvSpPr>
            <p:spPr>
              <a:xfrm>
                <a:off x="0" y="1454917"/>
                <a:ext cx="9144000" cy="1937133"/>
              </a:xfrm>
              <a:prstGeom prst="rect">
                <a:avLst/>
              </a:prstGeom>
              <a:blipFill>
                <a:blip r:embed="rId2"/>
                <a:stretch>
                  <a:fillRect l="-1667" t="-631" r="-200" b="-8833"/>
                </a:stretch>
              </a:blipFill>
              <a:ln w="25400">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10EA7CFF-583B-4050-B4B3-ADD33D9EDA9D}"/>
                  </a:ext>
                </a:extLst>
              </p:cNvPr>
              <p:cNvSpPr txBox="1"/>
              <p:nvPr/>
            </p:nvSpPr>
            <p:spPr>
              <a:xfrm>
                <a:off x="205016" y="4149080"/>
                <a:ext cx="8719668" cy="1937133"/>
              </a:xfrm>
              <a:prstGeom prst="rect">
                <a:avLst/>
              </a:prstGeom>
              <a:noFill/>
              <a:ln w="25400">
                <a:noFill/>
              </a:ln>
            </p:spPr>
            <p:txBody>
              <a:bodyPr wrap="square">
                <a:spAutoFit/>
              </a:bodyPr>
              <a:lstStyle/>
              <a:p>
                <a:r>
                  <a:rPr lang="en-US" altLang="zh-CN" sz="3200" dirty="0">
                    <a:solidFill>
                      <a:srgbClr val="006699"/>
                    </a:solidFill>
                    <a:latin typeface="Verdana" panose="020B0604030504040204" pitchFamily="34" charset="0"/>
                  </a:rPr>
                  <a:t>在</a:t>
                </a:r>
                <a14:m>
                  <m:oMath xmlns:m="http://schemas.openxmlformats.org/officeDocument/2006/math">
                    <m:sSub>
                      <m:sSubPr>
                        <m:ctrlPr>
                          <a:rPr lang="zh-CN" altLang="zh-CN" sz="3200" i="1">
                            <a:solidFill>
                              <a:srgbClr val="006699"/>
                            </a:solidFill>
                            <a:latin typeface="Cambria Math" panose="02040503050406030204" pitchFamily="18" charset="0"/>
                          </a:rPr>
                        </m:ctrlPr>
                      </m:sSubPr>
                      <m:e>
                        <m:r>
                          <a:rPr lang="en-US" altLang="zh-CN" sz="3200">
                            <a:solidFill>
                              <a:srgbClr val="006699"/>
                            </a:solidFill>
                            <a:latin typeface="Cambria Math" panose="02040503050406030204" pitchFamily="18" charset="0"/>
                          </a:rPr>
                          <m:t>𝑥</m:t>
                        </m:r>
                      </m:e>
                      <m:sub>
                        <m:r>
                          <a:rPr lang="en-US" altLang="zh-CN" sz="3200">
                            <a:solidFill>
                              <a:srgbClr val="006699"/>
                            </a:solidFill>
                            <a:latin typeface="Cambria Math" panose="02040503050406030204" pitchFamily="18" charset="0"/>
                          </a:rPr>
                          <m:t>1</m:t>
                        </m:r>
                      </m:sub>
                    </m:sSub>
                    <m:r>
                      <a:rPr lang="en-US" altLang="zh-CN" sz="3200">
                        <a:solidFill>
                          <a:srgbClr val="006699"/>
                        </a:solidFill>
                        <a:latin typeface="Cambria Math" panose="02040503050406030204" pitchFamily="18" charset="0"/>
                      </a:rPr>
                      <m:t>=</m:t>
                    </m:r>
                    <m:sSubSup>
                      <m:sSubSupPr>
                        <m:ctrlPr>
                          <a:rPr lang="zh-CN" altLang="zh-CN" sz="3200" i="1">
                            <a:solidFill>
                              <a:srgbClr val="006699"/>
                            </a:solidFill>
                            <a:latin typeface="Cambria Math" panose="02040503050406030204" pitchFamily="18" charset="0"/>
                          </a:rPr>
                        </m:ctrlPr>
                      </m:sSubSupPr>
                      <m:e>
                        <m:r>
                          <a:rPr lang="en-US" altLang="zh-CN" sz="3200">
                            <a:solidFill>
                              <a:srgbClr val="006699"/>
                            </a:solidFill>
                            <a:latin typeface="Cambria Math" panose="02040503050406030204" pitchFamily="18" charset="0"/>
                          </a:rPr>
                          <m:t>𝑥</m:t>
                        </m:r>
                      </m:e>
                      <m:sub>
                        <m:r>
                          <a:rPr lang="en-US" altLang="zh-CN" sz="3200">
                            <a:solidFill>
                              <a:srgbClr val="006699"/>
                            </a:solidFill>
                            <a:latin typeface="Cambria Math" panose="02040503050406030204" pitchFamily="18" charset="0"/>
                          </a:rPr>
                          <m:t>1</m:t>
                        </m:r>
                      </m:sub>
                      <m:sup>
                        <m:d>
                          <m:dPr>
                            <m:ctrlPr>
                              <a:rPr lang="zh-CN" altLang="zh-CN" sz="3200" i="1">
                                <a:solidFill>
                                  <a:srgbClr val="006699"/>
                                </a:solidFill>
                                <a:latin typeface="Cambria Math" panose="02040503050406030204" pitchFamily="18" charset="0"/>
                              </a:rPr>
                            </m:ctrlPr>
                          </m:dPr>
                          <m:e>
                            <m:r>
                              <a:rPr lang="en-US" altLang="zh-CN" sz="3200">
                                <a:solidFill>
                                  <a:srgbClr val="006699"/>
                                </a:solidFill>
                                <a:latin typeface="Cambria Math" panose="02040503050406030204" pitchFamily="18" charset="0"/>
                              </a:rPr>
                              <m:t>1</m:t>
                            </m:r>
                          </m:e>
                        </m:d>
                      </m:sup>
                    </m:sSubSup>
                  </m:oMath>
                </a14:m>
                <a:r>
                  <a:rPr lang="en-US" altLang="zh-CN" sz="3200" dirty="0" err="1">
                    <a:solidFill>
                      <a:srgbClr val="006699"/>
                    </a:solidFill>
                    <a:latin typeface="Verdana" panose="020B0604030504040204" pitchFamily="34" charset="0"/>
                  </a:rPr>
                  <a:t>这条直线上，如果用条件概率分布</a:t>
                </a:r>
                <a14:m>
                  <m:oMath xmlns:m="http://schemas.openxmlformats.org/officeDocument/2006/math">
                    <m:r>
                      <a:rPr lang="en-US" altLang="zh-CN" sz="3200">
                        <a:solidFill>
                          <a:srgbClr val="006699"/>
                        </a:solidFill>
                        <a:latin typeface="Cambria Math" panose="02040503050406030204" pitchFamily="18" charset="0"/>
                      </a:rPr>
                      <m:t>𝜋</m:t>
                    </m:r>
                    <m:d>
                      <m:dPr>
                        <m:ctrlPr>
                          <a:rPr lang="zh-CN" altLang="zh-CN" sz="3200" i="1">
                            <a:solidFill>
                              <a:srgbClr val="006699"/>
                            </a:solidFill>
                            <a:latin typeface="Cambria Math" panose="02040503050406030204" pitchFamily="18" charset="0"/>
                          </a:rPr>
                        </m:ctrlPr>
                      </m:dPr>
                      <m:e>
                        <m:sSub>
                          <m:sSubPr>
                            <m:ctrlPr>
                              <a:rPr lang="zh-CN" altLang="zh-CN" sz="3200" i="1">
                                <a:solidFill>
                                  <a:srgbClr val="006699"/>
                                </a:solidFill>
                                <a:latin typeface="Cambria Math" panose="02040503050406030204" pitchFamily="18" charset="0"/>
                              </a:rPr>
                            </m:ctrlPr>
                          </m:sSubPr>
                          <m:e>
                            <m:r>
                              <a:rPr lang="en-US" altLang="zh-CN" sz="3200">
                                <a:solidFill>
                                  <a:srgbClr val="006699"/>
                                </a:solidFill>
                                <a:latin typeface="Cambria Math" panose="02040503050406030204" pitchFamily="18" charset="0"/>
                              </a:rPr>
                              <m:t>𝑥</m:t>
                            </m:r>
                          </m:e>
                          <m:sub>
                            <m:r>
                              <a:rPr lang="en-US" altLang="zh-CN" sz="3200">
                                <a:solidFill>
                                  <a:srgbClr val="006699"/>
                                </a:solidFill>
                                <a:latin typeface="Cambria Math" panose="02040503050406030204" pitchFamily="18" charset="0"/>
                              </a:rPr>
                              <m:t>2</m:t>
                            </m:r>
                          </m:sub>
                        </m:sSub>
                        <m:r>
                          <a:rPr lang="en-US" altLang="zh-CN" sz="3200">
                            <a:solidFill>
                              <a:srgbClr val="006699"/>
                            </a:solidFill>
                            <a:latin typeface="Cambria Math" panose="02040503050406030204" pitchFamily="18" charset="0"/>
                          </a:rPr>
                          <m:t>|</m:t>
                        </m:r>
                        <m:sSubSup>
                          <m:sSubSupPr>
                            <m:ctrlPr>
                              <a:rPr lang="zh-CN" altLang="zh-CN" sz="3200" i="1">
                                <a:solidFill>
                                  <a:srgbClr val="006699"/>
                                </a:solidFill>
                                <a:latin typeface="Cambria Math" panose="02040503050406030204" pitchFamily="18" charset="0"/>
                              </a:rPr>
                            </m:ctrlPr>
                          </m:sSubSupPr>
                          <m:e>
                            <m:r>
                              <a:rPr lang="en-US" altLang="zh-CN" sz="3200">
                                <a:solidFill>
                                  <a:srgbClr val="006699"/>
                                </a:solidFill>
                                <a:latin typeface="Cambria Math" panose="02040503050406030204" pitchFamily="18" charset="0"/>
                              </a:rPr>
                              <m:t>𝑥</m:t>
                            </m:r>
                          </m:e>
                          <m:sub>
                            <m:r>
                              <a:rPr lang="en-US" altLang="zh-CN" sz="3200">
                                <a:solidFill>
                                  <a:srgbClr val="006699"/>
                                </a:solidFill>
                                <a:latin typeface="Cambria Math" panose="02040503050406030204" pitchFamily="18" charset="0"/>
                              </a:rPr>
                              <m:t>1</m:t>
                            </m:r>
                          </m:sub>
                          <m:sup>
                            <m:d>
                              <m:dPr>
                                <m:ctrlPr>
                                  <a:rPr lang="zh-CN" altLang="zh-CN" sz="3200" i="1">
                                    <a:solidFill>
                                      <a:srgbClr val="006699"/>
                                    </a:solidFill>
                                    <a:latin typeface="Cambria Math" panose="02040503050406030204" pitchFamily="18" charset="0"/>
                                  </a:rPr>
                                </m:ctrlPr>
                              </m:dPr>
                              <m:e>
                                <m:r>
                                  <a:rPr lang="en-US" altLang="zh-CN" sz="3200">
                                    <a:solidFill>
                                      <a:srgbClr val="006699"/>
                                    </a:solidFill>
                                    <a:latin typeface="Cambria Math" panose="02040503050406030204" pitchFamily="18" charset="0"/>
                                  </a:rPr>
                                  <m:t>1</m:t>
                                </m:r>
                              </m:e>
                            </m:d>
                          </m:sup>
                        </m:sSubSup>
                      </m:e>
                    </m:d>
                  </m:oMath>
                </a14:m>
                <a:r>
                  <a:rPr lang="en-US" altLang="zh-CN" sz="3200" dirty="0">
                    <a:solidFill>
                      <a:srgbClr val="006699"/>
                    </a:solidFill>
                    <a:latin typeface="Verdana" panose="020B0604030504040204" pitchFamily="34" charset="0"/>
                  </a:rPr>
                  <a:t>作为状态转移概率</a:t>
                </a:r>
                <a:r>
                  <a:rPr lang="en-US" altLang="zh-CN" sz="3200" dirty="0" err="1">
                    <a:solidFill>
                      <a:srgbClr val="006699"/>
                    </a:solidFill>
                    <a:latin typeface="Verdana" panose="020B0604030504040204" pitchFamily="34" charset="0"/>
                  </a:rPr>
                  <a:t>，则任意两个点之间的转移满足</a:t>
                </a:r>
                <a:r>
                  <a:rPr lang="en-US" altLang="zh-CN" sz="3200" b="1" dirty="0" err="1">
                    <a:solidFill>
                      <a:srgbClr val="FF0000"/>
                    </a:solidFill>
                    <a:latin typeface="Verdana" panose="020B0604030504040204" pitchFamily="34" charset="0"/>
                  </a:rPr>
                  <a:t>细致平稳条件</a:t>
                </a:r>
                <a:endParaRPr lang="zh-CN" altLang="en-US" sz="3200" b="1" dirty="0">
                  <a:solidFill>
                    <a:srgbClr val="FF0000"/>
                  </a:solidFill>
                  <a:latin typeface="Verdana" panose="020B0604030504040204" pitchFamily="34" charset="0"/>
                </a:endParaRPr>
              </a:p>
            </p:txBody>
          </p:sp>
        </mc:Choice>
        <mc:Fallback xmlns="">
          <p:sp>
            <p:nvSpPr>
              <p:cNvPr id="7" name="文本框 6">
                <a:extLst>
                  <a:ext uri="{FF2B5EF4-FFF2-40B4-BE49-F238E27FC236}">
                    <a16:creationId xmlns:a16="http://schemas.microsoft.com/office/drawing/2014/main" id="{10EA7CFF-583B-4050-B4B3-ADD33D9EDA9D}"/>
                  </a:ext>
                </a:extLst>
              </p:cNvPr>
              <p:cNvSpPr txBox="1">
                <a:spLocks noRot="1" noChangeAspect="1" noMove="1" noResize="1" noEditPoints="1" noAdjustHandles="1" noChangeArrowheads="1" noChangeShapeType="1" noTextEdit="1"/>
              </p:cNvSpPr>
              <p:nvPr/>
            </p:nvSpPr>
            <p:spPr>
              <a:xfrm>
                <a:off x="205016" y="4149080"/>
                <a:ext cx="8719668" cy="1937133"/>
              </a:xfrm>
              <a:prstGeom prst="rect">
                <a:avLst/>
              </a:prstGeom>
              <a:blipFill>
                <a:blip r:embed="rId3"/>
                <a:stretch>
                  <a:fillRect l="-1818" t="-631" r="-490" b="-8833"/>
                </a:stretch>
              </a:blipFill>
              <a:ln w="25400">
                <a:noFill/>
              </a:ln>
            </p:spPr>
            <p:txBody>
              <a:bodyPr/>
              <a:lstStyle/>
              <a:p>
                <a:r>
                  <a:rPr lang="zh-CN" altLang="en-US">
                    <a:noFill/>
                  </a:rPr>
                  <a:t> </a:t>
                </a:r>
              </a:p>
            </p:txBody>
          </p:sp>
        </mc:Fallback>
      </mc:AlternateContent>
    </p:spTree>
    <p:extLst>
      <p:ext uri="{BB962C8B-B14F-4D97-AF65-F5344CB8AC3E}">
        <p14:creationId xmlns:p14="http://schemas.microsoft.com/office/powerpoint/2010/main" val="156681270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标题 1">
            <a:extLst>
              <a:ext uri="{FF2B5EF4-FFF2-40B4-BE49-F238E27FC236}">
                <a16:creationId xmlns:a16="http://schemas.microsoft.com/office/drawing/2014/main" id="{C5D96BB7-F3EE-475D-8C4A-757D9F1B8C06}"/>
              </a:ext>
            </a:extLst>
          </p:cNvPr>
          <p:cNvSpPr>
            <a:spLocks noGrp="1" noChangeArrowheads="1"/>
          </p:cNvSpPr>
          <p:nvPr>
            <p:ph type="title"/>
          </p:nvPr>
        </p:nvSpPr>
        <p:spPr>
          <a:xfrm>
            <a:off x="-15875" y="142875"/>
            <a:ext cx="8229600" cy="642938"/>
          </a:xfrm>
        </p:spPr>
        <p:txBody>
          <a:bodyPr/>
          <a:lstStyle/>
          <a:p>
            <a:pPr algn="l" defTabSz="512763" fontAlgn="base">
              <a:spcAft>
                <a:spcPct val="0"/>
              </a:spcAft>
            </a:pPr>
            <a:r>
              <a:rPr lang="en-US" altLang="zh-CN" dirty="0"/>
              <a:t>3.8.3 Gibbs</a:t>
            </a:r>
            <a:r>
              <a:rPr lang="zh-CN" altLang="en-US" dirty="0"/>
              <a:t>抽样</a:t>
            </a:r>
          </a:p>
        </p:txBody>
      </p:sp>
      <p:sp>
        <p:nvSpPr>
          <p:cNvPr id="4" name="灯片编号占位符 2">
            <a:extLst>
              <a:ext uri="{FF2B5EF4-FFF2-40B4-BE49-F238E27FC236}">
                <a16:creationId xmlns:a16="http://schemas.microsoft.com/office/drawing/2014/main" id="{C27C162C-7E7E-4C70-B53F-15564590C7C6}"/>
              </a:ext>
            </a:extLst>
          </p:cNvPr>
          <p:cNvSpPr>
            <a:spLocks noGrp="1" noChangeArrowheads="1"/>
          </p:cNvSpPr>
          <p:nvPr>
            <p:ph type="sldNum" sz="quarter" idx="12"/>
          </p:nvPr>
        </p:nvSpPr>
        <p:spPr bwMode="auto">
          <a:xfrm>
            <a:off x="6553200" y="6391275"/>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9FCE3FB9-BAC7-4293-A5BB-B8E090A183F8}" type="slidenum">
              <a:rPr lang="zh-CN" altLang="en-US">
                <a:solidFill>
                  <a:srgbClr val="898989"/>
                </a:solidFill>
              </a:rPr>
              <a:pPr/>
              <a:t>128</a:t>
            </a:fld>
            <a:endParaRPr lang="zh-CN" altLang="en-US">
              <a:solidFill>
                <a:srgbClr val="898989"/>
              </a:solidFill>
            </a:endParaRPr>
          </a:p>
        </p:txBody>
      </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911E7B0F-C146-4319-949A-BB8270EE2D14}"/>
                  </a:ext>
                </a:extLst>
              </p:cNvPr>
              <p:cNvSpPr txBox="1"/>
              <p:nvPr/>
            </p:nvSpPr>
            <p:spPr>
              <a:xfrm>
                <a:off x="161511" y="1178750"/>
                <a:ext cx="8730970" cy="2767040"/>
              </a:xfrm>
              <a:prstGeom prst="rect">
                <a:avLst/>
              </a:prstGeom>
              <a:noFill/>
              <a:ln w="25400">
                <a:noFill/>
              </a:ln>
            </p:spPr>
            <p:txBody>
              <a:bodyPr wrap="square">
                <a:spAutoFit/>
              </a:bodyPr>
              <a:lstStyle/>
              <a:p>
                <a:pPr>
                  <a:spcBef>
                    <a:spcPts val="900"/>
                  </a:spcBef>
                  <a:spcAft>
                    <a:spcPts val="900"/>
                  </a:spcAft>
                </a:pPr>
                <a:r>
                  <a:rPr lang="en-US" altLang="zh-CN" sz="3200" dirty="0" err="1">
                    <a:solidFill>
                      <a:srgbClr val="006699"/>
                    </a:solidFill>
                    <a:latin typeface="Verdana" panose="020B0604030504040204" pitchFamily="34" charset="0"/>
                  </a:rPr>
                  <a:t>这样构造分布</a:t>
                </a:r>
                <a14:m>
                  <m:oMath xmlns:m="http://schemas.openxmlformats.org/officeDocument/2006/math">
                    <m:r>
                      <a:rPr lang="en-US" altLang="zh-CN" sz="3200">
                        <a:solidFill>
                          <a:srgbClr val="006699"/>
                        </a:solidFill>
                        <a:latin typeface="Cambria Math" panose="02040503050406030204" pitchFamily="18" charset="0"/>
                      </a:rPr>
                      <m:t>𝜋</m:t>
                    </m:r>
                    <m:d>
                      <m:dPr>
                        <m:ctrlPr>
                          <a:rPr lang="zh-CN" altLang="zh-CN" sz="3200" i="1">
                            <a:solidFill>
                              <a:srgbClr val="006699"/>
                            </a:solidFill>
                            <a:latin typeface="Cambria Math" panose="02040503050406030204" pitchFamily="18" charset="0"/>
                          </a:rPr>
                        </m:ctrlPr>
                      </m:dPr>
                      <m:e>
                        <m:sSub>
                          <m:sSubPr>
                            <m:ctrlPr>
                              <a:rPr lang="zh-CN" altLang="zh-CN" sz="3200" i="1">
                                <a:solidFill>
                                  <a:srgbClr val="006699"/>
                                </a:solidFill>
                                <a:latin typeface="Cambria Math" panose="02040503050406030204" pitchFamily="18" charset="0"/>
                              </a:rPr>
                            </m:ctrlPr>
                          </m:sSubPr>
                          <m:e>
                            <m:r>
                              <a:rPr lang="en-US" altLang="zh-CN" sz="3200">
                                <a:solidFill>
                                  <a:srgbClr val="006699"/>
                                </a:solidFill>
                                <a:latin typeface="Cambria Math" panose="02040503050406030204" pitchFamily="18" charset="0"/>
                              </a:rPr>
                              <m:t>𝑥</m:t>
                            </m:r>
                          </m:e>
                          <m:sub>
                            <m:r>
                              <a:rPr lang="en-US" altLang="zh-CN" sz="3200">
                                <a:solidFill>
                                  <a:srgbClr val="006699"/>
                                </a:solidFill>
                                <a:latin typeface="Cambria Math" panose="02040503050406030204" pitchFamily="18" charset="0"/>
                              </a:rPr>
                              <m:t>1</m:t>
                            </m:r>
                          </m:sub>
                        </m:sSub>
                        <m:r>
                          <a:rPr lang="en-US" altLang="zh-CN" sz="3200">
                            <a:solidFill>
                              <a:srgbClr val="006699"/>
                            </a:solidFill>
                            <a:latin typeface="Cambria Math" panose="02040503050406030204" pitchFamily="18" charset="0"/>
                          </a:rPr>
                          <m:t>,</m:t>
                        </m:r>
                        <m:sSub>
                          <m:sSubPr>
                            <m:ctrlPr>
                              <a:rPr lang="zh-CN" altLang="zh-CN" sz="3200" i="1">
                                <a:solidFill>
                                  <a:srgbClr val="006699"/>
                                </a:solidFill>
                                <a:latin typeface="Cambria Math" panose="02040503050406030204" pitchFamily="18" charset="0"/>
                              </a:rPr>
                            </m:ctrlPr>
                          </m:sSubPr>
                          <m:e>
                            <m:r>
                              <a:rPr lang="en-US" altLang="zh-CN" sz="3200">
                                <a:solidFill>
                                  <a:srgbClr val="006699"/>
                                </a:solidFill>
                                <a:latin typeface="Cambria Math" panose="02040503050406030204" pitchFamily="18" charset="0"/>
                              </a:rPr>
                              <m:t>𝑥</m:t>
                            </m:r>
                          </m:e>
                          <m:sub>
                            <m:r>
                              <a:rPr lang="en-US" altLang="zh-CN" sz="3200">
                                <a:solidFill>
                                  <a:srgbClr val="006699"/>
                                </a:solidFill>
                                <a:latin typeface="Cambria Math" panose="02040503050406030204" pitchFamily="18" charset="0"/>
                              </a:rPr>
                              <m:t>2</m:t>
                            </m:r>
                          </m:sub>
                        </m:sSub>
                      </m:e>
                    </m:d>
                  </m:oMath>
                </a14:m>
                <a:r>
                  <a:rPr lang="en-US" altLang="zh-CN" sz="3200" dirty="0">
                    <a:solidFill>
                      <a:srgbClr val="006699"/>
                    </a:solidFill>
                    <a:latin typeface="Verdana" panose="020B0604030504040204" pitchFamily="34" charset="0"/>
                  </a:rPr>
                  <a:t>的状态转移矩阵</a:t>
                </a:r>
                <a:r>
                  <a:rPr lang="en-US" altLang="zh-CN" sz="3200" dirty="0" err="1">
                    <a:solidFill>
                      <a:srgbClr val="006699"/>
                    </a:solidFill>
                    <a:latin typeface="Verdana" panose="020B0604030504040204" pitchFamily="34" charset="0"/>
                  </a:rPr>
                  <a:t>P</a:t>
                </a:r>
                <a:r>
                  <a:rPr lang="en-US" altLang="zh-CN" sz="3200" dirty="0">
                    <a:solidFill>
                      <a:srgbClr val="006699"/>
                    </a:solidFill>
                    <a:latin typeface="Verdana" panose="020B0604030504040204" pitchFamily="34" charset="0"/>
                  </a:rPr>
                  <a:t>：</a:t>
                </a:r>
                <a:endParaRPr lang="zh-CN" altLang="zh-CN" sz="3200" dirty="0">
                  <a:solidFill>
                    <a:srgbClr val="006699"/>
                  </a:solidFill>
                  <a:latin typeface="Verdana" panose="020B0604030504040204" pitchFamily="34" charset="0"/>
                </a:endParaRPr>
              </a:p>
              <a:p>
                <a:pPr>
                  <a:spcBef>
                    <a:spcPts val="900"/>
                  </a:spcBef>
                  <a:spcAft>
                    <a:spcPts val="900"/>
                  </a:spcAft>
                </a:pPr>
                <a14:m>
                  <m:oMathPara xmlns:m="http://schemas.openxmlformats.org/officeDocument/2006/math">
                    <m:oMathParaPr>
                      <m:jc m:val="centerGroup"/>
                    </m:oMathParaPr>
                    <m:oMath xmlns:m="http://schemas.openxmlformats.org/officeDocument/2006/math">
                      <m:r>
                        <a:rPr lang="en-US" altLang="zh-CN" sz="2800" i="1">
                          <a:effectLst/>
                          <a:latin typeface="Cambria Math" panose="02040503050406030204" pitchFamily="18" charset="0"/>
                          <a:cs typeface="Times New Roman" panose="02020603050405020304" pitchFamily="18" charset="0"/>
                        </a:rPr>
                        <m:t>𝑃</m:t>
                      </m:r>
                      <m:d>
                        <m:dPr>
                          <m:ctrlPr>
                            <a:rPr lang="zh-CN" altLang="zh-CN" sz="2800"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2800" i="1">
                              <a:effectLst/>
                              <a:latin typeface="Cambria Math" panose="02040503050406030204" pitchFamily="18" charset="0"/>
                              <a:cs typeface="Times New Roman" panose="02020603050405020304" pitchFamily="18" charset="0"/>
                            </a:rPr>
                            <m:t>𝐴</m:t>
                          </m:r>
                          <m:r>
                            <a:rPr lang="en-US" altLang="zh-CN" sz="2800">
                              <a:effectLst/>
                              <a:latin typeface="Cambria Math" panose="02040503050406030204" pitchFamily="18" charset="0"/>
                              <a:cs typeface="Times New Roman" panose="02020603050405020304" pitchFamily="18" charset="0"/>
                            </a:rPr>
                            <m:t>→</m:t>
                          </m:r>
                          <m:r>
                            <a:rPr lang="en-US" altLang="zh-CN" sz="2800" i="1">
                              <a:effectLst/>
                              <a:latin typeface="Cambria Math" panose="02040503050406030204" pitchFamily="18" charset="0"/>
                              <a:cs typeface="Times New Roman" panose="02020603050405020304" pitchFamily="18" charset="0"/>
                            </a:rPr>
                            <m:t>𝐵</m:t>
                          </m:r>
                        </m:e>
                      </m:d>
                      <m:r>
                        <a:rPr lang="en-US" altLang="zh-CN" sz="2800">
                          <a:effectLst/>
                          <a:latin typeface="Cambria Math" panose="02040503050406030204" pitchFamily="18" charset="0"/>
                          <a:cs typeface="Times New Roman" panose="02020603050405020304" pitchFamily="18" charset="0"/>
                        </a:rPr>
                        <m:t>=</m:t>
                      </m:r>
                      <m:r>
                        <a:rPr lang="en-US" altLang="zh-CN" sz="2800" i="1">
                          <a:effectLst/>
                          <a:latin typeface="Cambria Math" panose="02040503050406030204" pitchFamily="18" charset="0"/>
                          <a:cs typeface="Times New Roman" panose="02020603050405020304" pitchFamily="18" charset="0"/>
                        </a:rPr>
                        <m:t>𝜋</m:t>
                      </m:r>
                      <m:d>
                        <m:dPr>
                          <m:ctrlPr>
                            <a:rPr lang="zh-CN" altLang="zh-CN" sz="2800" i="1">
                              <a:effectLst/>
                              <a:latin typeface="Cambria Math" panose="02040503050406030204" pitchFamily="18" charset="0"/>
                              <a:ea typeface="Cambria Math" panose="02040503050406030204" pitchFamily="18" charset="0"/>
                              <a:cs typeface="Times New Roman" panose="02020603050405020304" pitchFamily="18" charset="0"/>
                            </a:rPr>
                          </m:ctrlPr>
                        </m:dPr>
                        <m:e>
                          <m:sSubSup>
                            <m:sSubSupPr>
                              <m:ctrlPr>
                                <a:rPr lang="zh-CN" altLang="zh-CN" sz="2800" i="1">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800" i="1">
                                  <a:effectLst/>
                                  <a:latin typeface="Cambria Math" panose="02040503050406030204" pitchFamily="18" charset="0"/>
                                  <a:cs typeface="Times New Roman" panose="02020603050405020304" pitchFamily="18" charset="0"/>
                                </a:rPr>
                                <m:t>𝑥</m:t>
                              </m:r>
                            </m:e>
                            <m:sub>
                              <m:r>
                                <a:rPr lang="en-US" altLang="zh-CN" sz="2800" i="1">
                                  <a:effectLst/>
                                  <a:latin typeface="Cambria Math" panose="02040503050406030204" pitchFamily="18" charset="0"/>
                                  <a:cs typeface="Times New Roman" panose="02020603050405020304" pitchFamily="18" charset="0"/>
                                </a:rPr>
                                <m:t>2</m:t>
                              </m:r>
                            </m:sub>
                            <m:sup>
                              <m:d>
                                <m:dPr>
                                  <m:ctrlPr>
                                    <a:rPr lang="zh-CN" altLang="zh-CN" sz="2800"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2800" i="1">
                                      <a:effectLst/>
                                      <a:latin typeface="Cambria Math" panose="02040503050406030204" pitchFamily="18" charset="0"/>
                                      <a:cs typeface="Times New Roman" panose="02020603050405020304" pitchFamily="18" charset="0"/>
                                    </a:rPr>
                                    <m:t>𝐵</m:t>
                                  </m:r>
                                </m:e>
                              </m:d>
                            </m:sup>
                          </m:sSubSup>
                          <m:r>
                            <a:rPr lang="en-US" altLang="zh-CN" sz="2800">
                              <a:effectLst/>
                              <a:latin typeface="Cambria Math" panose="02040503050406030204" pitchFamily="18" charset="0"/>
                              <a:cs typeface="Times New Roman" panose="02020603050405020304" pitchFamily="18" charset="0"/>
                            </a:rPr>
                            <m:t>|</m:t>
                          </m:r>
                          <m:sSubSup>
                            <m:sSubSupPr>
                              <m:ctrlPr>
                                <a:rPr lang="zh-CN" altLang="zh-CN" sz="2800" i="1">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800" i="1">
                                  <a:effectLst/>
                                  <a:latin typeface="Cambria Math" panose="02040503050406030204" pitchFamily="18" charset="0"/>
                                  <a:cs typeface="Times New Roman" panose="02020603050405020304" pitchFamily="18" charset="0"/>
                                </a:rPr>
                                <m:t>𝑥</m:t>
                              </m:r>
                            </m:e>
                            <m:sub>
                              <m:r>
                                <a:rPr lang="en-US" altLang="zh-CN" sz="2800" i="1">
                                  <a:effectLst/>
                                  <a:latin typeface="Cambria Math" panose="02040503050406030204" pitchFamily="18" charset="0"/>
                                  <a:cs typeface="Times New Roman" panose="02020603050405020304" pitchFamily="18" charset="0"/>
                                </a:rPr>
                                <m:t>1</m:t>
                              </m:r>
                            </m:sub>
                            <m:sup>
                              <m:d>
                                <m:dPr>
                                  <m:ctrlPr>
                                    <a:rPr lang="zh-CN" altLang="zh-CN" sz="2800"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2800" i="1">
                                      <a:effectLst/>
                                      <a:latin typeface="Cambria Math" panose="02040503050406030204" pitchFamily="18" charset="0"/>
                                      <a:cs typeface="Times New Roman" panose="02020603050405020304" pitchFamily="18" charset="0"/>
                                    </a:rPr>
                                    <m:t>1</m:t>
                                  </m:r>
                                </m:e>
                              </m:d>
                            </m:sup>
                          </m:sSubSup>
                        </m:e>
                      </m:d>
                      <m:r>
                        <a:rPr lang="en-US" altLang="zh-CN" sz="2800" i="1">
                          <a:effectLst/>
                          <a:latin typeface="Cambria Math" panose="02040503050406030204" pitchFamily="18" charset="0"/>
                          <a:cs typeface="Times New Roman" panose="02020603050405020304" pitchFamily="18" charset="0"/>
                        </a:rPr>
                        <m:t>  </m:t>
                      </m:r>
                      <m:r>
                        <a:rPr lang="en-US" altLang="zh-CN" sz="2800" i="1">
                          <a:effectLst/>
                          <a:latin typeface="Cambria Math" panose="02040503050406030204" pitchFamily="18" charset="0"/>
                          <a:cs typeface="Times New Roman" panose="02020603050405020304" pitchFamily="18" charset="0"/>
                        </a:rPr>
                        <m:t>𝑖𝑓</m:t>
                      </m:r>
                      <m:r>
                        <a:rPr lang="en-US" altLang="zh-CN" sz="2800" i="1">
                          <a:effectLst/>
                          <a:latin typeface="Cambria Math" panose="02040503050406030204" pitchFamily="18" charset="0"/>
                          <a:cs typeface="Times New Roman" panose="02020603050405020304" pitchFamily="18" charset="0"/>
                        </a:rPr>
                        <m:t> </m:t>
                      </m:r>
                      <m:sSubSup>
                        <m:sSubSupPr>
                          <m:ctrlPr>
                            <a:rPr lang="zh-CN" altLang="zh-CN" sz="2800" i="1">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800" i="1">
                              <a:effectLst/>
                              <a:latin typeface="Cambria Math" panose="02040503050406030204" pitchFamily="18" charset="0"/>
                              <a:cs typeface="Times New Roman" panose="02020603050405020304" pitchFamily="18" charset="0"/>
                            </a:rPr>
                            <m:t>𝑥</m:t>
                          </m:r>
                        </m:e>
                        <m:sub>
                          <m:r>
                            <a:rPr lang="en-US" altLang="zh-CN" sz="2800" i="1">
                              <a:effectLst/>
                              <a:latin typeface="Cambria Math" panose="02040503050406030204" pitchFamily="18" charset="0"/>
                              <a:cs typeface="Times New Roman" panose="02020603050405020304" pitchFamily="18" charset="0"/>
                            </a:rPr>
                            <m:t>1</m:t>
                          </m:r>
                        </m:sub>
                        <m:sup>
                          <m:d>
                            <m:dPr>
                              <m:ctrlPr>
                                <a:rPr lang="zh-CN" altLang="zh-CN" sz="2800"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2800" i="1">
                                  <a:effectLst/>
                                  <a:latin typeface="Cambria Math" panose="02040503050406030204" pitchFamily="18" charset="0"/>
                                  <a:cs typeface="Times New Roman" panose="02020603050405020304" pitchFamily="18" charset="0"/>
                                </a:rPr>
                                <m:t>𝐴</m:t>
                              </m:r>
                            </m:e>
                          </m:d>
                        </m:sup>
                      </m:sSubSup>
                      <m:r>
                        <a:rPr lang="en-US" altLang="zh-CN" sz="2800">
                          <a:effectLst/>
                          <a:latin typeface="Cambria Math" panose="02040503050406030204" pitchFamily="18" charset="0"/>
                          <a:cs typeface="Times New Roman" panose="02020603050405020304" pitchFamily="18" charset="0"/>
                        </a:rPr>
                        <m:t>=</m:t>
                      </m:r>
                      <m:sSubSup>
                        <m:sSubSupPr>
                          <m:ctrlPr>
                            <a:rPr lang="zh-CN" altLang="zh-CN" sz="2800" i="1">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800" i="1">
                              <a:effectLst/>
                              <a:latin typeface="Cambria Math" panose="02040503050406030204" pitchFamily="18" charset="0"/>
                              <a:cs typeface="Times New Roman" panose="02020603050405020304" pitchFamily="18" charset="0"/>
                            </a:rPr>
                            <m:t>𝑥</m:t>
                          </m:r>
                        </m:e>
                        <m:sub>
                          <m:r>
                            <a:rPr lang="en-US" altLang="zh-CN" sz="2800" i="1">
                              <a:effectLst/>
                              <a:latin typeface="Cambria Math" panose="02040503050406030204" pitchFamily="18" charset="0"/>
                              <a:cs typeface="Times New Roman" panose="02020603050405020304" pitchFamily="18" charset="0"/>
                            </a:rPr>
                            <m:t>1</m:t>
                          </m:r>
                        </m:sub>
                        <m:sup>
                          <m:d>
                            <m:dPr>
                              <m:ctrlPr>
                                <a:rPr lang="zh-CN" altLang="zh-CN" sz="2800"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2800" i="1">
                                  <a:effectLst/>
                                  <a:latin typeface="Cambria Math" panose="02040503050406030204" pitchFamily="18" charset="0"/>
                                  <a:cs typeface="Times New Roman" panose="02020603050405020304" pitchFamily="18" charset="0"/>
                                </a:rPr>
                                <m:t>𝐵</m:t>
                              </m:r>
                            </m:e>
                          </m:d>
                        </m:sup>
                      </m:sSubSup>
                      <m:r>
                        <a:rPr lang="en-US" altLang="zh-CN" sz="2800">
                          <a:effectLst/>
                          <a:latin typeface="Cambria Math" panose="02040503050406030204" pitchFamily="18" charset="0"/>
                          <a:cs typeface="Times New Roman" panose="02020603050405020304" pitchFamily="18" charset="0"/>
                        </a:rPr>
                        <m:t>=</m:t>
                      </m:r>
                      <m:sSubSup>
                        <m:sSubSupPr>
                          <m:ctrlPr>
                            <a:rPr lang="zh-CN" altLang="zh-CN" sz="2800" i="1">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800" i="1">
                              <a:effectLst/>
                              <a:latin typeface="Cambria Math" panose="02040503050406030204" pitchFamily="18" charset="0"/>
                              <a:cs typeface="Times New Roman" panose="02020603050405020304" pitchFamily="18" charset="0"/>
                            </a:rPr>
                            <m:t>𝑥</m:t>
                          </m:r>
                        </m:e>
                        <m:sub>
                          <m:r>
                            <a:rPr lang="en-US" altLang="zh-CN" sz="2800" i="1">
                              <a:effectLst/>
                              <a:latin typeface="Cambria Math" panose="02040503050406030204" pitchFamily="18" charset="0"/>
                              <a:cs typeface="Times New Roman" panose="02020603050405020304" pitchFamily="18" charset="0"/>
                            </a:rPr>
                            <m:t>1</m:t>
                          </m:r>
                        </m:sub>
                        <m:sup>
                          <m:d>
                            <m:dPr>
                              <m:ctrlPr>
                                <a:rPr lang="zh-CN" altLang="zh-CN" sz="2800"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2800" i="1">
                                  <a:effectLst/>
                                  <a:latin typeface="Cambria Math" panose="02040503050406030204" pitchFamily="18" charset="0"/>
                                  <a:cs typeface="Times New Roman" panose="02020603050405020304" pitchFamily="18" charset="0"/>
                                </a:rPr>
                                <m:t>1</m:t>
                              </m:r>
                            </m:e>
                          </m:d>
                        </m:sup>
                      </m:sSubSup>
                    </m:oMath>
                  </m:oMathPara>
                </a14:m>
                <a:endParaRPr lang="zh-CN" altLang="zh-CN" sz="2800" dirty="0">
                  <a:effectLst/>
                  <a:latin typeface="Cambria" panose="02040503050406030204" pitchFamily="18" charset="0"/>
                  <a:cs typeface="Times New Roman" panose="02020603050405020304" pitchFamily="18" charset="0"/>
                </a:endParaRPr>
              </a:p>
              <a:p>
                <a:pPr>
                  <a:spcBef>
                    <a:spcPts val="900"/>
                  </a:spcBef>
                  <a:spcAft>
                    <a:spcPts val="900"/>
                  </a:spcAft>
                </a:pPr>
                <a14:m>
                  <m:oMathPara xmlns:m="http://schemas.openxmlformats.org/officeDocument/2006/math">
                    <m:oMathParaPr>
                      <m:jc m:val="centerGroup"/>
                    </m:oMathParaPr>
                    <m:oMath xmlns:m="http://schemas.openxmlformats.org/officeDocument/2006/math">
                      <m:r>
                        <a:rPr lang="en-US" altLang="zh-CN" sz="2800" i="1">
                          <a:effectLst/>
                          <a:latin typeface="Cambria Math" panose="02040503050406030204" pitchFamily="18" charset="0"/>
                          <a:cs typeface="Times New Roman" panose="02020603050405020304" pitchFamily="18" charset="0"/>
                        </a:rPr>
                        <m:t>𝑃</m:t>
                      </m:r>
                      <m:d>
                        <m:dPr>
                          <m:ctrlPr>
                            <a:rPr lang="zh-CN" altLang="zh-CN" sz="2800"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2800" i="1">
                              <a:effectLst/>
                              <a:latin typeface="Cambria Math" panose="02040503050406030204" pitchFamily="18" charset="0"/>
                              <a:cs typeface="Times New Roman" panose="02020603050405020304" pitchFamily="18" charset="0"/>
                            </a:rPr>
                            <m:t>𝐴</m:t>
                          </m:r>
                          <m:r>
                            <a:rPr lang="en-US" altLang="zh-CN" sz="2800">
                              <a:effectLst/>
                              <a:latin typeface="Cambria Math" panose="02040503050406030204" pitchFamily="18" charset="0"/>
                              <a:cs typeface="Times New Roman" panose="02020603050405020304" pitchFamily="18" charset="0"/>
                            </a:rPr>
                            <m:t>→</m:t>
                          </m:r>
                          <m:r>
                            <a:rPr lang="en-US" altLang="zh-CN" sz="2800" i="1">
                              <a:effectLst/>
                              <a:latin typeface="Cambria Math" panose="02040503050406030204" pitchFamily="18" charset="0"/>
                              <a:cs typeface="Times New Roman" panose="02020603050405020304" pitchFamily="18" charset="0"/>
                            </a:rPr>
                            <m:t>𝐶</m:t>
                          </m:r>
                        </m:e>
                      </m:d>
                      <m:r>
                        <a:rPr lang="en-US" altLang="zh-CN" sz="2800">
                          <a:effectLst/>
                          <a:latin typeface="Cambria Math" panose="02040503050406030204" pitchFamily="18" charset="0"/>
                          <a:cs typeface="Times New Roman" panose="02020603050405020304" pitchFamily="18" charset="0"/>
                        </a:rPr>
                        <m:t>=</m:t>
                      </m:r>
                      <m:r>
                        <a:rPr lang="en-US" altLang="zh-CN" sz="2800" i="1">
                          <a:effectLst/>
                          <a:latin typeface="Cambria Math" panose="02040503050406030204" pitchFamily="18" charset="0"/>
                          <a:cs typeface="Times New Roman" panose="02020603050405020304" pitchFamily="18" charset="0"/>
                        </a:rPr>
                        <m:t>𝜋</m:t>
                      </m:r>
                      <m:d>
                        <m:dPr>
                          <m:ctrlPr>
                            <a:rPr lang="zh-CN" altLang="zh-CN" sz="2800" i="1">
                              <a:effectLst/>
                              <a:latin typeface="Cambria Math" panose="02040503050406030204" pitchFamily="18" charset="0"/>
                              <a:ea typeface="Cambria Math" panose="02040503050406030204" pitchFamily="18" charset="0"/>
                              <a:cs typeface="Times New Roman" panose="02020603050405020304" pitchFamily="18" charset="0"/>
                            </a:rPr>
                          </m:ctrlPr>
                        </m:dPr>
                        <m:e>
                          <m:sSubSup>
                            <m:sSubSupPr>
                              <m:ctrlPr>
                                <a:rPr lang="zh-CN" altLang="zh-CN" sz="2800" i="1">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800" i="1">
                                  <a:effectLst/>
                                  <a:latin typeface="Cambria Math" panose="02040503050406030204" pitchFamily="18" charset="0"/>
                                  <a:cs typeface="Times New Roman" panose="02020603050405020304" pitchFamily="18" charset="0"/>
                                </a:rPr>
                                <m:t>𝑥</m:t>
                              </m:r>
                            </m:e>
                            <m:sub>
                              <m:r>
                                <a:rPr lang="en-US" altLang="zh-CN" sz="2800" i="1">
                                  <a:effectLst/>
                                  <a:latin typeface="Cambria Math" panose="02040503050406030204" pitchFamily="18" charset="0"/>
                                  <a:cs typeface="Times New Roman" panose="02020603050405020304" pitchFamily="18" charset="0"/>
                                </a:rPr>
                                <m:t>1</m:t>
                              </m:r>
                            </m:sub>
                            <m:sup>
                              <m:d>
                                <m:dPr>
                                  <m:ctrlPr>
                                    <a:rPr lang="zh-CN" altLang="zh-CN" sz="2800"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2800" i="1">
                                      <a:effectLst/>
                                      <a:latin typeface="Cambria Math" panose="02040503050406030204" pitchFamily="18" charset="0"/>
                                      <a:cs typeface="Times New Roman" panose="02020603050405020304" pitchFamily="18" charset="0"/>
                                    </a:rPr>
                                    <m:t>𝐶</m:t>
                                  </m:r>
                                </m:e>
                              </m:d>
                            </m:sup>
                          </m:sSubSup>
                          <m:r>
                            <a:rPr lang="en-US" altLang="zh-CN" sz="2800">
                              <a:effectLst/>
                              <a:latin typeface="Cambria Math" panose="02040503050406030204" pitchFamily="18" charset="0"/>
                              <a:cs typeface="Times New Roman" panose="02020603050405020304" pitchFamily="18" charset="0"/>
                            </a:rPr>
                            <m:t>|</m:t>
                          </m:r>
                          <m:sSubSup>
                            <m:sSubSupPr>
                              <m:ctrlPr>
                                <a:rPr lang="zh-CN" altLang="zh-CN" sz="2800" i="1">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800" i="1">
                                  <a:effectLst/>
                                  <a:latin typeface="Cambria Math" panose="02040503050406030204" pitchFamily="18" charset="0"/>
                                  <a:cs typeface="Times New Roman" panose="02020603050405020304" pitchFamily="18" charset="0"/>
                                </a:rPr>
                                <m:t>𝑥</m:t>
                              </m:r>
                            </m:e>
                            <m:sub>
                              <m:r>
                                <a:rPr lang="en-US" altLang="zh-CN" sz="2800" i="1">
                                  <a:effectLst/>
                                  <a:latin typeface="Cambria Math" panose="02040503050406030204" pitchFamily="18" charset="0"/>
                                  <a:cs typeface="Times New Roman" panose="02020603050405020304" pitchFamily="18" charset="0"/>
                                </a:rPr>
                                <m:t>2</m:t>
                              </m:r>
                            </m:sub>
                            <m:sup>
                              <m:d>
                                <m:dPr>
                                  <m:ctrlPr>
                                    <a:rPr lang="zh-CN" altLang="zh-CN" sz="2800"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2800" i="1">
                                      <a:effectLst/>
                                      <a:latin typeface="Cambria Math" panose="02040503050406030204" pitchFamily="18" charset="0"/>
                                      <a:cs typeface="Times New Roman" panose="02020603050405020304" pitchFamily="18" charset="0"/>
                                    </a:rPr>
                                    <m:t>1</m:t>
                                  </m:r>
                                </m:e>
                              </m:d>
                            </m:sup>
                          </m:sSubSup>
                        </m:e>
                      </m:d>
                      <m:r>
                        <a:rPr lang="en-US" altLang="zh-CN" sz="2800" i="1">
                          <a:effectLst/>
                          <a:latin typeface="Cambria Math" panose="02040503050406030204" pitchFamily="18" charset="0"/>
                          <a:cs typeface="Times New Roman" panose="02020603050405020304" pitchFamily="18" charset="0"/>
                        </a:rPr>
                        <m:t>  </m:t>
                      </m:r>
                      <m:r>
                        <a:rPr lang="en-US" altLang="zh-CN" sz="2800" i="1">
                          <a:effectLst/>
                          <a:latin typeface="Cambria Math" panose="02040503050406030204" pitchFamily="18" charset="0"/>
                          <a:cs typeface="Times New Roman" panose="02020603050405020304" pitchFamily="18" charset="0"/>
                        </a:rPr>
                        <m:t>𝑖𝑓</m:t>
                      </m:r>
                      <m:r>
                        <a:rPr lang="en-US" altLang="zh-CN" sz="2800" i="1">
                          <a:effectLst/>
                          <a:latin typeface="Cambria Math" panose="02040503050406030204" pitchFamily="18" charset="0"/>
                          <a:cs typeface="Times New Roman" panose="02020603050405020304" pitchFamily="18" charset="0"/>
                        </a:rPr>
                        <m:t> </m:t>
                      </m:r>
                      <m:sSubSup>
                        <m:sSubSupPr>
                          <m:ctrlPr>
                            <a:rPr lang="zh-CN" altLang="zh-CN" sz="2800" i="1">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800" i="1">
                              <a:effectLst/>
                              <a:latin typeface="Cambria Math" panose="02040503050406030204" pitchFamily="18" charset="0"/>
                              <a:cs typeface="Times New Roman" panose="02020603050405020304" pitchFamily="18" charset="0"/>
                            </a:rPr>
                            <m:t>𝑥</m:t>
                          </m:r>
                        </m:e>
                        <m:sub>
                          <m:r>
                            <a:rPr lang="en-US" altLang="zh-CN" sz="2800" i="1">
                              <a:effectLst/>
                              <a:latin typeface="Cambria Math" panose="02040503050406030204" pitchFamily="18" charset="0"/>
                              <a:cs typeface="Times New Roman" panose="02020603050405020304" pitchFamily="18" charset="0"/>
                            </a:rPr>
                            <m:t>2</m:t>
                          </m:r>
                        </m:sub>
                        <m:sup>
                          <m:d>
                            <m:dPr>
                              <m:ctrlPr>
                                <a:rPr lang="zh-CN" altLang="zh-CN" sz="2800"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2800" i="1">
                                  <a:effectLst/>
                                  <a:latin typeface="Cambria Math" panose="02040503050406030204" pitchFamily="18" charset="0"/>
                                  <a:cs typeface="Times New Roman" panose="02020603050405020304" pitchFamily="18" charset="0"/>
                                </a:rPr>
                                <m:t>𝐴</m:t>
                              </m:r>
                            </m:e>
                          </m:d>
                        </m:sup>
                      </m:sSubSup>
                      <m:r>
                        <a:rPr lang="en-US" altLang="zh-CN" sz="2800">
                          <a:effectLst/>
                          <a:latin typeface="Cambria Math" panose="02040503050406030204" pitchFamily="18" charset="0"/>
                          <a:cs typeface="Times New Roman" panose="02020603050405020304" pitchFamily="18" charset="0"/>
                        </a:rPr>
                        <m:t>=</m:t>
                      </m:r>
                      <m:sSubSup>
                        <m:sSubSupPr>
                          <m:ctrlPr>
                            <a:rPr lang="zh-CN" altLang="zh-CN" sz="2800" i="1">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800" i="1">
                              <a:effectLst/>
                              <a:latin typeface="Cambria Math" panose="02040503050406030204" pitchFamily="18" charset="0"/>
                              <a:cs typeface="Times New Roman" panose="02020603050405020304" pitchFamily="18" charset="0"/>
                            </a:rPr>
                            <m:t>𝑥</m:t>
                          </m:r>
                        </m:e>
                        <m:sub>
                          <m:r>
                            <a:rPr lang="en-US" altLang="zh-CN" sz="2800" i="1">
                              <a:effectLst/>
                              <a:latin typeface="Cambria Math" panose="02040503050406030204" pitchFamily="18" charset="0"/>
                              <a:cs typeface="Times New Roman" panose="02020603050405020304" pitchFamily="18" charset="0"/>
                            </a:rPr>
                            <m:t>2</m:t>
                          </m:r>
                        </m:sub>
                        <m:sup>
                          <m:d>
                            <m:dPr>
                              <m:ctrlPr>
                                <a:rPr lang="zh-CN" altLang="zh-CN" sz="2800"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2800" i="1">
                                  <a:effectLst/>
                                  <a:latin typeface="Cambria Math" panose="02040503050406030204" pitchFamily="18" charset="0"/>
                                  <a:cs typeface="Times New Roman" panose="02020603050405020304" pitchFamily="18" charset="0"/>
                                </a:rPr>
                                <m:t>𝐶</m:t>
                              </m:r>
                            </m:e>
                          </m:d>
                        </m:sup>
                      </m:sSubSup>
                      <m:r>
                        <a:rPr lang="en-US" altLang="zh-CN" sz="2800">
                          <a:effectLst/>
                          <a:latin typeface="Cambria Math" panose="02040503050406030204" pitchFamily="18" charset="0"/>
                          <a:cs typeface="Times New Roman" panose="02020603050405020304" pitchFamily="18" charset="0"/>
                        </a:rPr>
                        <m:t>=</m:t>
                      </m:r>
                      <m:sSubSup>
                        <m:sSubSupPr>
                          <m:ctrlPr>
                            <a:rPr lang="zh-CN" altLang="zh-CN" sz="2800" i="1">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800" i="1">
                              <a:effectLst/>
                              <a:latin typeface="Cambria Math" panose="02040503050406030204" pitchFamily="18" charset="0"/>
                              <a:cs typeface="Times New Roman" panose="02020603050405020304" pitchFamily="18" charset="0"/>
                            </a:rPr>
                            <m:t>𝑥</m:t>
                          </m:r>
                        </m:e>
                        <m:sub>
                          <m:r>
                            <a:rPr lang="en-US" altLang="zh-CN" sz="2800" i="1">
                              <a:effectLst/>
                              <a:latin typeface="Cambria Math" panose="02040503050406030204" pitchFamily="18" charset="0"/>
                              <a:cs typeface="Times New Roman" panose="02020603050405020304" pitchFamily="18" charset="0"/>
                            </a:rPr>
                            <m:t>2</m:t>
                          </m:r>
                        </m:sub>
                        <m:sup>
                          <m:d>
                            <m:dPr>
                              <m:ctrlPr>
                                <a:rPr lang="zh-CN" altLang="zh-CN" sz="2800"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2800" i="1">
                                  <a:effectLst/>
                                  <a:latin typeface="Cambria Math" panose="02040503050406030204" pitchFamily="18" charset="0"/>
                                  <a:cs typeface="Times New Roman" panose="02020603050405020304" pitchFamily="18" charset="0"/>
                                </a:rPr>
                                <m:t>1</m:t>
                              </m:r>
                            </m:e>
                          </m:d>
                        </m:sup>
                      </m:sSubSup>
                    </m:oMath>
                  </m:oMathPara>
                </a14:m>
                <a:endParaRPr lang="zh-CN" altLang="zh-CN" sz="2800" dirty="0">
                  <a:effectLst/>
                  <a:latin typeface="Cambria" panose="02040503050406030204" pitchFamily="18" charset="0"/>
                  <a:cs typeface="Times New Roman" panose="02020603050405020304" pitchFamily="18" charset="0"/>
                </a:endParaRPr>
              </a:p>
              <a:p>
                <a:pPr>
                  <a:spcBef>
                    <a:spcPts val="900"/>
                  </a:spcBef>
                  <a:spcAft>
                    <a:spcPts val="900"/>
                  </a:spcAft>
                </a:pPr>
                <a14:m>
                  <m:oMathPara xmlns:m="http://schemas.openxmlformats.org/officeDocument/2006/math">
                    <m:oMathParaPr>
                      <m:jc m:val="centerGroup"/>
                    </m:oMathParaPr>
                    <m:oMath xmlns:m="http://schemas.openxmlformats.org/officeDocument/2006/math">
                      <m:r>
                        <a:rPr lang="en-US" altLang="zh-CN" sz="2800" i="1">
                          <a:effectLst/>
                          <a:latin typeface="Cambria Math" panose="02040503050406030204" pitchFamily="18" charset="0"/>
                          <a:cs typeface="Times New Roman" panose="02020603050405020304" pitchFamily="18" charset="0"/>
                        </a:rPr>
                        <m:t>𝑃</m:t>
                      </m:r>
                      <m:d>
                        <m:dPr>
                          <m:ctrlPr>
                            <a:rPr lang="zh-CN" altLang="zh-CN" sz="2800"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2800" i="1">
                              <a:effectLst/>
                              <a:latin typeface="Cambria Math" panose="02040503050406030204" pitchFamily="18" charset="0"/>
                              <a:cs typeface="Times New Roman" panose="02020603050405020304" pitchFamily="18" charset="0"/>
                            </a:rPr>
                            <m:t>𝐴</m:t>
                          </m:r>
                          <m:r>
                            <a:rPr lang="en-US" altLang="zh-CN" sz="2800">
                              <a:effectLst/>
                              <a:latin typeface="Cambria Math" panose="02040503050406030204" pitchFamily="18" charset="0"/>
                              <a:cs typeface="Times New Roman" panose="02020603050405020304" pitchFamily="18" charset="0"/>
                            </a:rPr>
                            <m:t>→</m:t>
                          </m:r>
                          <m:r>
                            <a:rPr lang="en-US" altLang="zh-CN" sz="2800" i="1">
                              <a:effectLst/>
                              <a:latin typeface="Cambria Math" panose="02040503050406030204" pitchFamily="18" charset="0"/>
                              <a:cs typeface="Times New Roman" panose="02020603050405020304" pitchFamily="18" charset="0"/>
                            </a:rPr>
                            <m:t>𝐷</m:t>
                          </m:r>
                        </m:e>
                      </m:d>
                      <m:r>
                        <a:rPr lang="en-US" altLang="zh-CN" sz="2800">
                          <a:effectLst/>
                          <a:latin typeface="Cambria Math" panose="02040503050406030204" pitchFamily="18" charset="0"/>
                          <a:cs typeface="Times New Roman" panose="02020603050405020304" pitchFamily="18" charset="0"/>
                        </a:rPr>
                        <m:t>=</m:t>
                      </m:r>
                      <m:r>
                        <a:rPr lang="en-US" altLang="zh-CN" sz="2800" i="1">
                          <a:effectLst/>
                          <a:latin typeface="Cambria Math" panose="02040503050406030204" pitchFamily="18" charset="0"/>
                          <a:cs typeface="Times New Roman" panose="02020603050405020304" pitchFamily="18" charset="0"/>
                        </a:rPr>
                        <m:t>0  </m:t>
                      </m:r>
                      <m:r>
                        <a:rPr lang="en-US" altLang="zh-CN" sz="2800" i="1">
                          <a:effectLst/>
                          <a:latin typeface="Cambria Math" panose="02040503050406030204" pitchFamily="18" charset="0"/>
                          <a:cs typeface="Times New Roman" panose="02020603050405020304" pitchFamily="18" charset="0"/>
                        </a:rPr>
                        <m:t>𝑒𝑙𝑠𝑒</m:t>
                      </m:r>
                    </m:oMath>
                  </m:oMathPara>
                </a14:m>
                <a:endParaRPr lang="zh-CN" altLang="zh-CN" sz="2800" dirty="0">
                  <a:effectLst/>
                  <a:latin typeface="Cambria" panose="02040503050406030204" pitchFamily="18" charset="0"/>
                  <a:cs typeface="Times New Roman" panose="02020603050405020304" pitchFamily="18" charset="0"/>
                </a:endParaRPr>
              </a:p>
            </p:txBody>
          </p:sp>
        </mc:Choice>
        <mc:Fallback xmlns="">
          <p:sp>
            <p:nvSpPr>
              <p:cNvPr id="6" name="文本框 5">
                <a:extLst>
                  <a:ext uri="{FF2B5EF4-FFF2-40B4-BE49-F238E27FC236}">
                    <a16:creationId xmlns:a16="http://schemas.microsoft.com/office/drawing/2014/main" id="{911E7B0F-C146-4319-949A-BB8270EE2D14}"/>
                  </a:ext>
                </a:extLst>
              </p:cNvPr>
              <p:cNvSpPr txBox="1">
                <a:spLocks noRot="1" noChangeAspect="1" noMove="1" noResize="1" noEditPoints="1" noAdjustHandles="1" noChangeArrowheads="1" noChangeShapeType="1" noTextEdit="1"/>
              </p:cNvSpPr>
              <p:nvPr/>
            </p:nvSpPr>
            <p:spPr>
              <a:xfrm>
                <a:off x="161511" y="1178750"/>
                <a:ext cx="8730970" cy="2767040"/>
              </a:xfrm>
              <a:prstGeom prst="rect">
                <a:avLst/>
              </a:prstGeom>
              <a:blipFill>
                <a:blip r:embed="rId2"/>
                <a:stretch>
                  <a:fillRect l="-1745" t="-3524"/>
                </a:stretch>
              </a:blipFill>
              <a:ln w="25400">
                <a:noFill/>
              </a:ln>
            </p:spPr>
            <p:txBody>
              <a:bodyPr/>
              <a:lstStyle/>
              <a:p>
                <a:r>
                  <a:rPr lang="zh-CN" altLang="en-US">
                    <a:noFill/>
                  </a:rPr>
                  <a:t> </a:t>
                </a:r>
              </a:p>
            </p:txBody>
          </p:sp>
        </mc:Fallback>
      </mc:AlternateContent>
    </p:spTree>
    <p:extLst>
      <p:ext uri="{BB962C8B-B14F-4D97-AF65-F5344CB8AC3E}">
        <p14:creationId xmlns:p14="http://schemas.microsoft.com/office/powerpoint/2010/main" val="162770881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标题 1">
            <a:extLst>
              <a:ext uri="{FF2B5EF4-FFF2-40B4-BE49-F238E27FC236}">
                <a16:creationId xmlns:a16="http://schemas.microsoft.com/office/drawing/2014/main" id="{C5D96BB7-F3EE-475D-8C4A-757D9F1B8C06}"/>
              </a:ext>
            </a:extLst>
          </p:cNvPr>
          <p:cNvSpPr>
            <a:spLocks noGrp="1" noChangeArrowheads="1"/>
          </p:cNvSpPr>
          <p:nvPr>
            <p:ph type="title"/>
          </p:nvPr>
        </p:nvSpPr>
        <p:spPr>
          <a:xfrm>
            <a:off x="-15875" y="142875"/>
            <a:ext cx="8229600" cy="642938"/>
          </a:xfrm>
        </p:spPr>
        <p:txBody>
          <a:bodyPr/>
          <a:lstStyle/>
          <a:p>
            <a:pPr algn="l" defTabSz="512763" fontAlgn="base">
              <a:spcAft>
                <a:spcPct val="0"/>
              </a:spcAft>
            </a:pPr>
            <a:r>
              <a:rPr lang="en-US" altLang="zh-CN" dirty="0"/>
              <a:t>3.8.3 Gibbs</a:t>
            </a:r>
            <a:r>
              <a:rPr lang="zh-CN" altLang="en-US" dirty="0"/>
              <a:t>抽样</a:t>
            </a:r>
          </a:p>
        </p:txBody>
      </p:sp>
      <p:sp>
        <p:nvSpPr>
          <p:cNvPr id="4" name="灯片编号占位符 2">
            <a:extLst>
              <a:ext uri="{FF2B5EF4-FFF2-40B4-BE49-F238E27FC236}">
                <a16:creationId xmlns:a16="http://schemas.microsoft.com/office/drawing/2014/main" id="{C27C162C-7E7E-4C70-B53F-15564590C7C6}"/>
              </a:ext>
            </a:extLst>
          </p:cNvPr>
          <p:cNvSpPr>
            <a:spLocks noGrp="1" noChangeArrowheads="1"/>
          </p:cNvSpPr>
          <p:nvPr>
            <p:ph type="sldNum" sz="quarter" idx="12"/>
          </p:nvPr>
        </p:nvSpPr>
        <p:spPr bwMode="auto">
          <a:xfrm>
            <a:off x="6553200" y="6391275"/>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9FCE3FB9-BAC7-4293-A5BB-B8E090A183F8}" type="slidenum">
              <a:rPr lang="zh-CN" altLang="en-US">
                <a:solidFill>
                  <a:srgbClr val="898989"/>
                </a:solidFill>
              </a:rPr>
              <a:pPr/>
              <a:t>129</a:t>
            </a:fld>
            <a:endParaRPr lang="zh-CN" altLang="en-US">
              <a:solidFill>
                <a:srgbClr val="898989"/>
              </a:solidFill>
            </a:endParaRPr>
          </a:p>
        </p:txBody>
      </p:sp>
      <p:sp>
        <p:nvSpPr>
          <p:cNvPr id="8" name="文本框 7">
            <a:extLst>
              <a:ext uri="{FF2B5EF4-FFF2-40B4-BE49-F238E27FC236}">
                <a16:creationId xmlns:a16="http://schemas.microsoft.com/office/drawing/2014/main" id="{5494A751-7C91-44FE-87E8-8B4C24237BC8}"/>
              </a:ext>
            </a:extLst>
          </p:cNvPr>
          <p:cNvSpPr txBox="1"/>
          <p:nvPr/>
        </p:nvSpPr>
        <p:spPr>
          <a:xfrm>
            <a:off x="0" y="1043735"/>
            <a:ext cx="4690532" cy="584775"/>
          </a:xfrm>
          <a:prstGeom prst="rect">
            <a:avLst/>
          </a:prstGeom>
          <a:noFill/>
          <a:ln w="25400">
            <a:noFill/>
          </a:ln>
        </p:spPr>
        <p:txBody>
          <a:bodyPr wrap="square">
            <a:spAutoFit/>
          </a:bodyPr>
          <a:lstStyle/>
          <a:p>
            <a:pPr marL="457200" marR="0" lvl="0" indent="-45720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zh-CN" altLang="en-US" sz="3200" b="0" i="0" u="none" strike="noStrike" kern="1200" cap="none" spc="0" normalizeH="0" baseline="0" noProof="0" dirty="0">
                <a:ln>
                  <a:noFill/>
                </a:ln>
                <a:solidFill>
                  <a:srgbClr val="006699"/>
                </a:solidFill>
                <a:effectLst/>
                <a:uLnTx/>
                <a:uFillTx/>
                <a:latin typeface="Verdana" panose="020B0604030504040204" pitchFamily="34" charset="0"/>
                <a:ea typeface="宋体" panose="02010600030101010101" pitchFamily="2" charset="-122"/>
                <a:cs typeface="+mn-cs"/>
              </a:rPr>
              <a:t>二维</a:t>
            </a:r>
            <a:r>
              <a:rPr kumimoji="0" lang="en-US" altLang="zh-CN" sz="3200" b="0" i="0" u="none" strike="noStrike" kern="1200" cap="none" spc="0" normalizeH="0" baseline="0" noProof="0" dirty="0">
                <a:ln>
                  <a:noFill/>
                </a:ln>
                <a:solidFill>
                  <a:srgbClr val="006699"/>
                </a:solidFill>
                <a:effectLst/>
                <a:uLnTx/>
                <a:uFillTx/>
                <a:latin typeface="Verdana" panose="020B0604030504040204" pitchFamily="34" charset="0"/>
                <a:ea typeface="宋体" panose="02010600030101010101" pitchFamily="2" charset="-122"/>
                <a:cs typeface="+mn-cs"/>
              </a:rPr>
              <a:t>Gibbs</a:t>
            </a:r>
            <a:r>
              <a:rPr kumimoji="0" lang="zh-CN" altLang="en-US" sz="3200" b="0" i="0" u="none" strike="noStrike" kern="1200" cap="none" spc="0" normalizeH="0" baseline="0" noProof="0" dirty="0">
                <a:ln>
                  <a:noFill/>
                </a:ln>
                <a:solidFill>
                  <a:srgbClr val="006699"/>
                </a:solidFill>
                <a:effectLst/>
                <a:uLnTx/>
                <a:uFillTx/>
                <a:latin typeface="Verdana" panose="020B0604030504040204" pitchFamily="34" charset="0"/>
                <a:ea typeface="宋体" panose="02010600030101010101" pitchFamily="2" charset="-122"/>
                <a:cs typeface="+mn-cs"/>
              </a:rPr>
              <a:t>抽样步骤：</a:t>
            </a:r>
            <a:endParaRPr kumimoji="0" lang="en-US" altLang="zh-CN" sz="3200" b="0" i="0" u="none" strike="noStrike" kern="1200" cap="none" spc="0" normalizeH="0" baseline="0" noProof="0" dirty="0">
              <a:ln>
                <a:noFill/>
              </a:ln>
              <a:solidFill>
                <a:srgbClr val="006699"/>
              </a:solidFill>
              <a:effectLst/>
              <a:uLnTx/>
              <a:uFillTx/>
              <a:latin typeface="Verdana" panose="020B0604030504040204" pitchFamily="34" charset="0"/>
              <a:ea typeface="宋体" panose="02010600030101010101" pitchFamily="2" charset="-122"/>
              <a:cs typeface="+mn-cs"/>
            </a:endParaRPr>
          </a:p>
        </p:txBody>
      </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782D3308-44F8-4AE6-A96F-0AA81EC19D5F}"/>
                  </a:ext>
                </a:extLst>
              </p:cNvPr>
              <p:cNvSpPr txBox="1"/>
              <p:nvPr/>
            </p:nvSpPr>
            <p:spPr>
              <a:xfrm>
                <a:off x="0" y="1500459"/>
                <a:ext cx="9144000" cy="4560864"/>
              </a:xfrm>
              <a:prstGeom prst="rect">
                <a:avLst/>
              </a:prstGeom>
              <a:noFill/>
              <a:ln w="25400">
                <a:noFill/>
              </a:ln>
            </p:spPr>
            <p:txBody>
              <a:bodyPr wrap="square">
                <a:spAutoFit/>
              </a:bodyPr>
              <a:lstStyle/>
              <a:p>
                <a:pPr>
                  <a:spcBef>
                    <a:spcPts val="900"/>
                  </a:spcBef>
                  <a:spcAft>
                    <a:spcPts val="900"/>
                  </a:spcAft>
                </a:pPr>
                <a:r>
                  <a:rPr lang="en-US" altLang="zh-CN" sz="2800" dirty="0">
                    <a:effectLst/>
                    <a:latin typeface="Cambria" panose="02040503050406030204" pitchFamily="18" charset="0"/>
                    <a:cs typeface="Times New Roman" panose="02020603050405020304" pitchFamily="18" charset="0"/>
                  </a:rPr>
                  <a:t>1</a:t>
                </a:r>
                <a:r>
                  <a:rPr lang="en-US" altLang="zh-CN" sz="2800" dirty="0">
                    <a:effectLst/>
                    <a:latin typeface="宋体" panose="02010600030101010101" pitchFamily="2" charset="-122"/>
                    <a:cs typeface="Times New Roman" panose="02020603050405020304" pitchFamily="18" charset="0"/>
                  </a:rPr>
                  <a:t>）输入平稳分布</a:t>
                </a:r>
                <a14:m>
                  <m:oMath xmlns:m="http://schemas.openxmlformats.org/officeDocument/2006/math">
                    <m:r>
                      <a:rPr lang="en-US" altLang="zh-CN" sz="2800" i="1">
                        <a:effectLst/>
                        <a:latin typeface="Cambria Math" panose="02040503050406030204" pitchFamily="18" charset="0"/>
                        <a:cs typeface="Times New Roman" panose="02020603050405020304" pitchFamily="18" charset="0"/>
                      </a:rPr>
                      <m:t>𝜋</m:t>
                    </m:r>
                    <m:d>
                      <m:dPr>
                        <m:ctrlPr>
                          <a:rPr lang="zh-CN" altLang="zh-CN" sz="2800" i="1">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2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800" i="1">
                                <a:effectLst/>
                                <a:latin typeface="Cambria Math" panose="02040503050406030204" pitchFamily="18" charset="0"/>
                                <a:cs typeface="Times New Roman" panose="02020603050405020304" pitchFamily="18" charset="0"/>
                              </a:rPr>
                              <m:t>𝑥</m:t>
                            </m:r>
                          </m:e>
                          <m:sub>
                            <m:r>
                              <a:rPr lang="en-US" altLang="zh-CN" sz="2800" i="1">
                                <a:effectLst/>
                                <a:latin typeface="Cambria Math" panose="02040503050406030204" pitchFamily="18" charset="0"/>
                                <a:cs typeface="Times New Roman" panose="02020603050405020304" pitchFamily="18" charset="0"/>
                              </a:rPr>
                              <m:t>1</m:t>
                            </m:r>
                          </m:sub>
                        </m:sSub>
                        <m:r>
                          <a:rPr lang="en-US" altLang="zh-CN" sz="2800">
                            <a:effectLst/>
                            <a:latin typeface="Cambria Math" panose="02040503050406030204" pitchFamily="18" charset="0"/>
                            <a:cs typeface="Times New Roman" panose="02020603050405020304" pitchFamily="18" charset="0"/>
                          </a:rPr>
                          <m:t>,</m:t>
                        </m:r>
                        <m:sSub>
                          <m:sSubPr>
                            <m:ctrlPr>
                              <a:rPr lang="zh-CN" altLang="zh-CN" sz="2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800" i="1">
                                <a:effectLst/>
                                <a:latin typeface="Cambria Math" panose="02040503050406030204" pitchFamily="18" charset="0"/>
                                <a:cs typeface="Times New Roman" panose="02020603050405020304" pitchFamily="18" charset="0"/>
                              </a:rPr>
                              <m:t>𝑥</m:t>
                            </m:r>
                          </m:e>
                          <m:sub>
                            <m:r>
                              <a:rPr lang="en-US" altLang="zh-CN" sz="2800" i="1">
                                <a:effectLst/>
                                <a:latin typeface="Cambria Math" panose="02040503050406030204" pitchFamily="18" charset="0"/>
                                <a:cs typeface="Times New Roman" panose="02020603050405020304" pitchFamily="18" charset="0"/>
                              </a:rPr>
                              <m:t>2</m:t>
                            </m:r>
                          </m:sub>
                        </m:sSub>
                      </m:e>
                    </m:d>
                  </m:oMath>
                </a14:m>
                <a:r>
                  <a:rPr lang="en-US" altLang="zh-CN" sz="2800" dirty="0">
                    <a:effectLst/>
                    <a:latin typeface="宋体" panose="02010600030101010101" pitchFamily="2" charset="-122"/>
                    <a:cs typeface="Times New Roman" panose="02020603050405020304" pitchFamily="18" charset="0"/>
                  </a:rPr>
                  <a:t>，</a:t>
                </a:r>
                <a:r>
                  <a:rPr lang="en-US" altLang="zh-CN" sz="2800" dirty="0" err="1">
                    <a:effectLst/>
                    <a:latin typeface="宋体" panose="02010600030101010101" pitchFamily="2" charset="-122"/>
                    <a:cs typeface="Times New Roman" panose="02020603050405020304" pitchFamily="18" charset="0"/>
                  </a:rPr>
                  <a:t>设定状态转移次数阈值</a:t>
                </a:r>
                <a14:m>
                  <m:oMath xmlns:m="http://schemas.openxmlformats.org/officeDocument/2006/math">
                    <m:sSub>
                      <m:sSubPr>
                        <m:ctrlPr>
                          <a:rPr lang="zh-CN" altLang="zh-CN" sz="2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800" i="1">
                            <a:effectLst/>
                            <a:latin typeface="Cambria Math" panose="02040503050406030204" pitchFamily="18" charset="0"/>
                            <a:cs typeface="Times New Roman" panose="02020603050405020304" pitchFamily="18" charset="0"/>
                          </a:rPr>
                          <m:t>𝑛</m:t>
                        </m:r>
                      </m:e>
                      <m:sub>
                        <m:r>
                          <a:rPr lang="en-US" altLang="zh-CN" sz="2800" i="1">
                            <a:effectLst/>
                            <a:latin typeface="Cambria Math" panose="02040503050406030204" pitchFamily="18" charset="0"/>
                            <a:cs typeface="Times New Roman" panose="02020603050405020304" pitchFamily="18" charset="0"/>
                          </a:rPr>
                          <m:t>1</m:t>
                        </m:r>
                      </m:sub>
                    </m:sSub>
                  </m:oMath>
                </a14:m>
                <a:r>
                  <a:rPr lang="en-US" altLang="zh-CN" sz="2800" dirty="0">
                    <a:effectLst/>
                    <a:latin typeface="宋体" panose="02010600030101010101" pitchFamily="2" charset="-122"/>
                    <a:cs typeface="Times New Roman" panose="02020603050405020304" pitchFamily="18" charset="0"/>
                  </a:rPr>
                  <a:t>，</a:t>
                </a:r>
                <a:r>
                  <a:rPr lang="en-US" altLang="zh-CN" sz="2800" dirty="0" err="1">
                    <a:effectLst/>
                    <a:latin typeface="宋体" panose="02010600030101010101" pitchFamily="2" charset="-122"/>
                    <a:cs typeface="Times New Roman" panose="02020603050405020304" pitchFamily="18" charset="0"/>
                  </a:rPr>
                  <a:t>需要的样本个数</a:t>
                </a:r>
                <a14:m>
                  <m:oMath xmlns:m="http://schemas.openxmlformats.org/officeDocument/2006/math">
                    <m:sSub>
                      <m:sSubPr>
                        <m:ctrlPr>
                          <a:rPr lang="zh-CN" altLang="zh-CN" sz="2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800" i="1">
                            <a:effectLst/>
                            <a:latin typeface="Cambria Math" panose="02040503050406030204" pitchFamily="18" charset="0"/>
                            <a:cs typeface="Times New Roman" panose="02020603050405020304" pitchFamily="18" charset="0"/>
                          </a:rPr>
                          <m:t>𝑛</m:t>
                        </m:r>
                      </m:e>
                      <m:sub>
                        <m:r>
                          <a:rPr lang="en-US" altLang="zh-CN" sz="2800" i="1">
                            <a:effectLst/>
                            <a:latin typeface="Cambria Math" panose="02040503050406030204" pitchFamily="18" charset="0"/>
                            <a:cs typeface="Times New Roman" panose="02020603050405020304" pitchFamily="18" charset="0"/>
                          </a:rPr>
                          <m:t>2</m:t>
                        </m:r>
                      </m:sub>
                    </m:sSub>
                  </m:oMath>
                </a14:m>
                <a:br>
                  <a:rPr lang="en-US" altLang="zh-CN" sz="2800" dirty="0">
                    <a:effectLst/>
                    <a:latin typeface="Cambria" panose="02040503050406030204" pitchFamily="18" charset="0"/>
                    <a:cs typeface="Times New Roman" panose="02020603050405020304" pitchFamily="18" charset="0"/>
                  </a:rPr>
                </a:br>
                <a:r>
                  <a:rPr lang="en-US" altLang="zh-CN" sz="2800" dirty="0">
                    <a:effectLst/>
                    <a:latin typeface="Cambria" panose="02040503050406030204" pitchFamily="18" charset="0"/>
                    <a:cs typeface="Times New Roman" panose="02020603050405020304" pitchFamily="18" charset="0"/>
                  </a:rPr>
                  <a:t> 2</a:t>
                </a:r>
                <a:r>
                  <a:rPr lang="en-US" altLang="zh-CN" sz="2800" dirty="0">
                    <a:effectLst/>
                    <a:latin typeface="宋体" panose="02010600030101010101" pitchFamily="2" charset="-122"/>
                    <a:cs typeface="Times New Roman" panose="02020603050405020304" pitchFamily="18" charset="0"/>
                  </a:rPr>
                  <a:t>）随机初始化初始状态值</a:t>
                </a:r>
                <a14:m>
                  <m:oMath xmlns:m="http://schemas.openxmlformats.org/officeDocument/2006/math">
                    <m:sSubSup>
                      <m:sSubSupPr>
                        <m:ctrlPr>
                          <a:rPr lang="zh-CN" altLang="zh-CN" sz="2800" i="1">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800" i="1">
                            <a:effectLst/>
                            <a:latin typeface="Cambria Math" panose="02040503050406030204" pitchFamily="18" charset="0"/>
                            <a:cs typeface="Times New Roman" panose="02020603050405020304" pitchFamily="18" charset="0"/>
                          </a:rPr>
                          <m:t>𝑥</m:t>
                        </m:r>
                      </m:e>
                      <m:sub>
                        <m:r>
                          <a:rPr lang="en-US" altLang="zh-CN" sz="2800" i="1">
                            <a:effectLst/>
                            <a:latin typeface="Cambria Math" panose="02040503050406030204" pitchFamily="18" charset="0"/>
                            <a:cs typeface="Times New Roman" panose="02020603050405020304" pitchFamily="18" charset="0"/>
                          </a:rPr>
                          <m:t>1</m:t>
                        </m:r>
                      </m:sub>
                      <m:sup>
                        <m:d>
                          <m:dPr>
                            <m:ctrlPr>
                              <a:rPr lang="zh-CN" altLang="zh-CN" sz="2800"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2800" i="1">
                                <a:effectLst/>
                                <a:latin typeface="Cambria Math" panose="02040503050406030204" pitchFamily="18" charset="0"/>
                                <a:cs typeface="Times New Roman" panose="02020603050405020304" pitchFamily="18" charset="0"/>
                              </a:rPr>
                              <m:t>0</m:t>
                            </m:r>
                          </m:e>
                        </m:d>
                      </m:sup>
                    </m:sSubSup>
                  </m:oMath>
                </a14:m>
                <a:r>
                  <a:rPr lang="en-US" altLang="zh-CN" sz="2800" dirty="0">
                    <a:effectLst/>
                    <a:latin typeface="宋体" panose="02010600030101010101" pitchFamily="2" charset="-122"/>
                    <a:cs typeface="Times New Roman" panose="02020603050405020304" pitchFamily="18" charset="0"/>
                  </a:rPr>
                  <a:t>和</a:t>
                </a:r>
                <a14:m>
                  <m:oMath xmlns:m="http://schemas.openxmlformats.org/officeDocument/2006/math">
                    <m:sSubSup>
                      <m:sSubSupPr>
                        <m:ctrlPr>
                          <a:rPr lang="zh-CN" altLang="zh-CN" sz="2800" i="1">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800" i="1">
                            <a:effectLst/>
                            <a:latin typeface="Cambria Math" panose="02040503050406030204" pitchFamily="18" charset="0"/>
                            <a:cs typeface="Times New Roman" panose="02020603050405020304" pitchFamily="18" charset="0"/>
                          </a:rPr>
                          <m:t>𝑥</m:t>
                        </m:r>
                      </m:e>
                      <m:sub>
                        <m:r>
                          <a:rPr lang="en-US" altLang="zh-CN" sz="2800" i="1">
                            <a:effectLst/>
                            <a:latin typeface="Cambria Math" panose="02040503050406030204" pitchFamily="18" charset="0"/>
                            <a:cs typeface="Times New Roman" panose="02020603050405020304" pitchFamily="18" charset="0"/>
                          </a:rPr>
                          <m:t>2</m:t>
                        </m:r>
                      </m:sub>
                      <m:sup>
                        <m:d>
                          <m:dPr>
                            <m:ctrlPr>
                              <a:rPr lang="zh-CN" altLang="zh-CN" sz="2800"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2800" i="1">
                                <a:effectLst/>
                                <a:latin typeface="Cambria Math" panose="02040503050406030204" pitchFamily="18" charset="0"/>
                                <a:cs typeface="Times New Roman" panose="02020603050405020304" pitchFamily="18" charset="0"/>
                              </a:rPr>
                              <m:t>0</m:t>
                            </m:r>
                          </m:e>
                        </m:d>
                      </m:sup>
                    </m:sSubSup>
                  </m:oMath>
                </a14:m>
                <a:br>
                  <a:rPr lang="en-US" altLang="zh-CN" sz="2800" dirty="0">
                    <a:effectLst/>
                    <a:latin typeface="Cambria" panose="02040503050406030204" pitchFamily="18" charset="0"/>
                    <a:cs typeface="Times New Roman" panose="02020603050405020304" pitchFamily="18" charset="0"/>
                  </a:rPr>
                </a:br>
                <a:r>
                  <a:rPr lang="en-US" altLang="zh-CN" sz="2800" dirty="0">
                    <a:effectLst/>
                    <a:latin typeface="Cambria" panose="02040503050406030204" pitchFamily="18" charset="0"/>
                    <a:cs typeface="Times New Roman" panose="02020603050405020304" pitchFamily="18" charset="0"/>
                  </a:rPr>
                  <a:t> 3</a:t>
                </a:r>
                <a:r>
                  <a:rPr lang="en-US" altLang="zh-CN" sz="2800" dirty="0">
                    <a:effectLst/>
                    <a:latin typeface="宋体" panose="02010600030101010101" pitchFamily="2" charset="-122"/>
                    <a:cs typeface="Times New Roman" panose="02020603050405020304" pitchFamily="18" charset="0"/>
                  </a:rPr>
                  <a:t>）</a:t>
                </a:r>
                <a:r>
                  <a:rPr lang="en-US" altLang="zh-CN" sz="2800" dirty="0">
                    <a:effectLst/>
                    <a:latin typeface="Cambria" panose="02040503050406030204" pitchFamily="18" charset="0"/>
                    <a:cs typeface="Times New Roman" panose="02020603050405020304" pitchFamily="18" charset="0"/>
                  </a:rPr>
                  <a:t>for t = 0 to </a:t>
                </a:r>
                <a14:m>
                  <m:oMath xmlns:m="http://schemas.openxmlformats.org/officeDocument/2006/math">
                    <m:sSub>
                      <m:sSubPr>
                        <m:ctrlPr>
                          <a:rPr lang="zh-CN" altLang="zh-CN" sz="2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800" i="1">
                            <a:effectLst/>
                            <a:latin typeface="Cambria Math" panose="02040503050406030204" pitchFamily="18" charset="0"/>
                            <a:cs typeface="Times New Roman" panose="02020603050405020304" pitchFamily="18" charset="0"/>
                          </a:rPr>
                          <m:t>𝑛</m:t>
                        </m:r>
                      </m:e>
                      <m:sub>
                        <m:r>
                          <a:rPr lang="en-US" altLang="zh-CN" sz="2800" i="1">
                            <a:effectLst/>
                            <a:latin typeface="Cambria Math" panose="02040503050406030204" pitchFamily="18" charset="0"/>
                            <a:cs typeface="Times New Roman" panose="02020603050405020304" pitchFamily="18" charset="0"/>
                          </a:rPr>
                          <m:t>1</m:t>
                        </m:r>
                      </m:sub>
                    </m:sSub>
                    <m:r>
                      <a:rPr lang="en-US" altLang="zh-CN" sz="2800">
                        <a:effectLst/>
                        <a:latin typeface="Cambria Math" panose="02040503050406030204" pitchFamily="18" charset="0"/>
                        <a:cs typeface="Times New Roman" panose="02020603050405020304" pitchFamily="18" charset="0"/>
                      </a:rPr>
                      <m:t>+</m:t>
                    </m:r>
                    <m:sSub>
                      <m:sSubPr>
                        <m:ctrlPr>
                          <a:rPr lang="zh-CN" altLang="zh-CN" sz="2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800" i="1">
                            <a:effectLst/>
                            <a:latin typeface="Cambria Math" panose="02040503050406030204" pitchFamily="18" charset="0"/>
                            <a:cs typeface="Times New Roman" panose="02020603050405020304" pitchFamily="18" charset="0"/>
                          </a:rPr>
                          <m:t>𝑛</m:t>
                        </m:r>
                      </m:e>
                      <m:sub>
                        <m:r>
                          <a:rPr lang="en-US" altLang="zh-CN" sz="2800" i="1">
                            <a:effectLst/>
                            <a:latin typeface="Cambria Math" panose="02040503050406030204" pitchFamily="18" charset="0"/>
                            <a:cs typeface="Times New Roman" panose="02020603050405020304" pitchFamily="18" charset="0"/>
                          </a:rPr>
                          <m:t>2</m:t>
                        </m:r>
                      </m:sub>
                    </m:sSub>
                  </m:oMath>
                </a14:m>
                <a:r>
                  <a:rPr lang="en-US" altLang="zh-CN" sz="2800" dirty="0">
                    <a:effectLst/>
                    <a:latin typeface="Cambria" panose="02040503050406030204" pitchFamily="18" charset="0"/>
                    <a:cs typeface="Times New Roman" panose="02020603050405020304" pitchFamily="18" charset="0"/>
                  </a:rPr>
                  <a:t>-1: </a:t>
                </a:r>
                <a:endParaRPr lang="zh-CN" altLang="zh-CN" sz="2800" dirty="0">
                  <a:effectLst/>
                  <a:latin typeface="Cambria" panose="02040503050406030204" pitchFamily="18" charset="0"/>
                  <a:cs typeface="Times New Roman" panose="02020603050405020304" pitchFamily="18" charset="0"/>
                </a:endParaRPr>
              </a:p>
              <a:p>
                <a:pPr>
                  <a:spcBef>
                    <a:spcPts val="900"/>
                  </a:spcBef>
                  <a:spcAft>
                    <a:spcPts val="900"/>
                  </a:spcAft>
                </a:pPr>
                <a:r>
                  <a:rPr lang="en-US" altLang="zh-CN" sz="2800" dirty="0">
                    <a:effectLst/>
                    <a:latin typeface="Cambria" panose="02040503050406030204" pitchFamily="18" charset="0"/>
                    <a:cs typeface="Times New Roman" panose="02020603050405020304" pitchFamily="18" charset="0"/>
                  </a:rPr>
                  <a:t>  a) </a:t>
                </a:r>
                <a:r>
                  <a:rPr lang="en-US" altLang="zh-CN" sz="2800" dirty="0" err="1">
                    <a:effectLst/>
                    <a:latin typeface="宋体" panose="02010600030101010101" pitchFamily="2" charset="-122"/>
                    <a:cs typeface="Times New Roman" panose="02020603050405020304" pitchFamily="18" charset="0"/>
                  </a:rPr>
                  <a:t>从条件概率分布</a:t>
                </a:r>
                <a14:m>
                  <m:oMath xmlns:m="http://schemas.openxmlformats.org/officeDocument/2006/math">
                    <m:r>
                      <a:rPr lang="en-US" altLang="zh-CN" sz="2800" i="1">
                        <a:effectLst/>
                        <a:latin typeface="Cambria Math" panose="02040503050406030204" pitchFamily="18" charset="0"/>
                        <a:cs typeface="Times New Roman" panose="02020603050405020304" pitchFamily="18" charset="0"/>
                      </a:rPr>
                      <m:t>𝑃</m:t>
                    </m:r>
                    <m:d>
                      <m:dPr>
                        <m:ctrlPr>
                          <a:rPr lang="zh-CN" altLang="zh-CN" sz="2800" i="1">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2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800" i="1">
                                <a:effectLst/>
                                <a:latin typeface="Cambria Math" panose="02040503050406030204" pitchFamily="18" charset="0"/>
                                <a:cs typeface="Times New Roman" panose="02020603050405020304" pitchFamily="18" charset="0"/>
                              </a:rPr>
                              <m:t>𝑥</m:t>
                            </m:r>
                          </m:e>
                          <m:sub>
                            <m:r>
                              <a:rPr lang="en-US" altLang="zh-CN" sz="2800" i="1">
                                <a:effectLst/>
                                <a:latin typeface="Cambria Math" panose="02040503050406030204" pitchFamily="18" charset="0"/>
                                <a:cs typeface="Times New Roman" panose="02020603050405020304" pitchFamily="18" charset="0"/>
                              </a:rPr>
                              <m:t>1</m:t>
                            </m:r>
                          </m:sub>
                        </m:sSub>
                        <m:r>
                          <a:rPr lang="en-US" altLang="zh-CN" sz="2800">
                            <a:effectLst/>
                            <a:latin typeface="Cambria Math" panose="02040503050406030204" pitchFamily="18" charset="0"/>
                            <a:cs typeface="Times New Roman" panose="02020603050405020304" pitchFamily="18" charset="0"/>
                          </a:rPr>
                          <m:t>|</m:t>
                        </m:r>
                        <m:sSubSup>
                          <m:sSubSupPr>
                            <m:ctrlPr>
                              <a:rPr lang="zh-CN" altLang="zh-CN" sz="2800" i="1">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800" i="1">
                                <a:effectLst/>
                                <a:latin typeface="Cambria Math" panose="02040503050406030204" pitchFamily="18" charset="0"/>
                                <a:cs typeface="Times New Roman" panose="02020603050405020304" pitchFamily="18" charset="0"/>
                              </a:rPr>
                              <m:t>𝑥</m:t>
                            </m:r>
                          </m:e>
                          <m:sub>
                            <m:r>
                              <a:rPr lang="en-US" altLang="zh-CN" sz="2800" i="1">
                                <a:effectLst/>
                                <a:latin typeface="Cambria Math" panose="02040503050406030204" pitchFamily="18" charset="0"/>
                                <a:cs typeface="Times New Roman" panose="02020603050405020304" pitchFamily="18" charset="0"/>
                              </a:rPr>
                              <m:t>2</m:t>
                            </m:r>
                          </m:sub>
                          <m:sup>
                            <m:d>
                              <m:dPr>
                                <m:ctrlPr>
                                  <a:rPr lang="zh-CN" altLang="zh-CN" sz="2800"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2800" i="1">
                                    <a:effectLst/>
                                    <a:latin typeface="Cambria Math" panose="02040503050406030204" pitchFamily="18" charset="0"/>
                                    <a:cs typeface="Times New Roman" panose="02020603050405020304" pitchFamily="18" charset="0"/>
                                  </a:rPr>
                                  <m:t>𝑡</m:t>
                                </m:r>
                              </m:e>
                            </m:d>
                          </m:sup>
                        </m:sSubSup>
                      </m:e>
                    </m:d>
                  </m:oMath>
                </a14:m>
                <a:r>
                  <a:rPr lang="en-US" altLang="zh-CN" sz="2800" dirty="0">
                    <a:effectLst/>
                    <a:latin typeface="宋体" panose="02010600030101010101" pitchFamily="2" charset="-122"/>
                    <a:cs typeface="Times New Roman" panose="02020603050405020304" pitchFamily="18" charset="0"/>
                  </a:rPr>
                  <a:t>中</a:t>
                </a:r>
                <a:r>
                  <a:rPr lang="zh-CN" altLang="en-US" sz="2800" dirty="0">
                    <a:latin typeface="宋体" panose="02010600030101010101" pitchFamily="2" charset="-122"/>
                    <a:cs typeface="Times New Roman" panose="02020603050405020304" pitchFamily="18" charset="0"/>
                  </a:rPr>
                  <a:t>抽</a:t>
                </a:r>
                <a:r>
                  <a:rPr lang="en-US" altLang="zh-CN" sz="2800" dirty="0">
                    <a:effectLst/>
                    <a:latin typeface="宋体" panose="02010600030101010101" pitchFamily="2" charset="-122"/>
                    <a:cs typeface="Times New Roman" panose="02020603050405020304" pitchFamily="18" charset="0"/>
                  </a:rPr>
                  <a:t>样得到样本</a:t>
                </a:r>
                <a14:m>
                  <m:oMath xmlns:m="http://schemas.openxmlformats.org/officeDocument/2006/math">
                    <m:sSubSup>
                      <m:sSubSupPr>
                        <m:ctrlPr>
                          <a:rPr lang="zh-CN" altLang="zh-CN" sz="2800" i="1">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800" i="1">
                            <a:effectLst/>
                            <a:latin typeface="Cambria Math" panose="02040503050406030204" pitchFamily="18" charset="0"/>
                            <a:cs typeface="Times New Roman" panose="02020603050405020304" pitchFamily="18" charset="0"/>
                          </a:rPr>
                          <m:t>𝑥</m:t>
                        </m:r>
                      </m:e>
                      <m:sub>
                        <m:r>
                          <a:rPr lang="en-US" altLang="zh-CN" sz="2800" i="1">
                            <a:effectLst/>
                            <a:latin typeface="Cambria Math" panose="02040503050406030204" pitchFamily="18" charset="0"/>
                            <a:cs typeface="Times New Roman" panose="02020603050405020304" pitchFamily="18" charset="0"/>
                          </a:rPr>
                          <m:t>1</m:t>
                        </m:r>
                      </m:sub>
                      <m:sup>
                        <m:r>
                          <a:rPr lang="en-US" altLang="zh-CN" sz="2800" i="1">
                            <a:effectLst/>
                            <a:latin typeface="Cambria Math" panose="02040503050406030204" pitchFamily="18" charset="0"/>
                            <a:cs typeface="Times New Roman" panose="02020603050405020304" pitchFamily="18" charset="0"/>
                          </a:rPr>
                          <m:t>𝑡</m:t>
                        </m:r>
                        <m:r>
                          <a:rPr lang="en-US" altLang="zh-CN" sz="2800">
                            <a:effectLst/>
                            <a:latin typeface="Cambria Math" panose="02040503050406030204" pitchFamily="18" charset="0"/>
                            <a:cs typeface="Times New Roman" panose="02020603050405020304" pitchFamily="18" charset="0"/>
                          </a:rPr>
                          <m:t>+</m:t>
                        </m:r>
                        <m:r>
                          <a:rPr lang="en-US" altLang="zh-CN" sz="2800" i="1">
                            <a:effectLst/>
                            <a:latin typeface="Cambria Math" panose="02040503050406030204" pitchFamily="18" charset="0"/>
                            <a:cs typeface="Times New Roman" panose="02020603050405020304" pitchFamily="18" charset="0"/>
                          </a:rPr>
                          <m:t>1</m:t>
                        </m:r>
                      </m:sup>
                    </m:sSubSup>
                  </m:oMath>
                </a14:m>
                <a:endParaRPr lang="en-US" altLang="zh-CN" sz="2800" dirty="0">
                  <a:effectLst/>
                  <a:latin typeface="Cambria" panose="02040503050406030204" pitchFamily="18" charset="0"/>
                  <a:cs typeface="Times New Roman" panose="02020603050405020304" pitchFamily="18" charset="0"/>
                </a:endParaRPr>
              </a:p>
              <a:p>
                <a:pPr>
                  <a:spcBef>
                    <a:spcPts val="900"/>
                  </a:spcBef>
                  <a:spcAft>
                    <a:spcPts val="900"/>
                  </a:spcAft>
                </a:pPr>
                <a:r>
                  <a:rPr lang="en-US" altLang="zh-CN" sz="2800" dirty="0">
                    <a:latin typeface="Cambria" panose="02040503050406030204" pitchFamily="18" charset="0"/>
                    <a:cs typeface="Times New Roman" panose="02020603050405020304" pitchFamily="18" charset="0"/>
                  </a:rPr>
                  <a:t>  b) </a:t>
                </a:r>
                <a:r>
                  <a:rPr lang="en-US" altLang="zh-CN" sz="2800" dirty="0" err="1">
                    <a:latin typeface="宋体" panose="02010600030101010101" pitchFamily="2" charset="-122"/>
                    <a:cs typeface="Times New Roman" panose="02020603050405020304" pitchFamily="18" charset="0"/>
                  </a:rPr>
                  <a:t>从条件概率分布</a:t>
                </a:r>
                <a14:m>
                  <m:oMath xmlns:m="http://schemas.openxmlformats.org/officeDocument/2006/math">
                    <m:r>
                      <a:rPr lang="en-US" altLang="zh-CN" sz="2800" i="1">
                        <a:latin typeface="Cambria Math" panose="02040503050406030204" pitchFamily="18" charset="0"/>
                        <a:cs typeface="Times New Roman" panose="02020603050405020304" pitchFamily="18" charset="0"/>
                      </a:rPr>
                      <m:t>𝑃</m:t>
                    </m:r>
                    <m:d>
                      <m:dPr>
                        <m:ctrlPr>
                          <a:rPr lang="zh-CN" altLang="zh-CN" sz="2800" i="1">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28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800" i="1">
                                <a:latin typeface="Cambria Math" panose="02040503050406030204" pitchFamily="18" charset="0"/>
                                <a:cs typeface="Times New Roman" panose="02020603050405020304" pitchFamily="18" charset="0"/>
                              </a:rPr>
                              <m:t>𝑥</m:t>
                            </m:r>
                          </m:e>
                          <m:sub>
                            <m:r>
                              <a:rPr lang="en-US" altLang="zh-CN" sz="2800" i="1">
                                <a:latin typeface="Cambria Math" panose="02040503050406030204" pitchFamily="18" charset="0"/>
                                <a:cs typeface="Times New Roman" panose="02020603050405020304" pitchFamily="18" charset="0"/>
                              </a:rPr>
                              <m:t>2</m:t>
                            </m:r>
                          </m:sub>
                        </m:sSub>
                        <m:r>
                          <a:rPr lang="en-US" altLang="zh-CN" sz="2800">
                            <a:latin typeface="Cambria Math" panose="02040503050406030204" pitchFamily="18" charset="0"/>
                            <a:cs typeface="Times New Roman" panose="02020603050405020304" pitchFamily="18" charset="0"/>
                          </a:rPr>
                          <m:t>|</m:t>
                        </m:r>
                        <m:sSubSup>
                          <m:sSubSupPr>
                            <m:ctrlPr>
                              <a:rPr lang="zh-CN" altLang="zh-CN" sz="2800" i="1">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800" i="1">
                                <a:latin typeface="Cambria Math" panose="02040503050406030204" pitchFamily="18" charset="0"/>
                                <a:cs typeface="Times New Roman" panose="02020603050405020304" pitchFamily="18" charset="0"/>
                              </a:rPr>
                              <m:t>𝑥</m:t>
                            </m:r>
                          </m:e>
                          <m:sub>
                            <m:r>
                              <a:rPr lang="en-US" altLang="zh-CN" sz="2800" i="1">
                                <a:latin typeface="Cambria Math" panose="02040503050406030204" pitchFamily="18" charset="0"/>
                                <a:cs typeface="Times New Roman" panose="02020603050405020304" pitchFamily="18" charset="0"/>
                              </a:rPr>
                              <m:t>1</m:t>
                            </m:r>
                          </m:sub>
                          <m:sup>
                            <m:d>
                              <m:dPr>
                                <m:ctrlPr>
                                  <a:rPr lang="zh-CN" altLang="zh-CN" sz="2800" i="1">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2800" i="1">
                                    <a:latin typeface="Cambria Math" panose="02040503050406030204" pitchFamily="18" charset="0"/>
                                    <a:cs typeface="Times New Roman" panose="02020603050405020304" pitchFamily="18" charset="0"/>
                                  </a:rPr>
                                  <m:t>𝑡</m:t>
                                </m:r>
                                <m:r>
                                  <a:rPr lang="en-US" altLang="zh-CN" sz="2800" b="0" i="1" smtClean="0">
                                    <a:latin typeface="Cambria Math" panose="02040503050406030204" pitchFamily="18" charset="0"/>
                                    <a:cs typeface="Times New Roman" panose="02020603050405020304" pitchFamily="18" charset="0"/>
                                  </a:rPr>
                                  <m:t>+1</m:t>
                                </m:r>
                              </m:e>
                            </m:d>
                          </m:sup>
                        </m:sSubSup>
                      </m:e>
                    </m:d>
                  </m:oMath>
                </a14:m>
                <a:r>
                  <a:rPr lang="en-US" altLang="zh-CN" sz="2800" dirty="0">
                    <a:latin typeface="宋体" panose="02010600030101010101" pitchFamily="2" charset="-122"/>
                    <a:cs typeface="Times New Roman" panose="02020603050405020304" pitchFamily="18" charset="0"/>
                  </a:rPr>
                  <a:t>中</a:t>
                </a:r>
                <a:r>
                  <a:rPr lang="zh-CN" altLang="en-US" sz="2800" dirty="0">
                    <a:latin typeface="宋体" panose="02010600030101010101" pitchFamily="2" charset="-122"/>
                    <a:cs typeface="Times New Roman" panose="02020603050405020304" pitchFamily="18" charset="0"/>
                  </a:rPr>
                  <a:t>抽</a:t>
                </a:r>
                <a:r>
                  <a:rPr lang="en-US" altLang="zh-CN" sz="2800" dirty="0">
                    <a:latin typeface="宋体" panose="02010600030101010101" pitchFamily="2" charset="-122"/>
                    <a:cs typeface="Times New Roman" panose="02020603050405020304" pitchFamily="18" charset="0"/>
                  </a:rPr>
                  <a:t>样得到样本</a:t>
                </a:r>
                <a14:m>
                  <m:oMath xmlns:m="http://schemas.openxmlformats.org/officeDocument/2006/math">
                    <m:sSubSup>
                      <m:sSubSupPr>
                        <m:ctrlPr>
                          <a:rPr lang="zh-CN" altLang="zh-CN" sz="2800" i="1">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800" i="1">
                            <a:latin typeface="Cambria Math" panose="02040503050406030204" pitchFamily="18" charset="0"/>
                            <a:cs typeface="Times New Roman" panose="02020603050405020304" pitchFamily="18" charset="0"/>
                          </a:rPr>
                          <m:t>𝑥</m:t>
                        </m:r>
                      </m:e>
                      <m:sub>
                        <m:r>
                          <a:rPr lang="en-US" altLang="zh-CN" sz="2800" i="1">
                            <a:latin typeface="Cambria Math" panose="02040503050406030204" pitchFamily="18" charset="0"/>
                            <a:cs typeface="Times New Roman" panose="02020603050405020304" pitchFamily="18" charset="0"/>
                          </a:rPr>
                          <m:t>2</m:t>
                        </m:r>
                      </m:sub>
                      <m:sup>
                        <m:r>
                          <a:rPr lang="en-US" altLang="zh-CN" sz="2800" i="1">
                            <a:latin typeface="Cambria Math" panose="02040503050406030204" pitchFamily="18" charset="0"/>
                            <a:cs typeface="Times New Roman" panose="02020603050405020304" pitchFamily="18" charset="0"/>
                          </a:rPr>
                          <m:t>𝑡</m:t>
                        </m:r>
                        <m:r>
                          <a:rPr lang="en-US" altLang="zh-CN" sz="2800">
                            <a:latin typeface="Cambria Math" panose="02040503050406030204" pitchFamily="18" charset="0"/>
                            <a:cs typeface="Times New Roman" panose="02020603050405020304" pitchFamily="18" charset="0"/>
                          </a:rPr>
                          <m:t>+</m:t>
                        </m:r>
                        <m:r>
                          <a:rPr lang="en-US" altLang="zh-CN" sz="2800" i="1">
                            <a:latin typeface="Cambria Math" panose="02040503050406030204" pitchFamily="18" charset="0"/>
                            <a:cs typeface="Times New Roman" panose="02020603050405020304" pitchFamily="18" charset="0"/>
                          </a:rPr>
                          <m:t>1</m:t>
                        </m:r>
                      </m:sup>
                    </m:sSubSup>
                  </m:oMath>
                </a14:m>
                <a:br>
                  <a:rPr lang="en-US" altLang="zh-CN" sz="2800" dirty="0">
                    <a:effectLst/>
                    <a:latin typeface="Cambria" panose="02040503050406030204" pitchFamily="18" charset="0"/>
                    <a:cs typeface="Times New Roman" panose="02020603050405020304" pitchFamily="18" charset="0"/>
                  </a:rPr>
                </a:br>
                <a:r>
                  <a:rPr lang="en-US" altLang="zh-CN" sz="2800" dirty="0">
                    <a:effectLst/>
                    <a:latin typeface="Cambria" panose="02040503050406030204" pitchFamily="18" charset="0"/>
                    <a:cs typeface="Times New Roman" panose="02020603050405020304" pitchFamily="18" charset="0"/>
                  </a:rPr>
                  <a:t> </a:t>
                </a:r>
                <a:r>
                  <a:rPr lang="en-US" altLang="zh-CN" sz="2800" dirty="0" err="1">
                    <a:effectLst/>
                    <a:latin typeface="宋体" panose="02010600030101010101" pitchFamily="2" charset="-122"/>
                    <a:cs typeface="Times New Roman" panose="02020603050405020304" pitchFamily="18" charset="0"/>
                  </a:rPr>
                  <a:t>样本集</a:t>
                </a:r>
                <a14:m>
                  <m:oMath xmlns:m="http://schemas.openxmlformats.org/officeDocument/2006/math">
                    <m:r>
                      <a:rPr lang="en-US" altLang="zh-CN" sz="2000">
                        <a:effectLst/>
                        <a:latin typeface="Cambria Math" panose="02040503050406030204" pitchFamily="18" charset="0"/>
                        <a:cs typeface="Times New Roman" panose="02020603050405020304" pitchFamily="18" charset="0"/>
                      </a:rPr>
                      <m:t>{</m:t>
                    </m:r>
                    <m:d>
                      <m:dPr>
                        <m:ctrlPr>
                          <a:rPr lang="zh-CN" altLang="zh-CN" sz="2000" i="1">
                            <a:effectLst/>
                            <a:latin typeface="Cambria Math" panose="02040503050406030204" pitchFamily="18" charset="0"/>
                            <a:ea typeface="Cambria Math" panose="02040503050406030204" pitchFamily="18" charset="0"/>
                            <a:cs typeface="Times New Roman" panose="02020603050405020304" pitchFamily="18" charset="0"/>
                          </a:rPr>
                        </m:ctrlPr>
                      </m:dPr>
                      <m:e>
                        <m:sSubSup>
                          <m:sSubSupPr>
                            <m:ctrlPr>
                              <a:rPr lang="zh-CN" altLang="zh-CN" sz="2000" i="1">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000" i="1">
                                <a:effectLst/>
                                <a:latin typeface="Cambria Math" panose="02040503050406030204" pitchFamily="18" charset="0"/>
                                <a:cs typeface="Times New Roman" panose="02020603050405020304" pitchFamily="18" charset="0"/>
                              </a:rPr>
                              <m:t>𝑥</m:t>
                            </m:r>
                          </m:e>
                          <m:sub>
                            <m:r>
                              <a:rPr lang="en-US" altLang="zh-CN" sz="2000" i="1">
                                <a:effectLst/>
                                <a:latin typeface="Cambria Math" panose="02040503050406030204" pitchFamily="18" charset="0"/>
                                <a:cs typeface="Times New Roman" panose="02020603050405020304" pitchFamily="18" charset="0"/>
                              </a:rPr>
                              <m:t>1</m:t>
                            </m:r>
                          </m:sub>
                          <m:sup>
                            <m:d>
                              <m:dPr>
                                <m:ctrlPr>
                                  <a:rPr lang="zh-CN" altLang="zh-CN" sz="2000" i="1">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20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a:effectLst/>
                                        <a:latin typeface="Cambria Math" panose="02040503050406030204" pitchFamily="18" charset="0"/>
                                        <a:cs typeface="Times New Roman" panose="02020603050405020304" pitchFamily="18" charset="0"/>
                                      </a:rPr>
                                      <m:t>𝑛</m:t>
                                    </m:r>
                                  </m:e>
                                  <m:sub>
                                    <m:r>
                                      <a:rPr lang="en-US" altLang="zh-CN" sz="2000" i="1">
                                        <a:effectLst/>
                                        <a:latin typeface="Cambria Math" panose="02040503050406030204" pitchFamily="18" charset="0"/>
                                        <a:cs typeface="Times New Roman" panose="02020603050405020304" pitchFamily="18" charset="0"/>
                                      </a:rPr>
                                      <m:t>1</m:t>
                                    </m:r>
                                  </m:sub>
                                </m:sSub>
                              </m:e>
                            </m:d>
                          </m:sup>
                        </m:sSubSup>
                        <m:r>
                          <a:rPr lang="en-US" altLang="zh-CN" sz="2000">
                            <a:effectLst/>
                            <a:latin typeface="Cambria Math" panose="02040503050406030204" pitchFamily="18" charset="0"/>
                            <a:cs typeface="Times New Roman" panose="02020603050405020304" pitchFamily="18" charset="0"/>
                          </a:rPr>
                          <m:t>,</m:t>
                        </m:r>
                        <m:sSubSup>
                          <m:sSubSupPr>
                            <m:ctrlPr>
                              <a:rPr lang="zh-CN" altLang="zh-CN" sz="2000" i="1">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000" i="1">
                                <a:effectLst/>
                                <a:latin typeface="Cambria Math" panose="02040503050406030204" pitchFamily="18" charset="0"/>
                                <a:cs typeface="Times New Roman" panose="02020603050405020304" pitchFamily="18" charset="0"/>
                              </a:rPr>
                              <m:t>𝑥</m:t>
                            </m:r>
                          </m:e>
                          <m:sub>
                            <m:r>
                              <a:rPr lang="en-US" altLang="zh-CN" sz="2000" i="1">
                                <a:effectLst/>
                                <a:latin typeface="Cambria Math" panose="02040503050406030204" pitchFamily="18" charset="0"/>
                                <a:cs typeface="Times New Roman" panose="02020603050405020304" pitchFamily="18" charset="0"/>
                              </a:rPr>
                              <m:t>2</m:t>
                            </m:r>
                          </m:sub>
                          <m:sup>
                            <m:d>
                              <m:dPr>
                                <m:ctrlPr>
                                  <a:rPr lang="zh-CN" altLang="zh-CN" sz="2000" i="1">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20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a:effectLst/>
                                        <a:latin typeface="Cambria Math" panose="02040503050406030204" pitchFamily="18" charset="0"/>
                                        <a:cs typeface="Times New Roman" panose="02020603050405020304" pitchFamily="18" charset="0"/>
                                      </a:rPr>
                                      <m:t>𝑛</m:t>
                                    </m:r>
                                  </m:e>
                                  <m:sub>
                                    <m:r>
                                      <a:rPr lang="en-US" altLang="zh-CN" sz="2000" i="1">
                                        <a:effectLst/>
                                        <a:latin typeface="Cambria Math" panose="02040503050406030204" pitchFamily="18" charset="0"/>
                                        <a:cs typeface="Times New Roman" panose="02020603050405020304" pitchFamily="18" charset="0"/>
                                      </a:rPr>
                                      <m:t>1</m:t>
                                    </m:r>
                                  </m:sub>
                                </m:sSub>
                              </m:e>
                            </m:d>
                          </m:sup>
                        </m:sSubSup>
                      </m:e>
                    </m:d>
                    <m:r>
                      <a:rPr lang="en-US" altLang="zh-CN" sz="2000">
                        <a:effectLst/>
                        <a:latin typeface="Cambria Math" panose="02040503050406030204" pitchFamily="18" charset="0"/>
                        <a:cs typeface="Times New Roman" panose="02020603050405020304" pitchFamily="18" charset="0"/>
                      </a:rPr>
                      <m:t>,</m:t>
                    </m:r>
                    <m:d>
                      <m:dPr>
                        <m:ctrlPr>
                          <a:rPr lang="zh-CN" altLang="zh-CN" sz="2000" i="1">
                            <a:effectLst/>
                            <a:latin typeface="Cambria Math" panose="02040503050406030204" pitchFamily="18" charset="0"/>
                            <a:ea typeface="Cambria Math" panose="02040503050406030204" pitchFamily="18" charset="0"/>
                            <a:cs typeface="Times New Roman" panose="02020603050405020304" pitchFamily="18" charset="0"/>
                          </a:rPr>
                        </m:ctrlPr>
                      </m:dPr>
                      <m:e>
                        <m:sSubSup>
                          <m:sSubSupPr>
                            <m:ctrlPr>
                              <a:rPr lang="zh-CN" altLang="zh-CN" sz="2000" i="1">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000" i="1">
                                <a:effectLst/>
                                <a:latin typeface="Cambria Math" panose="02040503050406030204" pitchFamily="18" charset="0"/>
                                <a:cs typeface="Times New Roman" panose="02020603050405020304" pitchFamily="18" charset="0"/>
                              </a:rPr>
                              <m:t>𝑥</m:t>
                            </m:r>
                          </m:e>
                          <m:sub>
                            <m:r>
                              <a:rPr lang="en-US" altLang="zh-CN" sz="2000" i="1">
                                <a:effectLst/>
                                <a:latin typeface="Cambria Math" panose="02040503050406030204" pitchFamily="18" charset="0"/>
                                <a:cs typeface="Times New Roman" panose="02020603050405020304" pitchFamily="18" charset="0"/>
                              </a:rPr>
                              <m:t>1</m:t>
                            </m:r>
                          </m:sub>
                          <m:sup>
                            <m:d>
                              <m:dPr>
                                <m:ctrlPr>
                                  <a:rPr lang="zh-CN" altLang="zh-CN" sz="2000" i="1">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20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a:effectLst/>
                                        <a:latin typeface="Cambria Math" panose="02040503050406030204" pitchFamily="18" charset="0"/>
                                        <a:cs typeface="Times New Roman" panose="02020603050405020304" pitchFamily="18" charset="0"/>
                                      </a:rPr>
                                      <m:t>𝑛</m:t>
                                    </m:r>
                                  </m:e>
                                  <m:sub>
                                    <m:r>
                                      <a:rPr lang="en-US" altLang="zh-CN" sz="2000" i="1">
                                        <a:effectLst/>
                                        <a:latin typeface="Cambria Math" panose="02040503050406030204" pitchFamily="18" charset="0"/>
                                        <a:cs typeface="Times New Roman" panose="02020603050405020304" pitchFamily="18" charset="0"/>
                                      </a:rPr>
                                      <m:t>1</m:t>
                                    </m:r>
                                  </m:sub>
                                </m:sSub>
                                <m:r>
                                  <a:rPr lang="en-US" altLang="zh-CN" sz="2000">
                                    <a:effectLst/>
                                    <a:latin typeface="Cambria Math" panose="02040503050406030204" pitchFamily="18" charset="0"/>
                                    <a:cs typeface="Times New Roman" panose="02020603050405020304" pitchFamily="18" charset="0"/>
                                  </a:rPr>
                                  <m:t>+</m:t>
                                </m:r>
                                <m:r>
                                  <a:rPr lang="en-US" altLang="zh-CN" sz="2000" i="1">
                                    <a:effectLst/>
                                    <a:latin typeface="Cambria Math" panose="02040503050406030204" pitchFamily="18" charset="0"/>
                                    <a:cs typeface="Times New Roman" panose="02020603050405020304" pitchFamily="18" charset="0"/>
                                  </a:rPr>
                                  <m:t>1</m:t>
                                </m:r>
                              </m:e>
                            </m:d>
                          </m:sup>
                        </m:sSubSup>
                        <m:r>
                          <a:rPr lang="en-US" altLang="zh-CN" sz="2000">
                            <a:effectLst/>
                            <a:latin typeface="Cambria Math" panose="02040503050406030204" pitchFamily="18" charset="0"/>
                            <a:cs typeface="Times New Roman" panose="02020603050405020304" pitchFamily="18" charset="0"/>
                          </a:rPr>
                          <m:t>,</m:t>
                        </m:r>
                        <m:sSubSup>
                          <m:sSubSupPr>
                            <m:ctrlPr>
                              <a:rPr lang="zh-CN" altLang="zh-CN" sz="2000" i="1">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000" i="1">
                                <a:effectLst/>
                                <a:latin typeface="Cambria Math" panose="02040503050406030204" pitchFamily="18" charset="0"/>
                                <a:cs typeface="Times New Roman" panose="02020603050405020304" pitchFamily="18" charset="0"/>
                              </a:rPr>
                              <m:t>𝑥</m:t>
                            </m:r>
                          </m:e>
                          <m:sub>
                            <m:r>
                              <a:rPr lang="en-US" altLang="zh-CN" sz="2000" i="1">
                                <a:effectLst/>
                                <a:latin typeface="Cambria Math" panose="02040503050406030204" pitchFamily="18" charset="0"/>
                                <a:cs typeface="Times New Roman" panose="02020603050405020304" pitchFamily="18" charset="0"/>
                              </a:rPr>
                              <m:t>2</m:t>
                            </m:r>
                          </m:sub>
                          <m:sup>
                            <m:d>
                              <m:dPr>
                                <m:ctrlPr>
                                  <a:rPr lang="zh-CN" altLang="zh-CN" sz="2000" i="1">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20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a:effectLst/>
                                        <a:latin typeface="Cambria Math" panose="02040503050406030204" pitchFamily="18" charset="0"/>
                                        <a:cs typeface="Times New Roman" panose="02020603050405020304" pitchFamily="18" charset="0"/>
                                      </a:rPr>
                                      <m:t>𝑛</m:t>
                                    </m:r>
                                  </m:e>
                                  <m:sub>
                                    <m:r>
                                      <a:rPr lang="en-US" altLang="zh-CN" sz="2000" i="1">
                                        <a:effectLst/>
                                        <a:latin typeface="Cambria Math" panose="02040503050406030204" pitchFamily="18" charset="0"/>
                                        <a:cs typeface="Times New Roman" panose="02020603050405020304" pitchFamily="18" charset="0"/>
                                      </a:rPr>
                                      <m:t>1</m:t>
                                    </m:r>
                                  </m:sub>
                                </m:sSub>
                                <m:r>
                                  <a:rPr lang="en-US" altLang="zh-CN" sz="2000">
                                    <a:effectLst/>
                                    <a:latin typeface="Cambria Math" panose="02040503050406030204" pitchFamily="18" charset="0"/>
                                    <a:cs typeface="Times New Roman" panose="02020603050405020304" pitchFamily="18" charset="0"/>
                                  </a:rPr>
                                  <m:t>+</m:t>
                                </m:r>
                                <m:r>
                                  <a:rPr lang="en-US" altLang="zh-CN" sz="2000" i="1">
                                    <a:effectLst/>
                                    <a:latin typeface="Cambria Math" panose="02040503050406030204" pitchFamily="18" charset="0"/>
                                    <a:cs typeface="Times New Roman" panose="02020603050405020304" pitchFamily="18" charset="0"/>
                                  </a:rPr>
                                  <m:t>1</m:t>
                                </m:r>
                              </m:e>
                            </m:d>
                          </m:sup>
                        </m:sSubSup>
                      </m:e>
                    </m:d>
                    <m:r>
                      <a:rPr lang="en-US" altLang="zh-CN" sz="2000">
                        <a:effectLst/>
                        <a:latin typeface="Cambria Math" panose="02040503050406030204" pitchFamily="18" charset="0"/>
                        <a:cs typeface="Times New Roman" panose="02020603050405020304" pitchFamily="18" charset="0"/>
                      </a:rPr>
                      <m:t>,...,</m:t>
                    </m:r>
                    <m:d>
                      <m:dPr>
                        <m:ctrlPr>
                          <a:rPr lang="zh-CN" altLang="zh-CN" sz="2000" i="1">
                            <a:effectLst/>
                            <a:latin typeface="Cambria Math" panose="02040503050406030204" pitchFamily="18" charset="0"/>
                            <a:ea typeface="Cambria Math" panose="02040503050406030204" pitchFamily="18" charset="0"/>
                            <a:cs typeface="Times New Roman" panose="02020603050405020304" pitchFamily="18" charset="0"/>
                          </a:rPr>
                        </m:ctrlPr>
                      </m:dPr>
                      <m:e>
                        <m:sSubSup>
                          <m:sSubSupPr>
                            <m:ctrlPr>
                              <a:rPr lang="zh-CN" altLang="zh-CN" sz="2000" i="1">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000" i="1">
                                <a:effectLst/>
                                <a:latin typeface="Cambria Math" panose="02040503050406030204" pitchFamily="18" charset="0"/>
                                <a:cs typeface="Times New Roman" panose="02020603050405020304" pitchFamily="18" charset="0"/>
                              </a:rPr>
                              <m:t>𝑥</m:t>
                            </m:r>
                          </m:e>
                          <m:sub>
                            <m:r>
                              <a:rPr lang="en-US" altLang="zh-CN" sz="2000" i="1">
                                <a:effectLst/>
                                <a:latin typeface="Cambria Math" panose="02040503050406030204" pitchFamily="18" charset="0"/>
                                <a:cs typeface="Times New Roman" panose="02020603050405020304" pitchFamily="18" charset="0"/>
                              </a:rPr>
                              <m:t>1</m:t>
                            </m:r>
                          </m:sub>
                          <m:sup>
                            <m:d>
                              <m:dPr>
                                <m:ctrlPr>
                                  <a:rPr lang="zh-CN" altLang="zh-CN" sz="2000" i="1">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20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a:effectLst/>
                                        <a:latin typeface="Cambria Math" panose="02040503050406030204" pitchFamily="18" charset="0"/>
                                        <a:cs typeface="Times New Roman" panose="02020603050405020304" pitchFamily="18" charset="0"/>
                                      </a:rPr>
                                      <m:t>𝑛</m:t>
                                    </m:r>
                                  </m:e>
                                  <m:sub>
                                    <m:r>
                                      <a:rPr lang="en-US" altLang="zh-CN" sz="2000" i="1">
                                        <a:effectLst/>
                                        <a:latin typeface="Cambria Math" panose="02040503050406030204" pitchFamily="18" charset="0"/>
                                        <a:cs typeface="Times New Roman" panose="02020603050405020304" pitchFamily="18" charset="0"/>
                                      </a:rPr>
                                      <m:t>1</m:t>
                                    </m:r>
                                  </m:sub>
                                </m:sSub>
                                <m:r>
                                  <a:rPr lang="en-US" altLang="zh-CN" sz="2000">
                                    <a:effectLst/>
                                    <a:latin typeface="Cambria Math" panose="02040503050406030204" pitchFamily="18" charset="0"/>
                                    <a:cs typeface="Times New Roman" panose="02020603050405020304" pitchFamily="18" charset="0"/>
                                  </a:rPr>
                                  <m:t>+</m:t>
                                </m:r>
                                <m:sSub>
                                  <m:sSubPr>
                                    <m:ctrlPr>
                                      <a:rPr lang="zh-CN" altLang="zh-CN" sz="20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a:effectLst/>
                                        <a:latin typeface="Cambria Math" panose="02040503050406030204" pitchFamily="18" charset="0"/>
                                        <a:cs typeface="Times New Roman" panose="02020603050405020304" pitchFamily="18" charset="0"/>
                                      </a:rPr>
                                      <m:t>𝑛</m:t>
                                    </m:r>
                                  </m:e>
                                  <m:sub>
                                    <m:r>
                                      <a:rPr lang="en-US" altLang="zh-CN" sz="2000" i="1">
                                        <a:effectLst/>
                                        <a:latin typeface="Cambria Math" panose="02040503050406030204" pitchFamily="18" charset="0"/>
                                        <a:cs typeface="Times New Roman" panose="02020603050405020304" pitchFamily="18" charset="0"/>
                                      </a:rPr>
                                      <m:t>2</m:t>
                                    </m:r>
                                  </m:sub>
                                </m:sSub>
                                <m:r>
                                  <a:rPr lang="en-US" altLang="zh-CN" sz="2000" i="1">
                                    <a:effectLst/>
                                    <a:latin typeface="Cambria Math" panose="02040503050406030204" pitchFamily="18" charset="0"/>
                                    <a:cs typeface="Times New Roman" panose="02020603050405020304" pitchFamily="18" charset="0"/>
                                  </a:rPr>
                                  <m:t>−1</m:t>
                                </m:r>
                              </m:e>
                            </m:d>
                          </m:sup>
                        </m:sSubSup>
                        <m:r>
                          <a:rPr lang="en-US" altLang="zh-CN" sz="2000">
                            <a:effectLst/>
                            <a:latin typeface="Cambria Math" panose="02040503050406030204" pitchFamily="18" charset="0"/>
                            <a:cs typeface="Times New Roman" panose="02020603050405020304" pitchFamily="18" charset="0"/>
                          </a:rPr>
                          <m:t>,</m:t>
                        </m:r>
                        <m:sSubSup>
                          <m:sSubSupPr>
                            <m:ctrlPr>
                              <a:rPr lang="zh-CN" altLang="zh-CN" sz="2000" i="1">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000" i="1">
                                <a:effectLst/>
                                <a:latin typeface="Cambria Math" panose="02040503050406030204" pitchFamily="18" charset="0"/>
                                <a:cs typeface="Times New Roman" panose="02020603050405020304" pitchFamily="18" charset="0"/>
                              </a:rPr>
                              <m:t>𝑥</m:t>
                            </m:r>
                          </m:e>
                          <m:sub>
                            <m:r>
                              <a:rPr lang="en-US" altLang="zh-CN" sz="2000" i="1">
                                <a:effectLst/>
                                <a:latin typeface="Cambria Math" panose="02040503050406030204" pitchFamily="18" charset="0"/>
                                <a:cs typeface="Times New Roman" panose="02020603050405020304" pitchFamily="18" charset="0"/>
                              </a:rPr>
                              <m:t>2</m:t>
                            </m:r>
                          </m:sub>
                          <m:sup>
                            <m:d>
                              <m:dPr>
                                <m:ctrlPr>
                                  <a:rPr lang="zh-CN" altLang="zh-CN" sz="2000" i="1">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20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a:effectLst/>
                                        <a:latin typeface="Cambria Math" panose="02040503050406030204" pitchFamily="18" charset="0"/>
                                        <a:cs typeface="Times New Roman" panose="02020603050405020304" pitchFamily="18" charset="0"/>
                                      </a:rPr>
                                      <m:t>𝑛</m:t>
                                    </m:r>
                                  </m:e>
                                  <m:sub>
                                    <m:r>
                                      <a:rPr lang="en-US" altLang="zh-CN" sz="2000" i="1">
                                        <a:effectLst/>
                                        <a:latin typeface="Cambria Math" panose="02040503050406030204" pitchFamily="18" charset="0"/>
                                        <a:cs typeface="Times New Roman" panose="02020603050405020304" pitchFamily="18" charset="0"/>
                                      </a:rPr>
                                      <m:t>1</m:t>
                                    </m:r>
                                  </m:sub>
                                </m:sSub>
                                <m:r>
                                  <a:rPr lang="en-US" altLang="zh-CN" sz="2000">
                                    <a:effectLst/>
                                    <a:latin typeface="Cambria Math" panose="02040503050406030204" pitchFamily="18" charset="0"/>
                                    <a:cs typeface="Times New Roman" panose="02020603050405020304" pitchFamily="18" charset="0"/>
                                  </a:rPr>
                                  <m:t>+</m:t>
                                </m:r>
                                <m:sSub>
                                  <m:sSubPr>
                                    <m:ctrlPr>
                                      <a:rPr lang="zh-CN" altLang="zh-CN" sz="20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a:effectLst/>
                                        <a:latin typeface="Cambria Math" panose="02040503050406030204" pitchFamily="18" charset="0"/>
                                        <a:cs typeface="Times New Roman" panose="02020603050405020304" pitchFamily="18" charset="0"/>
                                      </a:rPr>
                                      <m:t>𝑛</m:t>
                                    </m:r>
                                  </m:e>
                                  <m:sub>
                                    <m:r>
                                      <a:rPr lang="en-US" altLang="zh-CN" sz="2000" i="1">
                                        <a:effectLst/>
                                        <a:latin typeface="Cambria Math" panose="02040503050406030204" pitchFamily="18" charset="0"/>
                                        <a:cs typeface="Times New Roman" panose="02020603050405020304" pitchFamily="18" charset="0"/>
                                      </a:rPr>
                                      <m:t>2</m:t>
                                    </m:r>
                                  </m:sub>
                                </m:sSub>
                                <m:r>
                                  <a:rPr lang="en-US" altLang="zh-CN" sz="2000" i="1">
                                    <a:effectLst/>
                                    <a:latin typeface="Cambria Math" panose="02040503050406030204" pitchFamily="18" charset="0"/>
                                    <a:cs typeface="Times New Roman" panose="02020603050405020304" pitchFamily="18" charset="0"/>
                                  </a:rPr>
                                  <m:t>−1</m:t>
                                </m:r>
                              </m:e>
                            </m:d>
                          </m:sup>
                        </m:sSubSup>
                      </m:e>
                    </m:d>
                    <m:r>
                      <a:rPr lang="en-US" altLang="zh-CN" sz="2000">
                        <a:effectLst/>
                        <a:latin typeface="Cambria Math" panose="02040503050406030204" pitchFamily="18" charset="0"/>
                        <a:cs typeface="Times New Roman" panose="02020603050405020304" pitchFamily="18" charset="0"/>
                      </a:rPr>
                      <m:t>}</m:t>
                    </m:r>
                  </m:oMath>
                </a14:m>
                <a:r>
                  <a:rPr lang="en-US" altLang="zh-CN" sz="2800" dirty="0">
                    <a:effectLst/>
                    <a:latin typeface="宋体" panose="02010600030101010101" pitchFamily="2" charset="-122"/>
                    <a:cs typeface="Times New Roman" panose="02020603050405020304" pitchFamily="18" charset="0"/>
                  </a:rPr>
                  <a:t>即为平稳分布对应的样本集。</a:t>
                </a:r>
                <a:endParaRPr lang="zh-CN" altLang="zh-CN" sz="2800" dirty="0">
                  <a:effectLst/>
                  <a:latin typeface="Cambria" panose="02040503050406030204" pitchFamily="18" charset="0"/>
                  <a:cs typeface="Times New Roman" panose="02020603050405020304" pitchFamily="18" charset="0"/>
                </a:endParaRPr>
              </a:p>
            </p:txBody>
          </p:sp>
        </mc:Choice>
        <mc:Fallback xmlns="">
          <p:sp>
            <p:nvSpPr>
              <p:cNvPr id="6" name="文本框 5">
                <a:extLst>
                  <a:ext uri="{FF2B5EF4-FFF2-40B4-BE49-F238E27FC236}">
                    <a16:creationId xmlns:a16="http://schemas.microsoft.com/office/drawing/2014/main" id="{782D3308-44F8-4AE6-A96F-0AA81EC19D5F}"/>
                  </a:ext>
                </a:extLst>
              </p:cNvPr>
              <p:cNvSpPr txBox="1">
                <a:spLocks noRot="1" noChangeAspect="1" noMove="1" noResize="1" noEditPoints="1" noAdjustHandles="1" noChangeArrowheads="1" noChangeShapeType="1" noTextEdit="1"/>
              </p:cNvSpPr>
              <p:nvPr/>
            </p:nvSpPr>
            <p:spPr>
              <a:xfrm>
                <a:off x="0" y="1500459"/>
                <a:ext cx="9144000" cy="4560864"/>
              </a:xfrm>
              <a:prstGeom prst="rect">
                <a:avLst/>
              </a:prstGeom>
              <a:blipFill>
                <a:blip r:embed="rId2"/>
                <a:stretch>
                  <a:fillRect l="-1333" t="-1738" b="-2406"/>
                </a:stretch>
              </a:blipFill>
              <a:ln w="25400">
                <a:noFill/>
              </a:ln>
            </p:spPr>
            <p:txBody>
              <a:bodyPr/>
              <a:lstStyle/>
              <a:p>
                <a:r>
                  <a:rPr lang="zh-CN" altLang="en-US">
                    <a:noFill/>
                  </a:rPr>
                  <a:t> </a:t>
                </a:r>
              </a:p>
            </p:txBody>
          </p:sp>
        </mc:Fallback>
      </mc:AlternateContent>
    </p:spTree>
    <p:extLst>
      <p:ext uri="{BB962C8B-B14F-4D97-AF65-F5344CB8AC3E}">
        <p14:creationId xmlns:p14="http://schemas.microsoft.com/office/powerpoint/2010/main" val="15104890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标题 1">
            <a:extLst>
              <a:ext uri="{FF2B5EF4-FFF2-40B4-BE49-F238E27FC236}">
                <a16:creationId xmlns:a16="http://schemas.microsoft.com/office/drawing/2014/main" id="{C5D96BB7-F3EE-475D-8C4A-757D9F1B8C06}"/>
              </a:ext>
            </a:extLst>
          </p:cNvPr>
          <p:cNvSpPr>
            <a:spLocks noGrp="1" noChangeArrowheads="1"/>
          </p:cNvSpPr>
          <p:nvPr>
            <p:ph type="title"/>
          </p:nvPr>
        </p:nvSpPr>
        <p:spPr>
          <a:xfrm>
            <a:off x="-15875" y="142875"/>
            <a:ext cx="8229600" cy="642938"/>
          </a:xfrm>
        </p:spPr>
        <p:txBody>
          <a:bodyPr/>
          <a:lstStyle/>
          <a:p>
            <a:pPr algn="l" defTabSz="512763" fontAlgn="base">
              <a:spcAft>
                <a:spcPct val="0"/>
              </a:spcAft>
            </a:pPr>
            <a:r>
              <a:rPr lang="en-US" altLang="zh-CN" dirty="0"/>
              <a:t>3.6.1 </a:t>
            </a:r>
            <a:r>
              <a:rPr lang="zh-CN" altLang="en-US" dirty="0"/>
              <a:t>概述</a:t>
            </a:r>
          </a:p>
        </p:txBody>
      </p:sp>
      <p:sp>
        <p:nvSpPr>
          <p:cNvPr id="13" name="灯片编号占位符 2">
            <a:extLst>
              <a:ext uri="{FF2B5EF4-FFF2-40B4-BE49-F238E27FC236}">
                <a16:creationId xmlns:a16="http://schemas.microsoft.com/office/drawing/2014/main" id="{5A8BAC01-8B7C-42BB-BE3B-AED279295D94}"/>
              </a:ext>
            </a:extLst>
          </p:cNvPr>
          <p:cNvSpPr>
            <a:spLocks noGrp="1" noChangeArrowheads="1"/>
          </p:cNvSpPr>
          <p:nvPr>
            <p:ph type="sldNum" sz="quarter" idx="12"/>
          </p:nvPr>
        </p:nvSpPr>
        <p:spPr bwMode="auto">
          <a:xfrm>
            <a:off x="6553200" y="6391275"/>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9FCE3FB9-BAC7-4293-A5BB-B8E090A183F8}" type="slidenum">
              <a:rPr lang="zh-CN" altLang="en-US">
                <a:solidFill>
                  <a:srgbClr val="898989"/>
                </a:solidFill>
              </a:rPr>
              <a:pPr/>
              <a:t>13</a:t>
            </a:fld>
            <a:endParaRPr lang="zh-CN" altLang="en-US">
              <a:solidFill>
                <a:srgbClr val="898989"/>
              </a:solidFill>
            </a:endParaRPr>
          </a:p>
        </p:txBody>
      </p:sp>
      <p:sp>
        <p:nvSpPr>
          <p:cNvPr id="10" name="文本框 9">
            <a:extLst>
              <a:ext uri="{FF2B5EF4-FFF2-40B4-BE49-F238E27FC236}">
                <a16:creationId xmlns:a16="http://schemas.microsoft.com/office/drawing/2014/main" id="{7000FB4C-29CA-40D0-A510-4D9946881955}"/>
              </a:ext>
            </a:extLst>
          </p:cNvPr>
          <p:cNvSpPr txBox="1"/>
          <p:nvPr/>
        </p:nvSpPr>
        <p:spPr>
          <a:xfrm>
            <a:off x="183565" y="1043735"/>
            <a:ext cx="8229600" cy="584775"/>
          </a:xfrm>
          <a:prstGeom prst="rect">
            <a:avLst/>
          </a:prstGeom>
          <a:noFill/>
          <a:ln w="25400">
            <a:noFill/>
          </a:ln>
        </p:spPr>
        <p:txBody>
          <a:bodyPr wrap="square">
            <a:spAutoFit/>
          </a:bodyPr>
          <a:lstStyle/>
          <a:p>
            <a:r>
              <a:rPr lang="en-US" altLang="zh-CN" sz="3200" b="1" dirty="0">
                <a:solidFill>
                  <a:srgbClr val="FF0000"/>
                </a:solidFill>
                <a:latin typeface="Verdana" panose="020B0604030504040204" pitchFamily="34" charset="0"/>
              </a:rPr>
              <a:t>1 </a:t>
            </a:r>
            <a:r>
              <a:rPr lang="zh-CN" altLang="en-US" sz="3200" b="1" dirty="0">
                <a:solidFill>
                  <a:srgbClr val="FF0000"/>
                </a:solidFill>
                <a:latin typeface="Verdana" panose="020B0604030504040204" pitchFamily="34" charset="0"/>
              </a:rPr>
              <a:t>随机过程</a:t>
            </a:r>
            <a:r>
              <a:rPr lang="en-US" altLang="zh-CN" sz="3200" b="1" dirty="0">
                <a:solidFill>
                  <a:srgbClr val="FF0000"/>
                </a:solidFill>
                <a:latin typeface="Verdana" panose="020B0604030504040204" pitchFamily="34" charset="0"/>
              </a:rPr>
              <a:t>(Stochastic Process)</a:t>
            </a:r>
            <a:endParaRPr lang="zh-CN" altLang="en-US" sz="3200" b="1" dirty="0">
              <a:solidFill>
                <a:srgbClr val="FF0000"/>
              </a:solidFill>
              <a:latin typeface="Verdana" panose="020B0604030504040204" pitchFamily="34" charset="0"/>
            </a:endParaRPr>
          </a:p>
        </p:txBody>
      </p:sp>
      <p:sp>
        <p:nvSpPr>
          <p:cNvPr id="11" name="文本框 10">
            <a:extLst>
              <a:ext uri="{FF2B5EF4-FFF2-40B4-BE49-F238E27FC236}">
                <a16:creationId xmlns:a16="http://schemas.microsoft.com/office/drawing/2014/main" id="{8BF5F307-21D6-4145-8EE9-0CC27464B25C}"/>
              </a:ext>
            </a:extLst>
          </p:cNvPr>
          <p:cNvSpPr txBox="1"/>
          <p:nvPr/>
        </p:nvSpPr>
        <p:spPr>
          <a:xfrm>
            <a:off x="-29915" y="1538790"/>
            <a:ext cx="9140838" cy="1200329"/>
          </a:xfrm>
          <a:prstGeom prst="rect">
            <a:avLst/>
          </a:prstGeom>
          <a:noFill/>
          <a:ln w="25400">
            <a:noFill/>
          </a:ln>
        </p:spPr>
        <p:txBody>
          <a:bodyPr wrap="square">
            <a:spAutoFit/>
          </a:bodyPr>
          <a:lstStyle/>
          <a:p>
            <a:pPr marL="571500" indent="-571500">
              <a:buFont typeface="Arial" panose="020B0604020202020204" pitchFamily="34" charset="0"/>
              <a:buChar char="•"/>
            </a:pPr>
            <a:r>
              <a:rPr lang="zh-CN" altLang="en-US" sz="3600" dirty="0">
                <a:solidFill>
                  <a:srgbClr val="006699"/>
                </a:solidFill>
                <a:latin typeface="Verdana" panose="020B0604030504040204" pitchFamily="34" charset="0"/>
              </a:rPr>
              <a:t>一维随机过程</a:t>
            </a:r>
          </a:p>
          <a:p>
            <a:endParaRPr lang="zh-CN" altLang="en-US" sz="3600" dirty="0">
              <a:solidFill>
                <a:srgbClr val="006699"/>
              </a:solidFill>
              <a:latin typeface="Verdana" panose="020B0604030504040204" pitchFamily="34" charset="0"/>
            </a:endParaRPr>
          </a:p>
        </p:txBody>
      </p:sp>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1C931130-CD32-4F26-BB57-56E8710A7374}"/>
                  </a:ext>
                </a:extLst>
              </p:cNvPr>
              <p:cNvSpPr txBox="1"/>
              <p:nvPr/>
            </p:nvSpPr>
            <p:spPr>
              <a:xfrm>
                <a:off x="-39434" y="2164047"/>
                <a:ext cx="9159875" cy="3731663"/>
              </a:xfrm>
              <a:prstGeom prst="rect">
                <a:avLst/>
              </a:prstGeom>
              <a:noFill/>
              <a:ln w="25400">
                <a:noFill/>
              </a:ln>
            </p:spPr>
            <p:txBody>
              <a:bodyPr wrap="square">
                <a:spAutoFit/>
              </a:bodyPr>
              <a:lstStyle/>
              <a:p>
                <a:pPr>
                  <a:spcBef>
                    <a:spcPts val="900"/>
                  </a:spcBef>
                  <a:spcAft>
                    <a:spcPts val="900"/>
                  </a:spcAft>
                </a:pPr>
                <a:r>
                  <a:rPr lang="en-US" altLang="zh-CN" sz="2800" dirty="0" err="1">
                    <a:effectLst/>
                    <a:latin typeface="宋体" panose="02010600030101010101" pitchFamily="2" charset="-122"/>
                    <a:cs typeface="Times New Roman" panose="02020603050405020304" pitchFamily="18" charset="0"/>
                  </a:rPr>
                  <a:t>对任意</a:t>
                </a:r>
                <a:r>
                  <a:rPr lang="en-US" altLang="zh-CN" sz="2800" dirty="0">
                    <a:effectLst/>
                    <a:latin typeface="Cambria" panose="02040503050406030204" pitchFamily="18" charset="0"/>
                    <a:cs typeface="Times New Roman" panose="02020603050405020304" pitchFamily="18" charset="0"/>
                  </a:rPr>
                  <a:t> </a:t>
                </a:r>
                <a14:m>
                  <m:oMath xmlns:m="http://schemas.openxmlformats.org/officeDocument/2006/math">
                    <m:r>
                      <a:rPr lang="en-US" altLang="zh-CN" sz="2800" i="1">
                        <a:effectLst/>
                        <a:latin typeface="Cambria Math" panose="02040503050406030204" pitchFamily="18" charset="0"/>
                        <a:cs typeface="Times New Roman" panose="02020603050405020304" pitchFamily="18" charset="0"/>
                      </a:rPr>
                      <m:t>𝑛</m:t>
                    </m:r>
                    <m:r>
                      <a:rPr lang="en-US" altLang="zh-CN" sz="2800" i="1">
                        <a:effectLst/>
                        <a:latin typeface="Cambria Math" panose="02040503050406030204" pitchFamily="18" charset="0"/>
                        <a:cs typeface="Times New Roman" panose="02020603050405020304" pitchFamily="18" charset="0"/>
                      </a:rPr>
                      <m:t> </m:t>
                    </m:r>
                    <m:d>
                      <m:dPr>
                        <m:ctrlPr>
                          <a:rPr lang="zh-CN" altLang="zh-CN" sz="2800"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2800" i="1">
                            <a:effectLst/>
                            <a:latin typeface="Cambria Math" panose="02040503050406030204" pitchFamily="18" charset="0"/>
                            <a:cs typeface="Times New Roman" panose="02020603050405020304" pitchFamily="18" charset="0"/>
                          </a:rPr>
                          <m:t>𝑛</m:t>
                        </m:r>
                        <m:r>
                          <a:rPr lang="en-US" altLang="zh-CN" sz="2800">
                            <a:effectLst/>
                            <a:latin typeface="Cambria Math" panose="02040503050406030204" pitchFamily="18" charset="0"/>
                            <a:cs typeface="Times New Roman" panose="02020603050405020304" pitchFamily="18" charset="0"/>
                          </a:rPr>
                          <m:t>=</m:t>
                        </m:r>
                        <m:r>
                          <a:rPr lang="en-US" altLang="zh-CN" sz="2800" i="1">
                            <a:effectLst/>
                            <a:latin typeface="Cambria Math" panose="02040503050406030204" pitchFamily="18" charset="0"/>
                            <a:cs typeface="Times New Roman" panose="02020603050405020304" pitchFamily="18" charset="0"/>
                          </a:rPr>
                          <m:t>2</m:t>
                        </m:r>
                        <m:r>
                          <a:rPr lang="en-US" altLang="zh-CN" sz="2800">
                            <a:effectLst/>
                            <a:latin typeface="Cambria Math" panose="02040503050406030204" pitchFamily="18" charset="0"/>
                            <a:cs typeface="Times New Roman" panose="02020603050405020304" pitchFamily="18" charset="0"/>
                          </a:rPr>
                          <m:t>,</m:t>
                        </m:r>
                        <m:r>
                          <a:rPr lang="en-US" altLang="zh-CN" sz="2800" i="1">
                            <a:effectLst/>
                            <a:latin typeface="Cambria Math" panose="02040503050406030204" pitchFamily="18" charset="0"/>
                            <a:cs typeface="Times New Roman" panose="02020603050405020304" pitchFamily="18" charset="0"/>
                          </a:rPr>
                          <m:t>3</m:t>
                        </m:r>
                        <m:r>
                          <a:rPr lang="en-US" altLang="zh-CN" sz="2800">
                            <a:effectLst/>
                            <a:latin typeface="Cambria Math" panose="02040503050406030204" pitchFamily="18" charset="0"/>
                            <a:cs typeface="Times New Roman" panose="02020603050405020304" pitchFamily="18" charset="0"/>
                          </a:rPr>
                          <m:t>,⋯</m:t>
                        </m:r>
                      </m:e>
                    </m:d>
                  </m:oMath>
                </a14:m>
                <a:r>
                  <a:rPr lang="en-US" altLang="zh-CN" sz="2800" dirty="0" err="1">
                    <a:effectLst/>
                    <a:latin typeface="宋体" panose="02010600030101010101" pitchFamily="2" charset="-122"/>
                    <a:cs typeface="Times New Roman" panose="02020603050405020304" pitchFamily="18" charset="0"/>
                  </a:rPr>
                  <a:t>个不同的时刻</a:t>
                </a:r>
                <a:r>
                  <a:rPr lang="en-US" altLang="zh-CN" sz="2800" dirty="0">
                    <a:effectLst/>
                    <a:latin typeface="Cambria" panose="02040503050406030204" pitchFamily="18" charset="0"/>
                    <a:cs typeface="Times New Roman" panose="02020603050405020304" pitchFamily="18" charset="0"/>
                  </a:rPr>
                  <a:t> </a:t>
                </a:r>
                <a14:m>
                  <m:oMath xmlns:m="http://schemas.openxmlformats.org/officeDocument/2006/math">
                    <m:sSub>
                      <m:sSubPr>
                        <m:ctrlPr>
                          <a:rPr lang="zh-CN" altLang="zh-CN" sz="2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800" i="1">
                            <a:effectLst/>
                            <a:latin typeface="Cambria Math" panose="02040503050406030204" pitchFamily="18" charset="0"/>
                            <a:cs typeface="Times New Roman" panose="02020603050405020304" pitchFamily="18" charset="0"/>
                          </a:rPr>
                          <m:t>𝑡</m:t>
                        </m:r>
                      </m:e>
                      <m:sub>
                        <m:r>
                          <a:rPr lang="en-US" altLang="zh-CN" sz="2800" i="1">
                            <a:effectLst/>
                            <a:latin typeface="Cambria Math" panose="02040503050406030204" pitchFamily="18" charset="0"/>
                            <a:cs typeface="Times New Roman" panose="02020603050405020304" pitchFamily="18" charset="0"/>
                          </a:rPr>
                          <m:t>1</m:t>
                        </m:r>
                      </m:sub>
                    </m:sSub>
                    <m:r>
                      <a:rPr lang="en-US" altLang="zh-CN" sz="2800">
                        <a:effectLst/>
                        <a:latin typeface="Cambria Math" panose="02040503050406030204" pitchFamily="18" charset="0"/>
                        <a:cs typeface="Times New Roman" panose="02020603050405020304" pitchFamily="18" charset="0"/>
                      </a:rPr>
                      <m:t>,</m:t>
                    </m:r>
                    <m:sSub>
                      <m:sSubPr>
                        <m:ctrlPr>
                          <a:rPr lang="zh-CN" altLang="zh-CN" sz="2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800" i="1">
                            <a:effectLst/>
                            <a:latin typeface="Cambria Math" panose="02040503050406030204" pitchFamily="18" charset="0"/>
                            <a:cs typeface="Times New Roman" panose="02020603050405020304" pitchFamily="18" charset="0"/>
                          </a:rPr>
                          <m:t>𝑡</m:t>
                        </m:r>
                      </m:e>
                      <m:sub>
                        <m:r>
                          <a:rPr lang="en-US" altLang="zh-CN" sz="2800" i="1">
                            <a:effectLst/>
                            <a:latin typeface="Cambria Math" panose="02040503050406030204" pitchFamily="18" charset="0"/>
                            <a:cs typeface="Times New Roman" panose="02020603050405020304" pitchFamily="18" charset="0"/>
                          </a:rPr>
                          <m:t>2</m:t>
                        </m:r>
                      </m:sub>
                    </m:sSub>
                    <m:r>
                      <a:rPr lang="en-US" altLang="zh-CN" sz="2800">
                        <a:effectLst/>
                        <a:latin typeface="Cambria Math" panose="02040503050406030204" pitchFamily="18" charset="0"/>
                        <a:cs typeface="Times New Roman" panose="02020603050405020304" pitchFamily="18" charset="0"/>
                      </a:rPr>
                      <m:t>,⋯,</m:t>
                    </m:r>
                    <m:sSub>
                      <m:sSubPr>
                        <m:ctrlPr>
                          <a:rPr lang="zh-CN" altLang="zh-CN" sz="2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800" i="1">
                            <a:effectLst/>
                            <a:latin typeface="Cambria Math" panose="02040503050406030204" pitchFamily="18" charset="0"/>
                            <a:cs typeface="Times New Roman" panose="02020603050405020304" pitchFamily="18" charset="0"/>
                          </a:rPr>
                          <m:t>𝑡</m:t>
                        </m:r>
                      </m:e>
                      <m:sub>
                        <m:r>
                          <a:rPr lang="en-US" altLang="zh-CN" sz="2800" i="1">
                            <a:effectLst/>
                            <a:latin typeface="Cambria Math" panose="02040503050406030204" pitchFamily="18" charset="0"/>
                            <a:cs typeface="Times New Roman" panose="02020603050405020304" pitchFamily="18" charset="0"/>
                          </a:rPr>
                          <m:t>𝑛</m:t>
                        </m:r>
                      </m:sub>
                    </m:sSub>
                    <m:r>
                      <a:rPr lang="en-US" altLang="zh-CN" sz="2800">
                        <a:effectLst/>
                        <a:latin typeface="Cambria Math" panose="02040503050406030204" pitchFamily="18" charset="0"/>
                        <a:cs typeface="Times New Roman" panose="02020603050405020304" pitchFamily="18" charset="0"/>
                      </a:rPr>
                      <m:t>∈</m:t>
                    </m:r>
                    <m:r>
                      <a:rPr lang="en-US" altLang="zh-CN" sz="2800" i="1">
                        <a:effectLst/>
                        <a:latin typeface="Cambria Math" panose="02040503050406030204" pitchFamily="18" charset="0"/>
                        <a:cs typeface="Times New Roman" panose="02020603050405020304" pitchFamily="18" charset="0"/>
                      </a:rPr>
                      <m:t>𝑇</m:t>
                    </m:r>
                  </m:oMath>
                </a14:m>
                <a:r>
                  <a:rPr lang="en-US" altLang="zh-CN" sz="2800" dirty="0">
                    <a:effectLst/>
                    <a:latin typeface="Cambria" panose="02040503050406030204" pitchFamily="18" charset="0"/>
                    <a:cs typeface="Times New Roman" panose="02020603050405020304" pitchFamily="18" charset="0"/>
                  </a:rPr>
                  <a:t> </a:t>
                </a:r>
                <a:r>
                  <a:rPr lang="en-US" altLang="zh-CN" sz="2800" dirty="0">
                    <a:effectLst/>
                    <a:latin typeface="宋体" panose="02010600030101010101" pitchFamily="2" charset="-122"/>
                    <a:cs typeface="Times New Roman" panose="02020603050405020304" pitchFamily="18" charset="0"/>
                  </a:rPr>
                  <a:t>，</a:t>
                </a:r>
                <a:endParaRPr lang="zh-CN" altLang="zh-CN" sz="2800" dirty="0">
                  <a:effectLst/>
                  <a:latin typeface="Cambria" panose="02040503050406030204" pitchFamily="18" charset="0"/>
                  <a:cs typeface="Times New Roman" panose="02020603050405020304" pitchFamily="18" charset="0"/>
                </a:endParaRPr>
              </a:p>
              <a:p>
                <a:pPr>
                  <a:spcBef>
                    <a:spcPts val="900"/>
                  </a:spcBef>
                  <a:spcAft>
                    <a:spcPts val="900"/>
                  </a:spcAft>
                </a:pPr>
                <a:r>
                  <a:rPr lang="en-US" altLang="zh-CN" sz="2800" dirty="0" err="1">
                    <a:effectLst/>
                    <a:latin typeface="宋体" panose="02010600030101010101" pitchFamily="2" charset="-122"/>
                    <a:cs typeface="Times New Roman" panose="02020603050405020304" pitchFamily="18" charset="0"/>
                  </a:rPr>
                  <a:t>引入</a:t>
                </a:r>
                <a:r>
                  <a:rPr lang="en-US" altLang="zh-CN" sz="2800" dirty="0">
                    <a:effectLst/>
                    <a:latin typeface="Cambria" panose="02040503050406030204" pitchFamily="18" charset="0"/>
                    <a:cs typeface="Times New Roman" panose="02020603050405020304" pitchFamily="18" charset="0"/>
                  </a:rPr>
                  <a:t> </a:t>
                </a:r>
                <a14:m>
                  <m:oMath xmlns:m="http://schemas.openxmlformats.org/officeDocument/2006/math">
                    <m:r>
                      <a:rPr lang="en-US" altLang="zh-CN" sz="2800" i="1">
                        <a:effectLst/>
                        <a:latin typeface="Cambria Math" panose="02040503050406030204" pitchFamily="18" charset="0"/>
                        <a:cs typeface="Times New Roman" panose="02020603050405020304" pitchFamily="18" charset="0"/>
                      </a:rPr>
                      <m:t>𝑛</m:t>
                    </m:r>
                  </m:oMath>
                </a14:m>
                <a:r>
                  <a:rPr lang="en-US" altLang="zh-CN" sz="2800" dirty="0" err="1">
                    <a:effectLst/>
                    <a:latin typeface="宋体" panose="02010600030101010101" pitchFamily="2" charset="-122"/>
                    <a:cs typeface="Times New Roman" panose="02020603050405020304" pitchFamily="18" charset="0"/>
                  </a:rPr>
                  <a:t>维随机变量</a:t>
                </a:r>
                <a:r>
                  <a:rPr lang="en-US" altLang="zh-CN" sz="2800" dirty="0">
                    <a:effectLst/>
                    <a:latin typeface="Cambria" panose="02040503050406030204" pitchFamily="18" charset="0"/>
                    <a:cs typeface="Times New Roman" panose="02020603050405020304" pitchFamily="18" charset="0"/>
                  </a:rPr>
                  <a:t> </a:t>
                </a:r>
                <a14:m>
                  <m:oMath xmlns:m="http://schemas.openxmlformats.org/officeDocument/2006/math">
                    <m:d>
                      <m:dPr>
                        <m:ctrlPr>
                          <a:rPr lang="zh-CN" altLang="zh-CN" sz="2800"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2800" i="1">
                            <a:effectLst/>
                            <a:latin typeface="Cambria Math" panose="02040503050406030204" pitchFamily="18" charset="0"/>
                            <a:cs typeface="Times New Roman" panose="02020603050405020304" pitchFamily="18" charset="0"/>
                          </a:rPr>
                          <m:t>𝑋</m:t>
                        </m:r>
                        <m:d>
                          <m:dPr>
                            <m:ctrlPr>
                              <a:rPr lang="zh-CN" altLang="zh-CN" sz="2800" i="1">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2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800" i="1">
                                    <a:effectLst/>
                                    <a:latin typeface="Cambria Math" panose="02040503050406030204" pitchFamily="18" charset="0"/>
                                    <a:cs typeface="Times New Roman" panose="02020603050405020304" pitchFamily="18" charset="0"/>
                                  </a:rPr>
                                  <m:t>𝑡</m:t>
                                </m:r>
                              </m:e>
                              <m:sub>
                                <m:r>
                                  <a:rPr lang="en-US" altLang="zh-CN" sz="2800" i="1">
                                    <a:effectLst/>
                                    <a:latin typeface="Cambria Math" panose="02040503050406030204" pitchFamily="18" charset="0"/>
                                    <a:cs typeface="Times New Roman" panose="02020603050405020304" pitchFamily="18" charset="0"/>
                                  </a:rPr>
                                  <m:t>1</m:t>
                                </m:r>
                              </m:sub>
                            </m:sSub>
                          </m:e>
                        </m:d>
                        <m:r>
                          <a:rPr lang="en-US" altLang="zh-CN" sz="2800">
                            <a:effectLst/>
                            <a:latin typeface="Cambria Math" panose="02040503050406030204" pitchFamily="18" charset="0"/>
                            <a:cs typeface="Times New Roman" panose="02020603050405020304" pitchFamily="18" charset="0"/>
                          </a:rPr>
                          <m:t>,</m:t>
                        </m:r>
                        <m:r>
                          <a:rPr lang="en-US" altLang="zh-CN" sz="2800" i="1">
                            <a:effectLst/>
                            <a:latin typeface="Cambria Math" panose="02040503050406030204" pitchFamily="18" charset="0"/>
                            <a:cs typeface="Times New Roman" panose="02020603050405020304" pitchFamily="18" charset="0"/>
                          </a:rPr>
                          <m:t>𝑋</m:t>
                        </m:r>
                        <m:d>
                          <m:dPr>
                            <m:ctrlPr>
                              <a:rPr lang="zh-CN" altLang="zh-CN" sz="2800" i="1">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2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800" i="1">
                                    <a:effectLst/>
                                    <a:latin typeface="Cambria Math" panose="02040503050406030204" pitchFamily="18" charset="0"/>
                                    <a:cs typeface="Times New Roman" panose="02020603050405020304" pitchFamily="18" charset="0"/>
                                  </a:rPr>
                                  <m:t>𝑡</m:t>
                                </m:r>
                              </m:e>
                              <m:sub>
                                <m:r>
                                  <a:rPr lang="en-US" altLang="zh-CN" sz="2800" i="1">
                                    <a:effectLst/>
                                    <a:latin typeface="Cambria Math" panose="02040503050406030204" pitchFamily="18" charset="0"/>
                                    <a:cs typeface="Times New Roman" panose="02020603050405020304" pitchFamily="18" charset="0"/>
                                  </a:rPr>
                                  <m:t>2</m:t>
                                </m:r>
                              </m:sub>
                            </m:sSub>
                          </m:e>
                        </m:d>
                        <m:r>
                          <a:rPr lang="en-US" altLang="zh-CN" sz="2800">
                            <a:effectLst/>
                            <a:latin typeface="Cambria Math" panose="02040503050406030204" pitchFamily="18" charset="0"/>
                            <a:cs typeface="Times New Roman" panose="02020603050405020304" pitchFamily="18" charset="0"/>
                          </a:rPr>
                          <m:t>,⋯,</m:t>
                        </m:r>
                        <m:r>
                          <a:rPr lang="en-US" altLang="zh-CN" sz="2800" i="1">
                            <a:effectLst/>
                            <a:latin typeface="Cambria Math" panose="02040503050406030204" pitchFamily="18" charset="0"/>
                            <a:cs typeface="Times New Roman" panose="02020603050405020304" pitchFamily="18" charset="0"/>
                          </a:rPr>
                          <m:t>𝑋</m:t>
                        </m:r>
                        <m:d>
                          <m:dPr>
                            <m:ctrlPr>
                              <a:rPr lang="zh-CN" altLang="zh-CN" sz="2800" i="1">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2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800" i="1">
                                    <a:effectLst/>
                                    <a:latin typeface="Cambria Math" panose="02040503050406030204" pitchFamily="18" charset="0"/>
                                    <a:cs typeface="Times New Roman" panose="02020603050405020304" pitchFamily="18" charset="0"/>
                                  </a:rPr>
                                  <m:t>𝑡</m:t>
                                </m:r>
                              </m:e>
                              <m:sub>
                                <m:r>
                                  <a:rPr lang="en-US" altLang="zh-CN" sz="2800" i="1">
                                    <a:effectLst/>
                                    <a:latin typeface="Cambria Math" panose="02040503050406030204" pitchFamily="18" charset="0"/>
                                    <a:cs typeface="Times New Roman" panose="02020603050405020304" pitchFamily="18" charset="0"/>
                                  </a:rPr>
                                  <m:t>𝑛</m:t>
                                </m:r>
                              </m:sub>
                            </m:sSub>
                          </m:e>
                        </m:d>
                      </m:e>
                    </m:d>
                  </m:oMath>
                </a14:m>
                <a:r>
                  <a:rPr lang="en-US" altLang="zh-CN" sz="2800" dirty="0">
                    <a:effectLst/>
                    <a:latin typeface="宋体" panose="02010600030101010101" pitchFamily="2" charset="-122"/>
                    <a:cs typeface="Times New Roman" panose="02020603050405020304" pitchFamily="18" charset="0"/>
                  </a:rPr>
                  <a:t>，</a:t>
                </a:r>
                <a:r>
                  <a:rPr lang="en-US" altLang="zh-CN" sz="2800" dirty="0" err="1">
                    <a:effectLst/>
                    <a:latin typeface="宋体" panose="02010600030101010101" pitchFamily="2" charset="-122"/>
                    <a:cs typeface="Times New Roman" panose="02020603050405020304" pitchFamily="18" charset="0"/>
                  </a:rPr>
                  <a:t>它的分布函数记为</a:t>
                </a:r>
                <a:r>
                  <a:rPr lang="en-US" altLang="zh-CN" sz="2800" dirty="0">
                    <a:effectLst/>
                    <a:latin typeface="宋体" panose="02010600030101010101" pitchFamily="2" charset="-122"/>
                    <a:cs typeface="Times New Roman" panose="02020603050405020304" pitchFamily="18" charset="0"/>
                  </a:rPr>
                  <a:t>：</a:t>
                </a:r>
                <a:endParaRPr lang="zh-CN" altLang="zh-CN" sz="2800" dirty="0">
                  <a:effectLst/>
                  <a:latin typeface="Cambria" panose="02040503050406030204" pitchFamily="18" charset="0"/>
                  <a:cs typeface="Times New Roman" panose="02020603050405020304" pitchFamily="18" charset="0"/>
                </a:endParaRPr>
              </a:p>
              <a:p>
                <a:pPr>
                  <a:spcBef>
                    <a:spcPts val="900"/>
                  </a:spcBef>
                  <a:spcAft>
                    <a:spcPts val="900"/>
                  </a:spcAft>
                </a:pPr>
                <a14:m>
                  <m:oMathPara xmlns:m="http://schemas.openxmlformats.org/officeDocument/2006/math">
                    <m:oMathParaPr>
                      <m:jc m:val="centerGroup"/>
                    </m:oMathParaPr>
                    <m:oMath xmlns:m="http://schemas.openxmlformats.org/officeDocument/2006/math">
                      <m:sSub>
                        <m:sSubPr>
                          <m:ctrlPr>
                            <a:rPr lang="zh-CN" altLang="zh-CN" sz="2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800" i="1">
                              <a:effectLst/>
                              <a:latin typeface="Cambria Math" panose="02040503050406030204" pitchFamily="18" charset="0"/>
                              <a:cs typeface="Times New Roman" panose="02020603050405020304" pitchFamily="18" charset="0"/>
                            </a:rPr>
                            <m:t>𝐹</m:t>
                          </m:r>
                        </m:e>
                        <m:sub>
                          <m:r>
                            <a:rPr lang="en-US" altLang="zh-CN" sz="2800" i="1">
                              <a:effectLst/>
                              <a:latin typeface="Cambria Math" panose="02040503050406030204" pitchFamily="18" charset="0"/>
                              <a:cs typeface="Times New Roman" panose="02020603050405020304" pitchFamily="18" charset="0"/>
                            </a:rPr>
                            <m:t>𝑋</m:t>
                          </m:r>
                        </m:sub>
                      </m:sSub>
                      <m:d>
                        <m:dPr>
                          <m:ctrlPr>
                            <a:rPr lang="zh-CN" altLang="zh-CN" sz="2800" i="1">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2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800" i="1">
                                  <a:effectLst/>
                                  <a:latin typeface="Cambria Math" panose="02040503050406030204" pitchFamily="18" charset="0"/>
                                  <a:cs typeface="Times New Roman" panose="02020603050405020304" pitchFamily="18" charset="0"/>
                                </a:rPr>
                                <m:t>𝑥</m:t>
                              </m:r>
                            </m:e>
                            <m:sub>
                              <m:r>
                                <a:rPr lang="en-US" altLang="zh-CN" sz="2800" i="1">
                                  <a:effectLst/>
                                  <a:latin typeface="Cambria Math" panose="02040503050406030204" pitchFamily="18" charset="0"/>
                                  <a:cs typeface="Times New Roman" panose="02020603050405020304" pitchFamily="18" charset="0"/>
                                </a:rPr>
                                <m:t>1</m:t>
                              </m:r>
                            </m:sub>
                          </m:sSub>
                          <m:r>
                            <a:rPr lang="en-US" altLang="zh-CN" sz="2800">
                              <a:effectLst/>
                              <a:latin typeface="Cambria Math" panose="02040503050406030204" pitchFamily="18" charset="0"/>
                              <a:cs typeface="Times New Roman" panose="02020603050405020304" pitchFamily="18" charset="0"/>
                            </a:rPr>
                            <m:t>,</m:t>
                          </m:r>
                          <m:sSub>
                            <m:sSubPr>
                              <m:ctrlPr>
                                <a:rPr lang="zh-CN" altLang="zh-CN" sz="2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800" i="1">
                                  <a:effectLst/>
                                  <a:latin typeface="Cambria Math" panose="02040503050406030204" pitchFamily="18" charset="0"/>
                                  <a:cs typeface="Times New Roman" panose="02020603050405020304" pitchFamily="18" charset="0"/>
                                </a:rPr>
                                <m:t>𝑥</m:t>
                              </m:r>
                            </m:e>
                            <m:sub>
                              <m:r>
                                <a:rPr lang="en-US" altLang="zh-CN" sz="2800" i="1">
                                  <a:effectLst/>
                                  <a:latin typeface="Cambria Math" panose="02040503050406030204" pitchFamily="18" charset="0"/>
                                  <a:cs typeface="Times New Roman" panose="02020603050405020304" pitchFamily="18" charset="0"/>
                                </a:rPr>
                                <m:t>2</m:t>
                              </m:r>
                            </m:sub>
                          </m:sSub>
                          <m:r>
                            <a:rPr lang="en-US" altLang="zh-CN" sz="2800">
                              <a:effectLst/>
                              <a:latin typeface="Cambria Math" panose="02040503050406030204" pitchFamily="18" charset="0"/>
                              <a:cs typeface="Times New Roman" panose="02020603050405020304" pitchFamily="18" charset="0"/>
                            </a:rPr>
                            <m:t>,⋯,</m:t>
                          </m:r>
                          <m:sSub>
                            <m:sSubPr>
                              <m:ctrlPr>
                                <a:rPr lang="zh-CN" altLang="zh-CN" sz="2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800" i="1">
                                  <a:effectLst/>
                                  <a:latin typeface="Cambria Math" panose="02040503050406030204" pitchFamily="18" charset="0"/>
                                  <a:cs typeface="Times New Roman" panose="02020603050405020304" pitchFamily="18" charset="0"/>
                                </a:rPr>
                                <m:t>𝑥</m:t>
                              </m:r>
                            </m:e>
                            <m:sub>
                              <m:r>
                                <a:rPr lang="en-US" altLang="zh-CN" sz="2800" i="1">
                                  <a:effectLst/>
                                  <a:latin typeface="Cambria Math" panose="02040503050406030204" pitchFamily="18" charset="0"/>
                                  <a:cs typeface="Times New Roman" panose="02020603050405020304" pitchFamily="18" charset="0"/>
                                </a:rPr>
                                <m:t>𝑛</m:t>
                              </m:r>
                            </m:sub>
                          </m:sSub>
                          <m:r>
                            <a:rPr lang="en-US" altLang="zh-CN" sz="2800">
                              <a:effectLst/>
                              <a:latin typeface="Cambria Math" panose="02040503050406030204" pitchFamily="18" charset="0"/>
                              <a:cs typeface="Times New Roman" panose="02020603050405020304" pitchFamily="18" charset="0"/>
                            </a:rPr>
                            <m:t>;</m:t>
                          </m:r>
                          <m:sSub>
                            <m:sSubPr>
                              <m:ctrlPr>
                                <a:rPr lang="zh-CN" altLang="zh-CN" sz="2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800" i="1">
                                  <a:effectLst/>
                                  <a:latin typeface="Cambria Math" panose="02040503050406030204" pitchFamily="18" charset="0"/>
                                  <a:cs typeface="Times New Roman" panose="02020603050405020304" pitchFamily="18" charset="0"/>
                                </a:rPr>
                                <m:t>𝑡</m:t>
                              </m:r>
                            </m:e>
                            <m:sub>
                              <m:r>
                                <a:rPr lang="en-US" altLang="zh-CN" sz="2800" i="1">
                                  <a:effectLst/>
                                  <a:latin typeface="Cambria Math" panose="02040503050406030204" pitchFamily="18" charset="0"/>
                                  <a:cs typeface="Times New Roman" panose="02020603050405020304" pitchFamily="18" charset="0"/>
                                </a:rPr>
                                <m:t>1</m:t>
                              </m:r>
                            </m:sub>
                          </m:sSub>
                          <m:r>
                            <a:rPr lang="en-US" altLang="zh-CN" sz="2800">
                              <a:effectLst/>
                              <a:latin typeface="Cambria Math" panose="02040503050406030204" pitchFamily="18" charset="0"/>
                              <a:cs typeface="Times New Roman" panose="02020603050405020304" pitchFamily="18" charset="0"/>
                            </a:rPr>
                            <m:t>,</m:t>
                          </m:r>
                          <m:sSub>
                            <m:sSubPr>
                              <m:ctrlPr>
                                <a:rPr lang="zh-CN" altLang="zh-CN" sz="2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800" i="1">
                                  <a:effectLst/>
                                  <a:latin typeface="Cambria Math" panose="02040503050406030204" pitchFamily="18" charset="0"/>
                                  <a:cs typeface="Times New Roman" panose="02020603050405020304" pitchFamily="18" charset="0"/>
                                </a:rPr>
                                <m:t>𝑡</m:t>
                              </m:r>
                            </m:e>
                            <m:sub>
                              <m:r>
                                <a:rPr lang="en-US" altLang="zh-CN" sz="2800" i="1">
                                  <a:effectLst/>
                                  <a:latin typeface="Cambria Math" panose="02040503050406030204" pitchFamily="18" charset="0"/>
                                  <a:cs typeface="Times New Roman" panose="02020603050405020304" pitchFamily="18" charset="0"/>
                                </a:rPr>
                                <m:t>2</m:t>
                              </m:r>
                            </m:sub>
                          </m:sSub>
                          <m:r>
                            <a:rPr lang="en-US" altLang="zh-CN" sz="2800">
                              <a:effectLst/>
                              <a:latin typeface="Cambria Math" panose="02040503050406030204" pitchFamily="18" charset="0"/>
                              <a:cs typeface="Times New Roman" panose="02020603050405020304" pitchFamily="18" charset="0"/>
                            </a:rPr>
                            <m:t>,⋯,</m:t>
                          </m:r>
                          <m:sSub>
                            <m:sSubPr>
                              <m:ctrlPr>
                                <a:rPr lang="zh-CN" altLang="zh-CN" sz="2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800" i="1">
                                  <a:effectLst/>
                                  <a:latin typeface="Cambria Math" panose="02040503050406030204" pitchFamily="18" charset="0"/>
                                  <a:cs typeface="Times New Roman" panose="02020603050405020304" pitchFamily="18" charset="0"/>
                                </a:rPr>
                                <m:t>𝑡</m:t>
                              </m:r>
                            </m:e>
                            <m:sub>
                              <m:r>
                                <a:rPr lang="en-US" altLang="zh-CN" sz="2800" i="1">
                                  <a:effectLst/>
                                  <a:latin typeface="Cambria Math" panose="02040503050406030204" pitchFamily="18" charset="0"/>
                                  <a:cs typeface="Times New Roman" panose="02020603050405020304" pitchFamily="18" charset="0"/>
                                </a:rPr>
                                <m:t>𝑛</m:t>
                              </m:r>
                            </m:sub>
                          </m:sSub>
                        </m:e>
                      </m:d>
                      <m:r>
                        <a:rPr lang="en-US" altLang="zh-CN" sz="2800">
                          <a:effectLst/>
                          <a:latin typeface="Cambria Math" panose="02040503050406030204" pitchFamily="18" charset="0"/>
                          <a:cs typeface="Times New Roman" panose="02020603050405020304" pitchFamily="18" charset="0"/>
                        </a:rPr>
                        <m:t>=</m:t>
                      </m:r>
                      <m:r>
                        <a:rPr lang="en-US" altLang="zh-CN" sz="2800" i="1">
                          <a:effectLst/>
                          <a:latin typeface="Cambria Math" panose="02040503050406030204" pitchFamily="18" charset="0"/>
                          <a:cs typeface="Times New Roman" panose="02020603050405020304" pitchFamily="18" charset="0"/>
                        </a:rPr>
                        <m:t>𝑃</m:t>
                      </m:r>
                      <m:r>
                        <a:rPr lang="en-US" altLang="zh-CN" sz="2800">
                          <a:effectLst/>
                          <a:latin typeface="Cambria Math" panose="02040503050406030204" pitchFamily="18" charset="0"/>
                          <a:cs typeface="Times New Roman" panose="02020603050405020304" pitchFamily="18" charset="0"/>
                        </a:rPr>
                        <m:t>{</m:t>
                      </m:r>
                      <m:r>
                        <a:rPr lang="en-US" altLang="zh-CN" sz="2800" i="1">
                          <a:effectLst/>
                          <a:latin typeface="Cambria Math" panose="02040503050406030204" pitchFamily="18" charset="0"/>
                          <a:cs typeface="Times New Roman" panose="02020603050405020304" pitchFamily="18" charset="0"/>
                        </a:rPr>
                        <m:t>𝑋</m:t>
                      </m:r>
                      <m:d>
                        <m:dPr>
                          <m:ctrlPr>
                            <a:rPr lang="zh-CN" altLang="zh-CN" sz="2800" i="1">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2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800" i="1">
                                  <a:effectLst/>
                                  <a:latin typeface="Cambria Math" panose="02040503050406030204" pitchFamily="18" charset="0"/>
                                  <a:cs typeface="Times New Roman" panose="02020603050405020304" pitchFamily="18" charset="0"/>
                                </a:rPr>
                                <m:t>𝑡</m:t>
                              </m:r>
                            </m:e>
                            <m:sub>
                              <m:r>
                                <a:rPr lang="en-US" altLang="zh-CN" sz="2800" i="1">
                                  <a:effectLst/>
                                  <a:latin typeface="Cambria Math" panose="02040503050406030204" pitchFamily="18" charset="0"/>
                                  <a:cs typeface="Times New Roman" panose="02020603050405020304" pitchFamily="18" charset="0"/>
                                </a:rPr>
                                <m:t>1</m:t>
                              </m:r>
                            </m:sub>
                          </m:sSub>
                        </m:e>
                      </m:d>
                      <m:r>
                        <a:rPr lang="en-US" altLang="zh-CN" sz="2800">
                          <a:effectLst/>
                          <a:latin typeface="Cambria Math" panose="02040503050406030204" pitchFamily="18" charset="0"/>
                          <a:cs typeface="Times New Roman" panose="02020603050405020304" pitchFamily="18" charset="0"/>
                        </a:rPr>
                        <m:t>≤</m:t>
                      </m:r>
                      <m:sSub>
                        <m:sSubPr>
                          <m:ctrlPr>
                            <a:rPr lang="zh-CN" altLang="zh-CN" sz="2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800" i="1">
                              <a:effectLst/>
                              <a:latin typeface="Cambria Math" panose="02040503050406030204" pitchFamily="18" charset="0"/>
                              <a:cs typeface="Times New Roman" panose="02020603050405020304" pitchFamily="18" charset="0"/>
                            </a:rPr>
                            <m:t>𝑥</m:t>
                          </m:r>
                        </m:e>
                        <m:sub>
                          <m:r>
                            <a:rPr lang="en-US" altLang="zh-CN" sz="2800" i="1">
                              <a:effectLst/>
                              <a:latin typeface="Cambria Math" panose="02040503050406030204" pitchFamily="18" charset="0"/>
                              <a:cs typeface="Times New Roman" panose="02020603050405020304" pitchFamily="18" charset="0"/>
                            </a:rPr>
                            <m:t>1</m:t>
                          </m:r>
                        </m:sub>
                      </m:sSub>
                      <m:r>
                        <a:rPr lang="en-US" altLang="zh-CN" sz="2800">
                          <a:effectLst/>
                          <a:latin typeface="Cambria Math" panose="02040503050406030204" pitchFamily="18" charset="0"/>
                          <a:cs typeface="Times New Roman" panose="02020603050405020304" pitchFamily="18" charset="0"/>
                        </a:rPr>
                        <m:t>,</m:t>
                      </m:r>
                      <m:r>
                        <a:rPr lang="en-US" altLang="zh-CN" sz="2800" i="1">
                          <a:effectLst/>
                          <a:latin typeface="Cambria Math" panose="02040503050406030204" pitchFamily="18" charset="0"/>
                          <a:cs typeface="Times New Roman" panose="02020603050405020304" pitchFamily="18" charset="0"/>
                        </a:rPr>
                        <m:t>𝑋</m:t>
                      </m:r>
                      <m:d>
                        <m:dPr>
                          <m:ctrlPr>
                            <a:rPr lang="zh-CN" altLang="zh-CN" sz="2800" i="1">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2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800" i="1">
                                  <a:effectLst/>
                                  <a:latin typeface="Cambria Math" panose="02040503050406030204" pitchFamily="18" charset="0"/>
                                  <a:cs typeface="Times New Roman" panose="02020603050405020304" pitchFamily="18" charset="0"/>
                                </a:rPr>
                                <m:t>𝑡</m:t>
                              </m:r>
                            </m:e>
                            <m:sub>
                              <m:r>
                                <a:rPr lang="en-US" altLang="zh-CN" sz="2800" i="1">
                                  <a:effectLst/>
                                  <a:latin typeface="Cambria Math" panose="02040503050406030204" pitchFamily="18" charset="0"/>
                                  <a:cs typeface="Times New Roman" panose="02020603050405020304" pitchFamily="18" charset="0"/>
                                </a:rPr>
                                <m:t>2</m:t>
                              </m:r>
                            </m:sub>
                          </m:sSub>
                        </m:e>
                      </m:d>
                      <m:r>
                        <a:rPr lang="en-US" altLang="zh-CN" sz="2800">
                          <a:effectLst/>
                          <a:latin typeface="Cambria Math" panose="02040503050406030204" pitchFamily="18" charset="0"/>
                          <a:cs typeface="Times New Roman" panose="02020603050405020304" pitchFamily="18" charset="0"/>
                        </a:rPr>
                        <m:t>≤</m:t>
                      </m:r>
                      <m:sSub>
                        <m:sSubPr>
                          <m:ctrlPr>
                            <a:rPr lang="zh-CN" altLang="zh-CN" sz="2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800" i="1">
                              <a:effectLst/>
                              <a:latin typeface="Cambria Math" panose="02040503050406030204" pitchFamily="18" charset="0"/>
                              <a:cs typeface="Times New Roman" panose="02020603050405020304" pitchFamily="18" charset="0"/>
                            </a:rPr>
                            <m:t>𝑥</m:t>
                          </m:r>
                        </m:e>
                        <m:sub>
                          <m:r>
                            <a:rPr lang="en-US" altLang="zh-CN" sz="2800" i="1">
                              <a:effectLst/>
                              <a:latin typeface="Cambria Math" panose="02040503050406030204" pitchFamily="18" charset="0"/>
                              <a:cs typeface="Times New Roman" panose="02020603050405020304" pitchFamily="18" charset="0"/>
                            </a:rPr>
                            <m:t>2</m:t>
                          </m:r>
                        </m:sub>
                      </m:sSub>
                      <m:r>
                        <a:rPr lang="en-US" altLang="zh-CN" sz="2800">
                          <a:effectLst/>
                          <a:latin typeface="Cambria Math" panose="02040503050406030204" pitchFamily="18" charset="0"/>
                          <a:cs typeface="Times New Roman" panose="02020603050405020304" pitchFamily="18" charset="0"/>
                        </a:rPr>
                        <m:t>,⋯,</m:t>
                      </m:r>
                      <m:r>
                        <a:rPr lang="en-US" altLang="zh-CN" sz="2800" i="1">
                          <a:effectLst/>
                          <a:latin typeface="Cambria Math" panose="02040503050406030204" pitchFamily="18" charset="0"/>
                          <a:cs typeface="Times New Roman" panose="02020603050405020304" pitchFamily="18" charset="0"/>
                        </a:rPr>
                        <m:t>𝑋</m:t>
                      </m:r>
                      <m:d>
                        <m:dPr>
                          <m:ctrlPr>
                            <a:rPr lang="zh-CN" altLang="zh-CN" sz="2800" i="1">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2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800" i="1">
                                  <a:effectLst/>
                                  <a:latin typeface="Cambria Math" panose="02040503050406030204" pitchFamily="18" charset="0"/>
                                  <a:cs typeface="Times New Roman" panose="02020603050405020304" pitchFamily="18" charset="0"/>
                                </a:rPr>
                                <m:t>𝑡</m:t>
                              </m:r>
                            </m:e>
                            <m:sub>
                              <m:r>
                                <a:rPr lang="en-US" altLang="zh-CN" sz="2800" i="1">
                                  <a:effectLst/>
                                  <a:latin typeface="Cambria Math" panose="02040503050406030204" pitchFamily="18" charset="0"/>
                                  <a:cs typeface="Times New Roman" panose="02020603050405020304" pitchFamily="18" charset="0"/>
                                </a:rPr>
                                <m:t>𝑛</m:t>
                              </m:r>
                            </m:sub>
                          </m:sSub>
                        </m:e>
                      </m:d>
                      <m:r>
                        <a:rPr lang="en-US" altLang="zh-CN" sz="2800">
                          <a:effectLst/>
                          <a:latin typeface="Cambria Math" panose="02040503050406030204" pitchFamily="18" charset="0"/>
                          <a:cs typeface="Times New Roman" panose="02020603050405020304" pitchFamily="18" charset="0"/>
                        </a:rPr>
                        <m:t>≤</m:t>
                      </m:r>
                      <m:sSub>
                        <m:sSubPr>
                          <m:ctrlPr>
                            <a:rPr lang="zh-CN" altLang="zh-CN" sz="2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800" i="1">
                              <a:effectLst/>
                              <a:latin typeface="Cambria Math" panose="02040503050406030204" pitchFamily="18" charset="0"/>
                              <a:cs typeface="Times New Roman" panose="02020603050405020304" pitchFamily="18" charset="0"/>
                            </a:rPr>
                            <m:t>𝑥</m:t>
                          </m:r>
                        </m:e>
                        <m:sub>
                          <m:r>
                            <a:rPr lang="en-US" altLang="zh-CN" sz="2800" i="1">
                              <a:effectLst/>
                              <a:latin typeface="Cambria Math" panose="02040503050406030204" pitchFamily="18" charset="0"/>
                              <a:cs typeface="Times New Roman" panose="02020603050405020304" pitchFamily="18" charset="0"/>
                            </a:rPr>
                            <m:t>𝑛</m:t>
                          </m:r>
                        </m:sub>
                      </m:sSub>
                      <m:r>
                        <a:rPr lang="en-US" altLang="zh-CN" sz="2800">
                          <a:effectLst/>
                          <a:latin typeface="Cambria Math" panose="02040503050406030204" pitchFamily="18" charset="0"/>
                          <a:cs typeface="Times New Roman" panose="02020603050405020304" pitchFamily="18" charset="0"/>
                        </a:rPr>
                        <m:t>}</m:t>
                      </m:r>
                    </m:oMath>
                  </m:oMathPara>
                </a14:m>
                <a:endParaRPr lang="zh-CN" altLang="zh-CN" sz="2800" dirty="0">
                  <a:effectLst/>
                  <a:latin typeface="Cambria" panose="02040503050406030204" pitchFamily="18" charset="0"/>
                  <a:cs typeface="Times New Roman" panose="02020603050405020304" pitchFamily="18" charset="0"/>
                </a:endParaRPr>
              </a:p>
              <a:p>
                <a:pPr>
                  <a:spcBef>
                    <a:spcPts val="900"/>
                  </a:spcBef>
                  <a:spcAft>
                    <a:spcPts val="900"/>
                  </a:spcAft>
                </a:pPr>
                <a:r>
                  <a:rPr lang="en-US" altLang="zh-CN" sz="2800" dirty="0" err="1">
                    <a:effectLst/>
                    <a:latin typeface="宋体" panose="02010600030101010101" pitchFamily="2" charset="-122"/>
                    <a:cs typeface="Times New Roman" panose="02020603050405020304" pitchFamily="18" charset="0"/>
                  </a:rPr>
                  <a:t>对于固定的</a:t>
                </a:r>
                <a:r>
                  <a:rPr lang="en-US" altLang="zh-CN" sz="2800" dirty="0">
                    <a:effectLst/>
                    <a:latin typeface="Cambria" panose="02040503050406030204" pitchFamily="18" charset="0"/>
                    <a:cs typeface="Times New Roman" panose="02020603050405020304" pitchFamily="18" charset="0"/>
                  </a:rPr>
                  <a:t> </a:t>
                </a:r>
                <a14:m>
                  <m:oMath xmlns:m="http://schemas.openxmlformats.org/officeDocument/2006/math">
                    <m:r>
                      <a:rPr lang="en-US" altLang="zh-CN" sz="2800" i="1">
                        <a:effectLst/>
                        <a:latin typeface="Cambria Math" panose="02040503050406030204" pitchFamily="18" charset="0"/>
                        <a:cs typeface="Times New Roman" panose="02020603050405020304" pitchFamily="18" charset="0"/>
                      </a:rPr>
                      <m:t>𝑛</m:t>
                    </m:r>
                  </m:oMath>
                </a14:m>
                <a:r>
                  <a:rPr lang="en-US" altLang="zh-CN" sz="2800" dirty="0">
                    <a:effectLst/>
                    <a:latin typeface="Cambria" panose="02040503050406030204" pitchFamily="18" charset="0"/>
                    <a:cs typeface="Times New Roman" panose="02020603050405020304" pitchFamily="18" charset="0"/>
                  </a:rPr>
                  <a:t> </a:t>
                </a:r>
                <a:r>
                  <a:rPr lang="en-US" altLang="zh-CN" sz="2800" dirty="0">
                    <a:effectLst/>
                    <a:latin typeface="宋体" panose="02010600030101010101" pitchFamily="2" charset="-122"/>
                    <a:cs typeface="Times New Roman" panose="02020603050405020304" pitchFamily="18" charset="0"/>
                  </a:rPr>
                  <a:t>，称</a:t>
                </a:r>
                <a:r>
                  <a:rPr lang="en-US" altLang="zh-CN" sz="2800" dirty="0">
                    <a:effectLst/>
                    <a:latin typeface="Cambria" panose="02040503050406030204" pitchFamily="18" charset="0"/>
                    <a:cs typeface="Times New Roman" panose="02020603050405020304" pitchFamily="18" charset="0"/>
                  </a:rPr>
                  <a:t> </a:t>
                </a:r>
                <a14:m>
                  <m:oMath xmlns:m="http://schemas.openxmlformats.org/officeDocument/2006/math">
                    <m:r>
                      <a:rPr lang="en-US" altLang="zh-CN" sz="2800">
                        <a:effectLst/>
                        <a:latin typeface="Cambria Math" panose="02040503050406030204" pitchFamily="18" charset="0"/>
                        <a:cs typeface="Times New Roman" panose="02020603050405020304" pitchFamily="18" charset="0"/>
                      </a:rPr>
                      <m:t>{</m:t>
                    </m:r>
                    <m:sSub>
                      <m:sSubPr>
                        <m:ctrlPr>
                          <a:rPr lang="zh-CN" altLang="zh-CN" sz="2800" i="1">
                            <a:effectLst/>
                            <a:latin typeface="Cambria Math" panose="02040503050406030204" pitchFamily="18" charset="0"/>
                            <a:ea typeface="Cambria Math" panose="02040503050406030204" pitchFamily="18" charset="0"/>
                          </a:rPr>
                        </m:ctrlPr>
                      </m:sSubPr>
                      <m:e>
                        <m:r>
                          <a:rPr lang="en-US" altLang="zh-CN" sz="2800" i="1">
                            <a:effectLst/>
                            <a:latin typeface="Cambria Math" panose="02040503050406030204" pitchFamily="18" charset="0"/>
                            <a:cs typeface="Times New Roman" panose="02020603050405020304" pitchFamily="18" charset="0"/>
                          </a:rPr>
                          <m:t>𝐹</m:t>
                        </m:r>
                      </m:e>
                      <m:sub>
                        <m:r>
                          <a:rPr lang="en-US" altLang="zh-CN" sz="2800" i="1">
                            <a:effectLst/>
                            <a:latin typeface="Cambria Math" panose="02040503050406030204" pitchFamily="18" charset="0"/>
                            <a:cs typeface="Times New Roman" panose="02020603050405020304" pitchFamily="18" charset="0"/>
                          </a:rPr>
                          <m:t>𝑋</m:t>
                        </m:r>
                      </m:sub>
                    </m:sSub>
                    <m:d>
                      <m:dPr>
                        <m:ctrlPr>
                          <a:rPr lang="zh-CN" altLang="zh-CN" sz="2800" i="1">
                            <a:effectLst/>
                            <a:latin typeface="Cambria Math" panose="02040503050406030204" pitchFamily="18" charset="0"/>
                            <a:ea typeface="Cambria Math" panose="02040503050406030204" pitchFamily="18" charset="0"/>
                          </a:rPr>
                        </m:ctrlPr>
                      </m:dPr>
                      <m:e>
                        <m:sSub>
                          <m:sSubPr>
                            <m:ctrlPr>
                              <a:rPr lang="zh-CN" altLang="zh-CN" sz="2800" i="1">
                                <a:effectLst/>
                                <a:latin typeface="Cambria Math" panose="02040503050406030204" pitchFamily="18" charset="0"/>
                                <a:ea typeface="Cambria Math" panose="02040503050406030204" pitchFamily="18" charset="0"/>
                              </a:rPr>
                            </m:ctrlPr>
                          </m:sSubPr>
                          <m:e>
                            <m:r>
                              <a:rPr lang="en-US" altLang="zh-CN" sz="2800" i="1">
                                <a:effectLst/>
                                <a:latin typeface="Cambria Math" panose="02040503050406030204" pitchFamily="18" charset="0"/>
                                <a:cs typeface="Times New Roman" panose="02020603050405020304" pitchFamily="18" charset="0"/>
                              </a:rPr>
                              <m:t>𝑥</m:t>
                            </m:r>
                          </m:e>
                          <m:sub>
                            <m:r>
                              <a:rPr lang="en-US" altLang="zh-CN" sz="2800" i="1">
                                <a:effectLst/>
                                <a:latin typeface="Cambria Math" panose="02040503050406030204" pitchFamily="18" charset="0"/>
                                <a:cs typeface="Times New Roman" panose="02020603050405020304" pitchFamily="18" charset="0"/>
                              </a:rPr>
                              <m:t>1</m:t>
                            </m:r>
                          </m:sub>
                        </m:sSub>
                        <m:r>
                          <a:rPr lang="en-US" altLang="zh-CN" sz="2800">
                            <a:effectLst/>
                            <a:latin typeface="Cambria Math" panose="02040503050406030204" pitchFamily="18" charset="0"/>
                            <a:cs typeface="Times New Roman" panose="02020603050405020304" pitchFamily="18" charset="0"/>
                          </a:rPr>
                          <m:t>,</m:t>
                        </m:r>
                        <m:sSub>
                          <m:sSubPr>
                            <m:ctrlPr>
                              <a:rPr lang="zh-CN" altLang="zh-CN" sz="2800" i="1">
                                <a:effectLst/>
                                <a:latin typeface="Cambria Math" panose="02040503050406030204" pitchFamily="18" charset="0"/>
                                <a:ea typeface="Cambria Math" panose="02040503050406030204" pitchFamily="18" charset="0"/>
                              </a:rPr>
                            </m:ctrlPr>
                          </m:sSubPr>
                          <m:e>
                            <m:r>
                              <a:rPr lang="en-US" altLang="zh-CN" sz="2800" i="1">
                                <a:effectLst/>
                                <a:latin typeface="Cambria Math" panose="02040503050406030204" pitchFamily="18" charset="0"/>
                                <a:cs typeface="Times New Roman" panose="02020603050405020304" pitchFamily="18" charset="0"/>
                              </a:rPr>
                              <m:t>𝑥</m:t>
                            </m:r>
                          </m:e>
                          <m:sub>
                            <m:r>
                              <a:rPr lang="en-US" altLang="zh-CN" sz="2800" i="1">
                                <a:effectLst/>
                                <a:latin typeface="Cambria Math" panose="02040503050406030204" pitchFamily="18" charset="0"/>
                                <a:cs typeface="Times New Roman" panose="02020603050405020304" pitchFamily="18" charset="0"/>
                              </a:rPr>
                              <m:t>2</m:t>
                            </m:r>
                          </m:sub>
                        </m:sSub>
                        <m:r>
                          <a:rPr lang="en-US" altLang="zh-CN" sz="2800">
                            <a:effectLst/>
                            <a:latin typeface="Cambria Math" panose="02040503050406030204" pitchFamily="18" charset="0"/>
                            <a:cs typeface="Times New Roman" panose="02020603050405020304" pitchFamily="18" charset="0"/>
                          </a:rPr>
                          <m:t>,⋯,</m:t>
                        </m:r>
                        <m:sSub>
                          <m:sSubPr>
                            <m:ctrlPr>
                              <a:rPr lang="zh-CN" altLang="zh-CN" sz="2800" i="1">
                                <a:effectLst/>
                                <a:latin typeface="Cambria Math" panose="02040503050406030204" pitchFamily="18" charset="0"/>
                                <a:ea typeface="Cambria Math" panose="02040503050406030204" pitchFamily="18" charset="0"/>
                              </a:rPr>
                            </m:ctrlPr>
                          </m:sSubPr>
                          <m:e>
                            <m:r>
                              <a:rPr lang="en-US" altLang="zh-CN" sz="2800" i="1">
                                <a:effectLst/>
                                <a:latin typeface="Cambria Math" panose="02040503050406030204" pitchFamily="18" charset="0"/>
                                <a:cs typeface="Times New Roman" panose="02020603050405020304" pitchFamily="18" charset="0"/>
                              </a:rPr>
                              <m:t>𝑥</m:t>
                            </m:r>
                          </m:e>
                          <m:sub>
                            <m:r>
                              <a:rPr lang="en-US" altLang="zh-CN" sz="2800" i="1">
                                <a:effectLst/>
                                <a:latin typeface="Cambria Math" panose="02040503050406030204" pitchFamily="18" charset="0"/>
                                <a:cs typeface="Times New Roman" panose="02020603050405020304" pitchFamily="18" charset="0"/>
                              </a:rPr>
                              <m:t>𝑛</m:t>
                            </m:r>
                          </m:sub>
                        </m:sSub>
                        <m:r>
                          <a:rPr lang="en-US" altLang="zh-CN" sz="2800">
                            <a:effectLst/>
                            <a:latin typeface="Cambria Math" panose="02040503050406030204" pitchFamily="18" charset="0"/>
                            <a:cs typeface="Times New Roman" panose="02020603050405020304" pitchFamily="18" charset="0"/>
                          </a:rPr>
                          <m:t>;</m:t>
                        </m:r>
                        <m:sSub>
                          <m:sSubPr>
                            <m:ctrlPr>
                              <a:rPr lang="zh-CN" altLang="zh-CN" sz="2800" i="1">
                                <a:effectLst/>
                                <a:latin typeface="Cambria Math" panose="02040503050406030204" pitchFamily="18" charset="0"/>
                                <a:ea typeface="Cambria Math" panose="02040503050406030204" pitchFamily="18" charset="0"/>
                              </a:rPr>
                            </m:ctrlPr>
                          </m:sSubPr>
                          <m:e>
                            <m:r>
                              <a:rPr lang="en-US" altLang="zh-CN" sz="2800" i="1">
                                <a:effectLst/>
                                <a:latin typeface="Cambria Math" panose="02040503050406030204" pitchFamily="18" charset="0"/>
                                <a:cs typeface="Times New Roman" panose="02020603050405020304" pitchFamily="18" charset="0"/>
                              </a:rPr>
                              <m:t>𝑡</m:t>
                            </m:r>
                          </m:e>
                          <m:sub>
                            <m:r>
                              <a:rPr lang="en-US" altLang="zh-CN" sz="2800" i="1">
                                <a:effectLst/>
                                <a:latin typeface="Cambria Math" panose="02040503050406030204" pitchFamily="18" charset="0"/>
                                <a:cs typeface="Times New Roman" panose="02020603050405020304" pitchFamily="18" charset="0"/>
                              </a:rPr>
                              <m:t>1</m:t>
                            </m:r>
                          </m:sub>
                        </m:sSub>
                        <m:r>
                          <a:rPr lang="en-US" altLang="zh-CN" sz="2800">
                            <a:effectLst/>
                            <a:latin typeface="Cambria Math" panose="02040503050406030204" pitchFamily="18" charset="0"/>
                            <a:cs typeface="Times New Roman" panose="02020603050405020304" pitchFamily="18" charset="0"/>
                          </a:rPr>
                          <m:t>,</m:t>
                        </m:r>
                        <m:sSub>
                          <m:sSubPr>
                            <m:ctrlPr>
                              <a:rPr lang="zh-CN" altLang="zh-CN" sz="2800" i="1">
                                <a:effectLst/>
                                <a:latin typeface="Cambria Math" panose="02040503050406030204" pitchFamily="18" charset="0"/>
                                <a:ea typeface="Cambria Math" panose="02040503050406030204" pitchFamily="18" charset="0"/>
                              </a:rPr>
                            </m:ctrlPr>
                          </m:sSubPr>
                          <m:e>
                            <m:r>
                              <a:rPr lang="en-US" altLang="zh-CN" sz="2800" i="1">
                                <a:effectLst/>
                                <a:latin typeface="Cambria Math" panose="02040503050406030204" pitchFamily="18" charset="0"/>
                                <a:cs typeface="Times New Roman" panose="02020603050405020304" pitchFamily="18" charset="0"/>
                              </a:rPr>
                              <m:t>𝑡</m:t>
                            </m:r>
                          </m:e>
                          <m:sub>
                            <m:r>
                              <a:rPr lang="en-US" altLang="zh-CN" sz="2800" i="1">
                                <a:effectLst/>
                                <a:latin typeface="Cambria Math" panose="02040503050406030204" pitchFamily="18" charset="0"/>
                                <a:cs typeface="Times New Roman" panose="02020603050405020304" pitchFamily="18" charset="0"/>
                              </a:rPr>
                              <m:t>2</m:t>
                            </m:r>
                          </m:sub>
                        </m:sSub>
                        <m:r>
                          <a:rPr lang="en-US" altLang="zh-CN" sz="2800">
                            <a:effectLst/>
                            <a:latin typeface="Cambria Math" panose="02040503050406030204" pitchFamily="18" charset="0"/>
                            <a:cs typeface="Times New Roman" panose="02020603050405020304" pitchFamily="18" charset="0"/>
                          </a:rPr>
                          <m:t>,⋯,</m:t>
                        </m:r>
                        <m:sSub>
                          <m:sSubPr>
                            <m:ctrlPr>
                              <a:rPr lang="zh-CN" altLang="zh-CN" sz="2800" i="1">
                                <a:effectLst/>
                                <a:latin typeface="Cambria Math" panose="02040503050406030204" pitchFamily="18" charset="0"/>
                                <a:ea typeface="Cambria Math" panose="02040503050406030204" pitchFamily="18" charset="0"/>
                              </a:rPr>
                            </m:ctrlPr>
                          </m:sSubPr>
                          <m:e>
                            <m:r>
                              <a:rPr lang="en-US" altLang="zh-CN" sz="2800" i="1">
                                <a:effectLst/>
                                <a:latin typeface="Cambria Math" panose="02040503050406030204" pitchFamily="18" charset="0"/>
                                <a:cs typeface="Times New Roman" panose="02020603050405020304" pitchFamily="18" charset="0"/>
                              </a:rPr>
                              <m:t>𝑡</m:t>
                            </m:r>
                          </m:e>
                          <m:sub>
                            <m:r>
                              <a:rPr lang="en-US" altLang="zh-CN" sz="2800" i="1">
                                <a:effectLst/>
                                <a:latin typeface="Cambria Math" panose="02040503050406030204" pitchFamily="18" charset="0"/>
                                <a:cs typeface="Times New Roman" panose="02020603050405020304" pitchFamily="18" charset="0"/>
                              </a:rPr>
                              <m:t>𝑛</m:t>
                            </m:r>
                          </m:sub>
                        </m:sSub>
                      </m:e>
                    </m:d>
                    <m:r>
                      <a:rPr lang="en-US" altLang="zh-CN" sz="2800">
                        <a:effectLst/>
                        <a:latin typeface="Cambria Math" panose="02040503050406030204" pitchFamily="18" charset="0"/>
                        <a:cs typeface="Times New Roman" panose="02020603050405020304" pitchFamily="18" charset="0"/>
                      </a:rPr>
                      <m:t>,</m:t>
                    </m:r>
                    <m:sSub>
                      <m:sSubPr>
                        <m:ctrlPr>
                          <a:rPr lang="zh-CN" altLang="zh-CN" sz="2800" i="1">
                            <a:effectLst/>
                            <a:latin typeface="Cambria Math" panose="02040503050406030204" pitchFamily="18" charset="0"/>
                            <a:ea typeface="Cambria Math" panose="02040503050406030204" pitchFamily="18" charset="0"/>
                          </a:rPr>
                        </m:ctrlPr>
                      </m:sSubPr>
                      <m:e>
                        <m:r>
                          <a:rPr lang="en-US" altLang="zh-CN" sz="2800" i="1">
                            <a:effectLst/>
                            <a:latin typeface="Cambria Math" panose="02040503050406030204" pitchFamily="18" charset="0"/>
                            <a:cs typeface="Times New Roman" panose="02020603050405020304" pitchFamily="18" charset="0"/>
                          </a:rPr>
                          <m:t>𝑡</m:t>
                        </m:r>
                      </m:e>
                      <m:sub>
                        <m:r>
                          <a:rPr lang="en-US" altLang="zh-CN" sz="2800" i="1">
                            <a:effectLst/>
                            <a:latin typeface="Cambria Math" panose="02040503050406030204" pitchFamily="18" charset="0"/>
                            <a:cs typeface="Times New Roman" panose="02020603050405020304" pitchFamily="18" charset="0"/>
                          </a:rPr>
                          <m:t>𝑖</m:t>
                        </m:r>
                      </m:sub>
                    </m:sSub>
                    <m:r>
                      <a:rPr lang="en-US" altLang="zh-CN" sz="2800">
                        <a:effectLst/>
                        <a:latin typeface="Cambria Math" panose="02040503050406030204" pitchFamily="18" charset="0"/>
                        <a:cs typeface="Times New Roman" panose="02020603050405020304" pitchFamily="18" charset="0"/>
                      </a:rPr>
                      <m:t>∈</m:t>
                    </m:r>
                    <m:r>
                      <a:rPr lang="en-US" altLang="zh-CN" sz="2800" i="1">
                        <a:effectLst/>
                        <a:latin typeface="Cambria Math" panose="02040503050406030204" pitchFamily="18" charset="0"/>
                        <a:cs typeface="Times New Roman" panose="02020603050405020304" pitchFamily="18" charset="0"/>
                      </a:rPr>
                      <m:t>𝑇</m:t>
                    </m:r>
                    <m:r>
                      <a:rPr lang="en-US" altLang="zh-CN" sz="2800">
                        <a:effectLst/>
                        <a:latin typeface="Cambria Math" panose="02040503050406030204" pitchFamily="18" charset="0"/>
                        <a:cs typeface="Times New Roman" panose="02020603050405020304" pitchFamily="18" charset="0"/>
                      </a:rPr>
                      <m:t>}</m:t>
                    </m:r>
                  </m:oMath>
                </a14:m>
                <a:r>
                  <a:rPr lang="en-US" altLang="zh-CN" sz="2800" dirty="0" err="1">
                    <a:effectLst/>
                    <a:latin typeface="宋体" panose="02010600030101010101" pitchFamily="2" charset="-122"/>
                    <a:cs typeface="Times New Roman" panose="02020603050405020304" pitchFamily="18" charset="0"/>
                  </a:rPr>
                  <a:t>为随机过程</a:t>
                </a:r>
                <a:r>
                  <a:rPr lang="en-US" altLang="zh-CN" sz="2800" dirty="0">
                    <a:effectLst/>
                    <a:latin typeface="Cambria" panose="02040503050406030204" pitchFamily="18" charset="0"/>
                    <a:cs typeface="Times New Roman" panose="02020603050405020304" pitchFamily="18" charset="0"/>
                  </a:rPr>
                  <a:t> </a:t>
                </a:r>
                <a14:m>
                  <m:oMath xmlns:m="http://schemas.openxmlformats.org/officeDocument/2006/math">
                    <m:r>
                      <a:rPr lang="en-US" altLang="zh-CN" sz="2800">
                        <a:effectLst/>
                        <a:latin typeface="Cambria Math" panose="02040503050406030204" pitchFamily="18" charset="0"/>
                        <a:cs typeface="Times New Roman" panose="02020603050405020304" pitchFamily="18" charset="0"/>
                      </a:rPr>
                      <m:t>{</m:t>
                    </m:r>
                    <m:r>
                      <a:rPr lang="en-US" altLang="zh-CN" sz="2800" i="1">
                        <a:effectLst/>
                        <a:latin typeface="Cambria Math" panose="02040503050406030204" pitchFamily="18" charset="0"/>
                        <a:cs typeface="Times New Roman" panose="02020603050405020304" pitchFamily="18" charset="0"/>
                      </a:rPr>
                      <m:t>𝑋</m:t>
                    </m:r>
                    <m:d>
                      <m:dPr>
                        <m:ctrlPr>
                          <a:rPr lang="zh-CN" altLang="zh-CN" sz="2800" i="1">
                            <a:effectLst/>
                            <a:latin typeface="Cambria Math" panose="02040503050406030204" pitchFamily="18" charset="0"/>
                            <a:ea typeface="Cambria Math" panose="02040503050406030204" pitchFamily="18" charset="0"/>
                          </a:rPr>
                        </m:ctrlPr>
                      </m:dPr>
                      <m:e>
                        <m:r>
                          <a:rPr lang="en-US" altLang="zh-CN" sz="2800" i="1">
                            <a:effectLst/>
                            <a:latin typeface="Cambria Math" panose="02040503050406030204" pitchFamily="18" charset="0"/>
                            <a:cs typeface="Times New Roman" panose="02020603050405020304" pitchFamily="18" charset="0"/>
                          </a:rPr>
                          <m:t>𝑡</m:t>
                        </m:r>
                      </m:e>
                    </m:d>
                    <m:r>
                      <a:rPr lang="en-US" altLang="zh-CN" sz="2800">
                        <a:effectLst/>
                        <a:latin typeface="Cambria Math" panose="02040503050406030204" pitchFamily="18" charset="0"/>
                        <a:cs typeface="Times New Roman" panose="02020603050405020304" pitchFamily="18" charset="0"/>
                      </a:rPr>
                      <m:t>,</m:t>
                    </m:r>
                    <m:r>
                      <a:rPr lang="en-US" altLang="zh-CN" sz="2800" i="1">
                        <a:effectLst/>
                        <a:latin typeface="Cambria Math" panose="02040503050406030204" pitchFamily="18" charset="0"/>
                        <a:cs typeface="Times New Roman" panose="02020603050405020304" pitchFamily="18" charset="0"/>
                      </a:rPr>
                      <m:t>𝑡</m:t>
                    </m:r>
                    <m:r>
                      <a:rPr lang="en-US" altLang="zh-CN" sz="2800">
                        <a:effectLst/>
                        <a:latin typeface="Cambria Math" panose="02040503050406030204" pitchFamily="18" charset="0"/>
                        <a:cs typeface="Times New Roman" panose="02020603050405020304" pitchFamily="18" charset="0"/>
                      </a:rPr>
                      <m:t>∈</m:t>
                    </m:r>
                    <m:r>
                      <a:rPr lang="en-US" altLang="zh-CN" sz="2800" i="1">
                        <a:effectLst/>
                        <a:latin typeface="Cambria Math" panose="02040503050406030204" pitchFamily="18" charset="0"/>
                        <a:cs typeface="Times New Roman" panose="02020603050405020304" pitchFamily="18" charset="0"/>
                      </a:rPr>
                      <m:t>𝑇</m:t>
                    </m:r>
                    <m:r>
                      <a:rPr lang="en-US" altLang="zh-CN" sz="2800">
                        <a:effectLst/>
                        <a:latin typeface="Cambria Math" panose="02040503050406030204" pitchFamily="18" charset="0"/>
                        <a:cs typeface="Times New Roman" panose="02020603050405020304" pitchFamily="18" charset="0"/>
                      </a:rPr>
                      <m:t>}</m:t>
                    </m:r>
                  </m:oMath>
                </a14:m>
                <a:r>
                  <a:rPr lang="en-US" altLang="zh-CN" sz="2800" dirty="0">
                    <a:effectLst/>
                    <a:latin typeface="宋体" panose="02010600030101010101" pitchFamily="2" charset="-122"/>
                    <a:cs typeface="Times New Roman" panose="02020603050405020304" pitchFamily="18" charset="0"/>
                  </a:rPr>
                  <a:t>的</a:t>
                </a:r>
                <a:r>
                  <a:rPr lang="en-US" altLang="zh-CN" sz="2800" dirty="0">
                    <a:effectLst/>
                    <a:latin typeface="Cambria" panose="02040503050406030204" pitchFamily="18" charset="0"/>
                    <a:cs typeface="Times New Roman" panose="02020603050405020304" pitchFamily="18" charset="0"/>
                  </a:rPr>
                  <a:t> </a:t>
                </a:r>
                <a14:m>
                  <m:oMath xmlns:m="http://schemas.openxmlformats.org/officeDocument/2006/math">
                    <m:r>
                      <a:rPr lang="en-US" altLang="zh-CN" sz="2800" b="1" i="1" smtClean="0">
                        <a:solidFill>
                          <a:srgbClr val="FF0000"/>
                        </a:solidFill>
                        <a:effectLst/>
                        <a:latin typeface="Cambria Math" panose="02040503050406030204" pitchFamily="18" charset="0"/>
                        <a:cs typeface="Times New Roman" panose="02020603050405020304" pitchFamily="18" charset="0"/>
                      </a:rPr>
                      <m:t>𝒏</m:t>
                    </m:r>
                  </m:oMath>
                </a14:m>
                <a:r>
                  <a:rPr lang="en-US" altLang="zh-CN" sz="2800" b="1" dirty="0">
                    <a:solidFill>
                      <a:srgbClr val="FF0000"/>
                    </a:solidFill>
                    <a:effectLst/>
                    <a:latin typeface="Cambria" panose="02040503050406030204" pitchFamily="18" charset="0"/>
                    <a:cs typeface="Times New Roman" panose="02020603050405020304" pitchFamily="18" charset="0"/>
                  </a:rPr>
                  <a:t> </a:t>
                </a:r>
                <a:r>
                  <a:rPr lang="en-US" altLang="zh-CN" sz="2800" b="1" dirty="0" err="1">
                    <a:solidFill>
                      <a:srgbClr val="FF0000"/>
                    </a:solidFill>
                    <a:effectLst/>
                    <a:latin typeface="宋体" panose="02010600030101010101" pitchFamily="2" charset="-122"/>
                    <a:cs typeface="Times New Roman" panose="02020603050405020304" pitchFamily="18" charset="0"/>
                  </a:rPr>
                  <a:t>维分布函数族</a:t>
                </a:r>
                <a:r>
                  <a:rPr lang="en-US" altLang="zh-CN" sz="2800" dirty="0">
                    <a:effectLst/>
                    <a:latin typeface="宋体" panose="02010600030101010101" pitchFamily="2" charset="-122"/>
                    <a:cs typeface="Times New Roman" panose="02020603050405020304" pitchFamily="18" charset="0"/>
                  </a:rPr>
                  <a:t>。</a:t>
                </a:r>
                <a:endParaRPr lang="zh-CN" altLang="en-US" sz="2800" dirty="0"/>
              </a:p>
            </p:txBody>
          </p:sp>
        </mc:Choice>
        <mc:Fallback xmlns="">
          <p:sp>
            <p:nvSpPr>
              <p:cNvPr id="8" name="文本框 7">
                <a:extLst>
                  <a:ext uri="{FF2B5EF4-FFF2-40B4-BE49-F238E27FC236}">
                    <a16:creationId xmlns:a16="http://schemas.microsoft.com/office/drawing/2014/main" id="{1C931130-CD32-4F26-BB57-56E8710A7374}"/>
                  </a:ext>
                </a:extLst>
              </p:cNvPr>
              <p:cNvSpPr txBox="1">
                <a:spLocks noRot="1" noChangeAspect="1" noMove="1" noResize="1" noEditPoints="1" noAdjustHandles="1" noChangeArrowheads="1" noChangeShapeType="1" noTextEdit="1"/>
              </p:cNvSpPr>
              <p:nvPr/>
            </p:nvSpPr>
            <p:spPr>
              <a:xfrm>
                <a:off x="-39434" y="2164047"/>
                <a:ext cx="9159875" cy="3731663"/>
              </a:xfrm>
              <a:prstGeom prst="rect">
                <a:avLst/>
              </a:prstGeom>
              <a:blipFill>
                <a:blip r:embed="rId2"/>
                <a:stretch>
                  <a:fillRect l="-1398" t="-2288" r="-799" b="-3268"/>
                </a:stretch>
              </a:blipFill>
              <a:ln w="25400">
                <a:noFill/>
              </a:ln>
            </p:spPr>
            <p:txBody>
              <a:bodyPr/>
              <a:lstStyle/>
              <a:p>
                <a:r>
                  <a:rPr lang="zh-CN" altLang="en-US">
                    <a:noFill/>
                  </a:rPr>
                  <a:t> </a:t>
                </a:r>
              </a:p>
            </p:txBody>
          </p:sp>
        </mc:Fallback>
      </mc:AlternateContent>
    </p:spTree>
    <p:extLst>
      <p:ext uri="{BB962C8B-B14F-4D97-AF65-F5344CB8AC3E}">
        <p14:creationId xmlns:p14="http://schemas.microsoft.com/office/powerpoint/2010/main" val="369238882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标题 1">
            <a:extLst>
              <a:ext uri="{FF2B5EF4-FFF2-40B4-BE49-F238E27FC236}">
                <a16:creationId xmlns:a16="http://schemas.microsoft.com/office/drawing/2014/main" id="{C5D96BB7-F3EE-475D-8C4A-757D9F1B8C06}"/>
              </a:ext>
            </a:extLst>
          </p:cNvPr>
          <p:cNvSpPr>
            <a:spLocks noGrp="1" noChangeArrowheads="1"/>
          </p:cNvSpPr>
          <p:nvPr>
            <p:ph type="title"/>
          </p:nvPr>
        </p:nvSpPr>
        <p:spPr>
          <a:xfrm>
            <a:off x="-15875" y="142875"/>
            <a:ext cx="8229600" cy="642938"/>
          </a:xfrm>
        </p:spPr>
        <p:txBody>
          <a:bodyPr/>
          <a:lstStyle/>
          <a:p>
            <a:pPr algn="l" defTabSz="512763" fontAlgn="base">
              <a:spcAft>
                <a:spcPct val="0"/>
              </a:spcAft>
            </a:pPr>
            <a:r>
              <a:rPr lang="en-US" altLang="zh-CN" dirty="0"/>
              <a:t>3.8.3 Gibbs</a:t>
            </a:r>
            <a:r>
              <a:rPr lang="zh-CN" altLang="en-US" dirty="0"/>
              <a:t>抽样</a:t>
            </a:r>
          </a:p>
        </p:txBody>
      </p:sp>
      <p:sp>
        <p:nvSpPr>
          <p:cNvPr id="4" name="灯片编号占位符 2">
            <a:extLst>
              <a:ext uri="{FF2B5EF4-FFF2-40B4-BE49-F238E27FC236}">
                <a16:creationId xmlns:a16="http://schemas.microsoft.com/office/drawing/2014/main" id="{C27C162C-7E7E-4C70-B53F-15564590C7C6}"/>
              </a:ext>
            </a:extLst>
          </p:cNvPr>
          <p:cNvSpPr>
            <a:spLocks noGrp="1" noChangeArrowheads="1"/>
          </p:cNvSpPr>
          <p:nvPr>
            <p:ph type="sldNum" sz="quarter" idx="12"/>
          </p:nvPr>
        </p:nvSpPr>
        <p:spPr bwMode="auto">
          <a:xfrm>
            <a:off x="6553200" y="6391275"/>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9FCE3FB9-BAC7-4293-A5BB-B8E090A183F8}" type="slidenum">
              <a:rPr lang="zh-CN" altLang="en-US">
                <a:solidFill>
                  <a:srgbClr val="898989"/>
                </a:solidFill>
              </a:rPr>
              <a:pPr/>
              <a:t>130</a:t>
            </a:fld>
            <a:endParaRPr lang="zh-CN" altLang="en-US">
              <a:solidFill>
                <a:srgbClr val="898989"/>
              </a:solidFill>
            </a:endParaRPr>
          </a:p>
        </p:txBody>
      </p:sp>
      <p:sp>
        <p:nvSpPr>
          <p:cNvPr id="8" name="文本框 7">
            <a:extLst>
              <a:ext uri="{FF2B5EF4-FFF2-40B4-BE49-F238E27FC236}">
                <a16:creationId xmlns:a16="http://schemas.microsoft.com/office/drawing/2014/main" id="{5494A751-7C91-44FE-87E8-8B4C24237BC8}"/>
              </a:ext>
            </a:extLst>
          </p:cNvPr>
          <p:cNvSpPr txBox="1"/>
          <p:nvPr/>
        </p:nvSpPr>
        <p:spPr>
          <a:xfrm>
            <a:off x="0" y="1043735"/>
            <a:ext cx="4690532" cy="584775"/>
          </a:xfrm>
          <a:prstGeom prst="rect">
            <a:avLst/>
          </a:prstGeom>
          <a:noFill/>
          <a:ln w="25400">
            <a:noFill/>
          </a:ln>
        </p:spPr>
        <p:txBody>
          <a:bodyPr wrap="square">
            <a:spAutoFit/>
          </a:bodyPr>
          <a:lstStyle/>
          <a:p>
            <a:pPr marL="457200" marR="0" lvl="0" indent="-45720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zh-CN" altLang="en-US" sz="3200" b="0" i="0" u="none" strike="noStrike" kern="1200" cap="none" spc="0" normalizeH="0" baseline="0" noProof="0" dirty="0">
                <a:ln>
                  <a:noFill/>
                </a:ln>
                <a:solidFill>
                  <a:srgbClr val="006699"/>
                </a:solidFill>
                <a:effectLst/>
                <a:uLnTx/>
                <a:uFillTx/>
                <a:latin typeface="Verdana" panose="020B0604030504040204" pitchFamily="34" charset="0"/>
                <a:ea typeface="宋体" panose="02010600030101010101" pitchFamily="2" charset="-122"/>
                <a:cs typeface="+mn-cs"/>
              </a:rPr>
              <a:t>例</a:t>
            </a:r>
            <a:endParaRPr kumimoji="0" lang="en-US" altLang="zh-CN" sz="3200" b="0" i="0" u="none" strike="noStrike" kern="1200" cap="none" spc="0" normalizeH="0" baseline="0" noProof="0" dirty="0">
              <a:ln>
                <a:noFill/>
              </a:ln>
              <a:solidFill>
                <a:srgbClr val="006699"/>
              </a:solidFill>
              <a:effectLst/>
              <a:uLnTx/>
              <a:uFillTx/>
              <a:latin typeface="Verdana" panose="020B0604030504040204" pitchFamily="34" charset="0"/>
              <a:ea typeface="宋体" panose="02010600030101010101" pitchFamily="2" charset="-122"/>
              <a:cs typeface="+mn-cs"/>
            </a:endParaRPr>
          </a:p>
        </p:txBody>
      </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353C477D-8CC6-4B0C-AC8A-7173BB3C4956}"/>
                  </a:ext>
                </a:extLst>
              </p:cNvPr>
              <p:cNvSpPr txBox="1"/>
              <p:nvPr/>
            </p:nvSpPr>
            <p:spPr>
              <a:xfrm>
                <a:off x="723328" y="1869537"/>
                <a:ext cx="7470830" cy="2529988"/>
              </a:xfrm>
              <a:prstGeom prst="rect">
                <a:avLst/>
              </a:prstGeom>
              <a:noFill/>
              <a:ln w="25400">
                <a:noFill/>
              </a:ln>
            </p:spPr>
            <p:txBody>
              <a:bodyPr wrap="square">
                <a:spAutoFit/>
              </a:bodyPr>
              <a:lstStyle/>
              <a:p>
                <a:pPr>
                  <a:spcBef>
                    <a:spcPts val="900"/>
                  </a:spcBef>
                  <a:spcAft>
                    <a:spcPts val="900"/>
                  </a:spcAft>
                </a:pPr>
                <a:r>
                  <a:rPr lang="en-US" altLang="zh-CN" sz="3200" dirty="0" err="1">
                    <a:effectLst/>
                    <a:latin typeface="宋体" panose="02010600030101010101" pitchFamily="2" charset="-122"/>
                    <a:cs typeface="Times New Roman" panose="02020603050405020304" pitchFamily="18" charset="0"/>
                  </a:rPr>
                  <a:t>一个二维正态分布</a:t>
                </a:r>
                <a14:m>
                  <m:oMath xmlns:m="http://schemas.openxmlformats.org/officeDocument/2006/math">
                    <m:r>
                      <a:rPr lang="en-US" altLang="zh-CN" sz="3200" i="1">
                        <a:effectLst/>
                        <a:latin typeface="Cambria Math" panose="02040503050406030204" pitchFamily="18" charset="0"/>
                        <a:cs typeface="Times New Roman" panose="02020603050405020304" pitchFamily="18" charset="0"/>
                      </a:rPr>
                      <m:t>𝑁</m:t>
                    </m:r>
                    <m:d>
                      <m:dPr>
                        <m:ctrlPr>
                          <a:rPr lang="zh-CN" altLang="zh-CN" sz="3200"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3200" i="1">
                            <a:effectLst/>
                            <a:latin typeface="Cambria Math" panose="02040503050406030204" pitchFamily="18" charset="0"/>
                            <a:cs typeface="Times New Roman" panose="02020603050405020304" pitchFamily="18" charset="0"/>
                          </a:rPr>
                          <m:t>𝜇</m:t>
                        </m:r>
                        <m:r>
                          <a:rPr lang="en-US" altLang="zh-CN" sz="3200">
                            <a:effectLst/>
                            <a:latin typeface="Cambria Math" panose="02040503050406030204" pitchFamily="18" charset="0"/>
                            <a:cs typeface="Times New Roman" panose="02020603050405020304" pitchFamily="18" charset="0"/>
                          </a:rPr>
                          <m:t>,</m:t>
                        </m:r>
                        <m:r>
                          <a:rPr lang="en-US" altLang="zh-CN" sz="3200" i="1">
                            <a:effectLst/>
                            <a:latin typeface="Cambria Math" panose="02040503050406030204" pitchFamily="18" charset="0"/>
                            <a:cs typeface="Times New Roman" panose="02020603050405020304" pitchFamily="18" charset="0"/>
                          </a:rPr>
                          <m:t>𝛴</m:t>
                        </m:r>
                      </m:e>
                    </m:d>
                  </m:oMath>
                </a14:m>
                <a:r>
                  <a:rPr lang="en-US" altLang="zh-CN" sz="3200" dirty="0">
                    <a:effectLst/>
                    <a:latin typeface="Cambria" panose="02040503050406030204" pitchFamily="18" charset="0"/>
                    <a:cs typeface="Times New Roman" panose="02020603050405020304" pitchFamily="18" charset="0"/>
                  </a:rPr>
                  <a:t>,</a:t>
                </a:r>
                <a:r>
                  <a:rPr lang="en-US" altLang="zh-CN" sz="3200" dirty="0" err="1">
                    <a:effectLst/>
                    <a:latin typeface="宋体" panose="02010600030101010101" pitchFamily="2" charset="-122"/>
                    <a:cs typeface="Times New Roman" panose="02020603050405020304" pitchFamily="18" charset="0"/>
                  </a:rPr>
                  <a:t>其中</a:t>
                </a:r>
                <a:r>
                  <a:rPr lang="en-US" altLang="zh-CN" sz="3200" dirty="0">
                    <a:effectLst/>
                    <a:latin typeface="宋体" panose="02010600030101010101" pitchFamily="2" charset="-122"/>
                    <a:cs typeface="Times New Roman" panose="02020603050405020304" pitchFamily="18" charset="0"/>
                  </a:rPr>
                  <a:t>：</a:t>
                </a:r>
                <a:endParaRPr lang="zh-CN" altLang="zh-CN" sz="3200" dirty="0">
                  <a:effectLst/>
                  <a:latin typeface="Cambria" panose="02040503050406030204" pitchFamily="18" charset="0"/>
                  <a:cs typeface="Times New Roman" panose="02020603050405020304" pitchFamily="18" charset="0"/>
                </a:endParaRPr>
              </a:p>
              <a:p>
                <a:pPr>
                  <a:spcBef>
                    <a:spcPts val="900"/>
                  </a:spcBef>
                  <a:spcAft>
                    <a:spcPts val="900"/>
                  </a:spcAft>
                </a:pPr>
                <a14:m>
                  <m:oMathPara xmlns:m="http://schemas.openxmlformats.org/officeDocument/2006/math">
                    <m:oMathParaPr>
                      <m:jc m:val="centerGroup"/>
                    </m:oMathParaPr>
                    <m:oMath xmlns:m="http://schemas.openxmlformats.org/officeDocument/2006/math">
                      <m:r>
                        <a:rPr lang="en-US" altLang="zh-CN" sz="3200" i="1">
                          <a:effectLst/>
                          <a:latin typeface="Cambria Math" panose="02040503050406030204" pitchFamily="18" charset="0"/>
                          <a:cs typeface="Times New Roman" panose="02020603050405020304" pitchFamily="18" charset="0"/>
                        </a:rPr>
                        <m:t>𝜇</m:t>
                      </m:r>
                      <m:r>
                        <a:rPr lang="en-US" altLang="zh-CN" sz="3200">
                          <a:effectLst/>
                          <a:latin typeface="Cambria Math" panose="02040503050406030204" pitchFamily="18" charset="0"/>
                          <a:cs typeface="Times New Roman" panose="02020603050405020304" pitchFamily="18" charset="0"/>
                        </a:rPr>
                        <m:t>=</m:t>
                      </m:r>
                      <m:d>
                        <m:dPr>
                          <m:ctrlPr>
                            <a:rPr lang="zh-CN" altLang="zh-CN" sz="3200" i="1">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32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3200" i="1">
                                  <a:effectLst/>
                                  <a:latin typeface="Cambria Math" panose="02040503050406030204" pitchFamily="18" charset="0"/>
                                  <a:cs typeface="Times New Roman" panose="02020603050405020304" pitchFamily="18" charset="0"/>
                                </a:rPr>
                                <m:t>𝜇</m:t>
                              </m:r>
                            </m:e>
                            <m:sub>
                              <m:r>
                                <a:rPr lang="en-US" altLang="zh-CN" sz="3200" i="1">
                                  <a:effectLst/>
                                  <a:latin typeface="Cambria Math" panose="02040503050406030204" pitchFamily="18" charset="0"/>
                                  <a:cs typeface="Times New Roman" panose="02020603050405020304" pitchFamily="18" charset="0"/>
                                </a:rPr>
                                <m:t>1</m:t>
                              </m:r>
                            </m:sub>
                          </m:sSub>
                          <m:r>
                            <a:rPr lang="en-US" altLang="zh-CN" sz="3200">
                              <a:effectLst/>
                              <a:latin typeface="Cambria Math" panose="02040503050406030204" pitchFamily="18" charset="0"/>
                              <a:cs typeface="Times New Roman" panose="02020603050405020304" pitchFamily="18" charset="0"/>
                            </a:rPr>
                            <m:t>,</m:t>
                          </m:r>
                          <m:sSub>
                            <m:sSubPr>
                              <m:ctrlPr>
                                <a:rPr lang="zh-CN" altLang="zh-CN" sz="32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3200" i="1">
                                  <a:effectLst/>
                                  <a:latin typeface="Cambria Math" panose="02040503050406030204" pitchFamily="18" charset="0"/>
                                  <a:cs typeface="Times New Roman" panose="02020603050405020304" pitchFamily="18" charset="0"/>
                                </a:rPr>
                                <m:t>𝜇</m:t>
                              </m:r>
                            </m:e>
                            <m:sub>
                              <m:r>
                                <a:rPr lang="en-US" altLang="zh-CN" sz="3200" i="1">
                                  <a:effectLst/>
                                  <a:latin typeface="Cambria Math" panose="02040503050406030204" pitchFamily="18" charset="0"/>
                                  <a:cs typeface="Times New Roman" panose="02020603050405020304" pitchFamily="18" charset="0"/>
                                </a:rPr>
                                <m:t>2</m:t>
                              </m:r>
                            </m:sub>
                          </m:sSub>
                        </m:e>
                      </m:d>
                      <m:r>
                        <a:rPr lang="en-US" altLang="zh-CN" sz="3200">
                          <a:effectLst/>
                          <a:latin typeface="Cambria Math" panose="02040503050406030204" pitchFamily="18" charset="0"/>
                          <a:cs typeface="Times New Roman" panose="02020603050405020304" pitchFamily="18" charset="0"/>
                        </a:rPr>
                        <m:t>=</m:t>
                      </m:r>
                      <m:d>
                        <m:dPr>
                          <m:ctrlPr>
                            <a:rPr lang="zh-CN" altLang="zh-CN" sz="3200"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3200" i="1">
                              <a:effectLst/>
                              <a:latin typeface="Cambria Math" panose="02040503050406030204" pitchFamily="18" charset="0"/>
                              <a:cs typeface="Times New Roman" panose="02020603050405020304" pitchFamily="18" charset="0"/>
                            </a:rPr>
                            <m:t>5</m:t>
                          </m:r>
                          <m:r>
                            <a:rPr lang="en-US" altLang="zh-CN" sz="3200">
                              <a:effectLst/>
                              <a:latin typeface="Cambria Math" panose="02040503050406030204" pitchFamily="18" charset="0"/>
                              <a:cs typeface="Times New Roman" panose="02020603050405020304" pitchFamily="18" charset="0"/>
                            </a:rPr>
                            <m:t>,</m:t>
                          </m:r>
                          <m:r>
                            <a:rPr lang="en-US" altLang="zh-CN" sz="3200" i="1">
                              <a:effectLst/>
                              <a:latin typeface="Cambria Math" panose="02040503050406030204" pitchFamily="18" charset="0"/>
                              <a:cs typeface="Times New Roman" panose="02020603050405020304" pitchFamily="18" charset="0"/>
                            </a:rPr>
                            <m:t>−1</m:t>
                          </m:r>
                        </m:e>
                      </m:d>
                    </m:oMath>
                  </m:oMathPara>
                </a14:m>
                <a:endParaRPr lang="zh-CN" altLang="zh-CN" sz="3200" dirty="0">
                  <a:effectLst/>
                  <a:latin typeface="Cambria" panose="02040503050406030204" pitchFamily="18" charset="0"/>
                  <a:cs typeface="Times New Roman" panose="02020603050405020304" pitchFamily="18" charset="0"/>
                </a:endParaRPr>
              </a:p>
              <a:p>
                <a:pPr>
                  <a:spcBef>
                    <a:spcPts val="900"/>
                  </a:spcBef>
                  <a:spcAft>
                    <a:spcPts val="900"/>
                  </a:spcAft>
                </a:pPr>
                <a14:m>
                  <m:oMathPara xmlns:m="http://schemas.openxmlformats.org/officeDocument/2006/math">
                    <m:oMathParaPr>
                      <m:jc m:val="centerGroup"/>
                    </m:oMathParaPr>
                    <m:oMath xmlns:m="http://schemas.openxmlformats.org/officeDocument/2006/math">
                      <m:r>
                        <a:rPr lang="en-US" altLang="zh-CN" sz="3200" i="1">
                          <a:effectLst/>
                          <a:latin typeface="Cambria Math" panose="02040503050406030204" pitchFamily="18" charset="0"/>
                          <a:cs typeface="Times New Roman" panose="02020603050405020304" pitchFamily="18" charset="0"/>
                        </a:rPr>
                        <m:t>𝛴</m:t>
                      </m:r>
                      <m:r>
                        <a:rPr lang="en-US" altLang="zh-CN" sz="3200">
                          <a:effectLst/>
                          <a:latin typeface="Cambria Math" panose="02040503050406030204" pitchFamily="18" charset="0"/>
                          <a:cs typeface="Times New Roman" panose="02020603050405020304" pitchFamily="18" charset="0"/>
                        </a:rPr>
                        <m:t>=</m:t>
                      </m:r>
                      <m:d>
                        <m:dPr>
                          <m:ctrlPr>
                            <a:rPr lang="zh-CN" altLang="zh-CN" sz="3200" i="1">
                              <a:effectLst/>
                              <a:latin typeface="Cambria Math" panose="02040503050406030204" pitchFamily="18" charset="0"/>
                              <a:ea typeface="Cambria Math" panose="02040503050406030204" pitchFamily="18" charset="0"/>
                              <a:cs typeface="Times New Roman" panose="02020603050405020304" pitchFamily="18" charset="0"/>
                            </a:rPr>
                          </m:ctrlPr>
                        </m:dPr>
                        <m:e>
                          <m:m>
                            <m:mPr>
                              <m:plcHide m:val="on"/>
                              <m:mcs>
                                <m:mc>
                                  <m:mcPr>
                                    <m:count m:val="2"/>
                                    <m:mcJc m:val="center"/>
                                  </m:mcPr>
                                </m:mc>
                              </m:mcs>
                              <m:ctrlPr>
                                <a:rPr lang="zh-CN" altLang="zh-CN" sz="3200" i="1">
                                  <a:effectLst/>
                                  <a:latin typeface="Cambria Math" panose="02040503050406030204" pitchFamily="18" charset="0"/>
                                  <a:ea typeface="Cambria Math" panose="02040503050406030204" pitchFamily="18" charset="0"/>
                                  <a:cs typeface="Times New Roman" panose="02020603050405020304" pitchFamily="18" charset="0"/>
                                </a:rPr>
                              </m:ctrlPr>
                            </m:mPr>
                            <m:mr>
                              <m:e>
                                <m:sSubSup>
                                  <m:sSubSupPr>
                                    <m:ctrlPr>
                                      <a:rPr lang="zh-CN" altLang="zh-CN" sz="3200" i="1">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3200" i="1">
                                        <a:effectLst/>
                                        <a:latin typeface="Cambria Math" panose="02040503050406030204" pitchFamily="18" charset="0"/>
                                        <a:cs typeface="Times New Roman" panose="02020603050405020304" pitchFamily="18" charset="0"/>
                                      </a:rPr>
                                      <m:t>𝜎</m:t>
                                    </m:r>
                                  </m:e>
                                  <m:sub>
                                    <m:r>
                                      <a:rPr lang="en-US" altLang="zh-CN" sz="3200" i="1">
                                        <a:effectLst/>
                                        <a:latin typeface="Cambria Math" panose="02040503050406030204" pitchFamily="18" charset="0"/>
                                        <a:cs typeface="Times New Roman" panose="02020603050405020304" pitchFamily="18" charset="0"/>
                                      </a:rPr>
                                      <m:t>1</m:t>
                                    </m:r>
                                  </m:sub>
                                  <m:sup>
                                    <m:r>
                                      <a:rPr lang="en-US" altLang="zh-CN" sz="3200" i="1">
                                        <a:effectLst/>
                                        <a:latin typeface="Cambria Math" panose="02040503050406030204" pitchFamily="18" charset="0"/>
                                        <a:cs typeface="Times New Roman" panose="02020603050405020304" pitchFamily="18" charset="0"/>
                                      </a:rPr>
                                      <m:t>2</m:t>
                                    </m:r>
                                  </m:sup>
                                </m:sSubSup>
                              </m:e>
                              <m:e>
                                <m:r>
                                  <a:rPr lang="en-US" altLang="zh-CN" sz="3200" i="1">
                                    <a:effectLst/>
                                    <a:latin typeface="Cambria Math" panose="02040503050406030204" pitchFamily="18" charset="0"/>
                                    <a:cs typeface="Times New Roman" panose="02020603050405020304" pitchFamily="18" charset="0"/>
                                  </a:rPr>
                                  <m:t>𝜌</m:t>
                                </m:r>
                                <m:sSub>
                                  <m:sSubPr>
                                    <m:ctrlPr>
                                      <a:rPr lang="zh-CN" altLang="zh-CN" sz="32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3200" i="1">
                                        <a:effectLst/>
                                        <a:latin typeface="Cambria Math" panose="02040503050406030204" pitchFamily="18" charset="0"/>
                                        <a:cs typeface="Times New Roman" panose="02020603050405020304" pitchFamily="18" charset="0"/>
                                      </a:rPr>
                                      <m:t>𝜎</m:t>
                                    </m:r>
                                  </m:e>
                                  <m:sub>
                                    <m:r>
                                      <a:rPr lang="en-US" altLang="zh-CN" sz="3200" i="1">
                                        <a:effectLst/>
                                        <a:latin typeface="Cambria Math" panose="02040503050406030204" pitchFamily="18" charset="0"/>
                                        <a:cs typeface="Times New Roman" panose="02020603050405020304" pitchFamily="18" charset="0"/>
                                      </a:rPr>
                                      <m:t>1</m:t>
                                    </m:r>
                                  </m:sub>
                                </m:sSub>
                                <m:sSub>
                                  <m:sSubPr>
                                    <m:ctrlPr>
                                      <a:rPr lang="zh-CN" altLang="zh-CN" sz="32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3200" i="1">
                                        <a:effectLst/>
                                        <a:latin typeface="Cambria Math" panose="02040503050406030204" pitchFamily="18" charset="0"/>
                                        <a:cs typeface="Times New Roman" panose="02020603050405020304" pitchFamily="18" charset="0"/>
                                      </a:rPr>
                                      <m:t>𝜎</m:t>
                                    </m:r>
                                  </m:e>
                                  <m:sub>
                                    <m:r>
                                      <a:rPr lang="en-US" altLang="zh-CN" sz="3200" i="1">
                                        <a:effectLst/>
                                        <a:latin typeface="Cambria Math" panose="02040503050406030204" pitchFamily="18" charset="0"/>
                                        <a:cs typeface="Times New Roman" panose="02020603050405020304" pitchFamily="18" charset="0"/>
                                      </a:rPr>
                                      <m:t>2</m:t>
                                    </m:r>
                                  </m:sub>
                                </m:sSub>
                              </m:e>
                            </m:mr>
                            <m:mr>
                              <m:e>
                                <m:r>
                                  <a:rPr lang="en-US" altLang="zh-CN" sz="3200" i="1">
                                    <a:effectLst/>
                                    <a:latin typeface="Cambria Math" panose="02040503050406030204" pitchFamily="18" charset="0"/>
                                    <a:cs typeface="Times New Roman" panose="02020603050405020304" pitchFamily="18" charset="0"/>
                                  </a:rPr>
                                  <m:t>𝜌</m:t>
                                </m:r>
                                <m:sSub>
                                  <m:sSubPr>
                                    <m:ctrlPr>
                                      <a:rPr lang="zh-CN" altLang="zh-CN" sz="32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3200" i="1">
                                        <a:effectLst/>
                                        <a:latin typeface="Cambria Math" panose="02040503050406030204" pitchFamily="18" charset="0"/>
                                        <a:cs typeface="Times New Roman" panose="02020603050405020304" pitchFamily="18" charset="0"/>
                                      </a:rPr>
                                      <m:t>𝜎</m:t>
                                    </m:r>
                                  </m:e>
                                  <m:sub>
                                    <m:r>
                                      <a:rPr lang="en-US" altLang="zh-CN" sz="3200" i="1">
                                        <a:effectLst/>
                                        <a:latin typeface="Cambria Math" panose="02040503050406030204" pitchFamily="18" charset="0"/>
                                        <a:cs typeface="Times New Roman" panose="02020603050405020304" pitchFamily="18" charset="0"/>
                                      </a:rPr>
                                      <m:t>1</m:t>
                                    </m:r>
                                  </m:sub>
                                </m:sSub>
                                <m:sSub>
                                  <m:sSubPr>
                                    <m:ctrlPr>
                                      <a:rPr lang="zh-CN" altLang="zh-CN" sz="32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3200" i="1">
                                        <a:effectLst/>
                                        <a:latin typeface="Cambria Math" panose="02040503050406030204" pitchFamily="18" charset="0"/>
                                        <a:cs typeface="Times New Roman" panose="02020603050405020304" pitchFamily="18" charset="0"/>
                                      </a:rPr>
                                      <m:t>𝜎</m:t>
                                    </m:r>
                                  </m:e>
                                  <m:sub>
                                    <m:r>
                                      <a:rPr lang="en-US" altLang="zh-CN" sz="3200" i="1">
                                        <a:effectLst/>
                                        <a:latin typeface="Cambria Math" panose="02040503050406030204" pitchFamily="18" charset="0"/>
                                        <a:cs typeface="Times New Roman" panose="02020603050405020304" pitchFamily="18" charset="0"/>
                                      </a:rPr>
                                      <m:t>2</m:t>
                                    </m:r>
                                  </m:sub>
                                </m:sSub>
                              </m:e>
                              <m:e>
                                <m:sSubSup>
                                  <m:sSubSupPr>
                                    <m:ctrlPr>
                                      <a:rPr lang="zh-CN" altLang="zh-CN" sz="3200" i="1">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3200" i="1">
                                        <a:effectLst/>
                                        <a:latin typeface="Cambria Math" panose="02040503050406030204" pitchFamily="18" charset="0"/>
                                        <a:cs typeface="Times New Roman" panose="02020603050405020304" pitchFamily="18" charset="0"/>
                                      </a:rPr>
                                      <m:t>𝜎</m:t>
                                    </m:r>
                                  </m:e>
                                  <m:sub>
                                    <m:r>
                                      <a:rPr lang="en-US" altLang="zh-CN" sz="3200" i="1">
                                        <a:effectLst/>
                                        <a:latin typeface="Cambria Math" panose="02040503050406030204" pitchFamily="18" charset="0"/>
                                        <a:cs typeface="Times New Roman" panose="02020603050405020304" pitchFamily="18" charset="0"/>
                                      </a:rPr>
                                      <m:t>2</m:t>
                                    </m:r>
                                  </m:sub>
                                  <m:sup>
                                    <m:r>
                                      <a:rPr lang="en-US" altLang="zh-CN" sz="3200" i="1">
                                        <a:effectLst/>
                                        <a:latin typeface="Cambria Math" panose="02040503050406030204" pitchFamily="18" charset="0"/>
                                        <a:cs typeface="Times New Roman" panose="02020603050405020304" pitchFamily="18" charset="0"/>
                                      </a:rPr>
                                      <m:t>2</m:t>
                                    </m:r>
                                  </m:sup>
                                </m:sSubSup>
                              </m:e>
                            </m:mr>
                          </m:m>
                        </m:e>
                      </m:d>
                      <m:r>
                        <a:rPr lang="en-US" altLang="zh-CN" sz="3200">
                          <a:effectLst/>
                          <a:latin typeface="Cambria Math" panose="02040503050406030204" pitchFamily="18" charset="0"/>
                          <a:cs typeface="Times New Roman" panose="02020603050405020304" pitchFamily="18" charset="0"/>
                        </a:rPr>
                        <m:t>=</m:t>
                      </m:r>
                      <m:d>
                        <m:dPr>
                          <m:ctrlPr>
                            <a:rPr lang="zh-CN" altLang="zh-CN" sz="3200" i="1">
                              <a:effectLst/>
                              <a:latin typeface="Cambria Math" panose="02040503050406030204" pitchFamily="18" charset="0"/>
                              <a:ea typeface="Cambria Math" panose="02040503050406030204" pitchFamily="18" charset="0"/>
                              <a:cs typeface="Times New Roman" panose="02020603050405020304" pitchFamily="18" charset="0"/>
                            </a:rPr>
                          </m:ctrlPr>
                        </m:dPr>
                        <m:e>
                          <m:m>
                            <m:mPr>
                              <m:plcHide m:val="on"/>
                              <m:mcs>
                                <m:mc>
                                  <m:mcPr>
                                    <m:count m:val="2"/>
                                    <m:mcJc m:val="center"/>
                                  </m:mcPr>
                                </m:mc>
                              </m:mcs>
                              <m:ctrlPr>
                                <a:rPr lang="zh-CN" altLang="zh-CN" sz="3200" i="1">
                                  <a:effectLst/>
                                  <a:latin typeface="Cambria Math" panose="02040503050406030204" pitchFamily="18" charset="0"/>
                                  <a:ea typeface="Cambria Math" panose="02040503050406030204" pitchFamily="18" charset="0"/>
                                  <a:cs typeface="Times New Roman" panose="02020603050405020304" pitchFamily="18" charset="0"/>
                                </a:rPr>
                              </m:ctrlPr>
                            </m:mPr>
                            <m:mr>
                              <m:e>
                                <m:r>
                                  <a:rPr lang="en-US" altLang="zh-CN" sz="3200" i="1">
                                    <a:effectLst/>
                                    <a:latin typeface="Cambria Math" panose="02040503050406030204" pitchFamily="18" charset="0"/>
                                    <a:cs typeface="Times New Roman" panose="02020603050405020304" pitchFamily="18" charset="0"/>
                                  </a:rPr>
                                  <m:t>1</m:t>
                                </m:r>
                              </m:e>
                              <m:e>
                                <m:r>
                                  <a:rPr lang="en-US" altLang="zh-CN" sz="3200" i="1">
                                    <a:effectLst/>
                                    <a:latin typeface="Cambria Math" panose="02040503050406030204" pitchFamily="18" charset="0"/>
                                    <a:cs typeface="Times New Roman" panose="02020603050405020304" pitchFamily="18" charset="0"/>
                                  </a:rPr>
                                  <m:t>1</m:t>
                                </m:r>
                              </m:e>
                            </m:mr>
                            <m:mr>
                              <m:e>
                                <m:r>
                                  <a:rPr lang="en-US" altLang="zh-CN" sz="3200" i="1">
                                    <a:effectLst/>
                                    <a:latin typeface="Cambria Math" panose="02040503050406030204" pitchFamily="18" charset="0"/>
                                    <a:cs typeface="Times New Roman" panose="02020603050405020304" pitchFamily="18" charset="0"/>
                                  </a:rPr>
                                  <m:t>1</m:t>
                                </m:r>
                              </m:e>
                              <m:e>
                                <m:r>
                                  <a:rPr lang="en-US" altLang="zh-CN" sz="3200" i="1">
                                    <a:effectLst/>
                                    <a:latin typeface="Cambria Math" panose="02040503050406030204" pitchFamily="18" charset="0"/>
                                    <a:cs typeface="Times New Roman" panose="02020603050405020304" pitchFamily="18" charset="0"/>
                                  </a:rPr>
                                  <m:t>4</m:t>
                                </m:r>
                              </m:e>
                            </m:mr>
                          </m:m>
                        </m:e>
                      </m:d>
                    </m:oMath>
                  </m:oMathPara>
                </a14:m>
                <a:endParaRPr lang="zh-CN" altLang="zh-CN" sz="3200" dirty="0">
                  <a:effectLst/>
                  <a:latin typeface="Cambria" panose="02040503050406030204" pitchFamily="18" charset="0"/>
                  <a:cs typeface="Times New Roman" panose="02020603050405020304" pitchFamily="18" charset="0"/>
                </a:endParaRPr>
              </a:p>
            </p:txBody>
          </p:sp>
        </mc:Choice>
        <mc:Fallback xmlns="">
          <p:sp>
            <p:nvSpPr>
              <p:cNvPr id="6" name="文本框 5">
                <a:extLst>
                  <a:ext uri="{FF2B5EF4-FFF2-40B4-BE49-F238E27FC236}">
                    <a16:creationId xmlns:a16="http://schemas.microsoft.com/office/drawing/2014/main" id="{353C477D-8CC6-4B0C-AC8A-7173BB3C4956}"/>
                  </a:ext>
                </a:extLst>
              </p:cNvPr>
              <p:cNvSpPr txBox="1">
                <a:spLocks noRot="1" noChangeAspect="1" noMove="1" noResize="1" noEditPoints="1" noAdjustHandles="1" noChangeArrowheads="1" noChangeShapeType="1" noTextEdit="1"/>
              </p:cNvSpPr>
              <p:nvPr/>
            </p:nvSpPr>
            <p:spPr>
              <a:xfrm>
                <a:off x="723328" y="1869537"/>
                <a:ext cx="7470830" cy="2529988"/>
              </a:xfrm>
              <a:prstGeom prst="rect">
                <a:avLst/>
              </a:prstGeom>
              <a:blipFill>
                <a:blip r:embed="rId2"/>
                <a:stretch>
                  <a:fillRect l="-2122" t="-3855"/>
                </a:stretch>
              </a:blipFill>
              <a:ln w="25400">
                <a:noFill/>
              </a:ln>
            </p:spPr>
            <p:txBody>
              <a:bodyPr/>
              <a:lstStyle/>
              <a:p>
                <a:r>
                  <a:rPr lang="zh-CN" altLang="en-US">
                    <a:noFill/>
                  </a:rPr>
                  <a:t> </a:t>
                </a:r>
              </a:p>
            </p:txBody>
          </p:sp>
        </mc:Fallback>
      </mc:AlternateContent>
    </p:spTree>
    <p:extLst>
      <p:ext uri="{BB962C8B-B14F-4D97-AF65-F5344CB8AC3E}">
        <p14:creationId xmlns:p14="http://schemas.microsoft.com/office/powerpoint/2010/main" val="25263067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标题 1">
            <a:extLst>
              <a:ext uri="{FF2B5EF4-FFF2-40B4-BE49-F238E27FC236}">
                <a16:creationId xmlns:a16="http://schemas.microsoft.com/office/drawing/2014/main" id="{C5D96BB7-F3EE-475D-8C4A-757D9F1B8C06}"/>
              </a:ext>
            </a:extLst>
          </p:cNvPr>
          <p:cNvSpPr>
            <a:spLocks noGrp="1" noChangeArrowheads="1"/>
          </p:cNvSpPr>
          <p:nvPr>
            <p:ph type="title"/>
          </p:nvPr>
        </p:nvSpPr>
        <p:spPr>
          <a:xfrm>
            <a:off x="-15875" y="142875"/>
            <a:ext cx="8229600" cy="642938"/>
          </a:xfrm>
        </p:spPr>
        <p:txBody>
          <a:bodyPr/>
          <a:lstStyle/>
          <a:p>
            <a:pPr algn="l" defTabSz="512763" fontAlgn="base">
              <a:spcAft>
                <a:spcPct val="0"/>
              </a:spcAft>
            </a:pPr>
            <a:r>
              <a:rPr lang="en-US" altLang="zh-CN" dirty="0"/>
              <a:t>3.8.3 Gibbs</a:t>
            </a:r>
            <a:r>
              <a:rPr lang="zh-CN" altLang="en-US" dirty="0"/>
              <a:t>抽样</a:t>
            </a:r>
          </a:p>
        </p:txBody>
      </p:sp>
      <p:sp>
        <p:nvSpPr>
          <p:cNvPr id="4" name="灯片编号占位符 2">
            <a:extLst>
              <a:ext uri="{FF2B5EF4-FFF2-40B4-BE49-F238E27FC236}">
                <a16:creationId xmlns:a16="http://schemas.microsoft.com/office/drawing/2014/main" id="{C27C162C-7E7E-4C70-B53F-15564590C7C6}"/>
              </a:ext>
            </a:extLst>
          </p:cNvPr>
          <p:cNvSpPr>
            <a:spLocks noGrp="1" noChangeArrowheads="1"/>
          </p:cNvSpPr>
          <p:nvPr>
            <p:ph type="sldNum" sz="quarter" idx="12"/>
          </p:nvPr>
        </p:nvSpPr>
        <p:spPr bwMode="auto">
          <a:xfrm>
            <a:off x="6553200" y="6391275"/>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9FCE3FB9-BAC7-4293-A5BB-B8E090A183F8}" type="slidenum">
              <a:rPr lang="zh-CN" altLang="en-US">
                <a:solidFill>
                  <a:srgbClr val="898989"/>
                </a:solidFill>
              </a:rPr>
              <a:pPr/>
              <a:t>131</a:t>
            </a:fld>
            <a:endParaRPr lang="zh-CN" altLang="en-US">
              <a:solidFill>
                <a:srgbClr val="898989"/>
              </a:solidFill>
            </a:endParaRPr>
          </a:p>
        </p:txBody>
      </p:sp>
      <mc:AlternateContent xmlns:mc="http://schemas.openxmlformats.org/markup-compatibility/2006">
        <mc:Choice xmlns:a14="http://schemas.microsoft.com/office/drawing/2010/main" Requires="a14">
          <p:sp>
            <p:nvSpPr>
              <p:cNvPr id="7" name="文本框 6">
                <a:extLst>
                  <a:ext uri="{FF2B5EF4-FFF2-40B4-BE49-F238E27FC236}">
                    <a16:creationId xmlns:a16="http://schemas.microsoft.com/office/drawing/2014/main" id="{1D043447-3060-4981-AA65-C617A294213B}"/>
                  </a:ext>
                </a:extLst>
              </p:cNvPr>
              <p:cNvSpPr txBox="1"/>
              <p:nvPr/>
            </p:nvSpPr>
            <p:spPr>
              <a:xfrm>
                <a:off x="151727" y="975521"/>
                <a:ext cx="8982490" cy="3065455"/>
              </a:xfrm>
              <a:prstGeom prst="rect">
                <a:avLst/>
              </a:prstGeom>
              <a:noFill/>
              <a:ln w="25400">
                <a:noFill/>
              </a:ln>
            </p:spPr>
            <p:txBody>
              <a:bodyPr wrap="square">
                <a:spAutoFit/>
              </a:bodyPr>
              <a:lstStyle/>
              <a:p>
                <a:pPr>
                  <a:spcBef>
                    <a:spcPts val="900"/>
                  </a:spcBef>
                  <a:spcAft>
                    <a:spcPts val="900"/>
                  </a:spcAft>
                </a:pPr>
                <a:r>
                  <a:rPr lang="en-US" altLang="zh-CN" sz="2800" dirty="0">
                    <a:effectLst/>
                    <a:latin typeface="宋体" panose="02010600030101010101" pitchFamily="2" charset="-122"/>
                    <a:ea typeface="宋体" panose="02010600030101010101" pitchFamily="2" charset="-122"/>
                    <a:cs typeface="Times New Roman" panose="02020603050405020304" pitchFamily="18" charset="0"/>
                  </a:rPr>
                  <a:t>状态转移条件分布为：</a:t>
                </a:r>
              </a:p>
              <a:p>
                <a:pPr>
                  <a:spcBef>
                    <a:spcPts val="900"/>
                  </a:spcBef>
                  <a:spcAft>
                    <a:spcPts val="900"/>
                  </a:spcAft>
                </a:pPr>
                <a:endParaRPr lang="zh-CN" altLang="zh-CN" sz="2800" dirty="0">
                  <a:effectLst/>
                  <a:latin typeface="Cambria" panose="02040503050406030204" pitchFamily="18" charset="0"/>
                  <a:ea typeface="宋体" panose="02010600030101010101" pitchFamily="2" charset="-122"/>
                  <a:cs typeface="Times New Roman" panose="02020603050405020304" pitchFamily="18" charset="0"/>
                </a:endParaRPr>
              </a:p>
              <a:p>
                <a:pPr>
                  <a:spcBef>
                    <a:spcPts val="900"/>
                  </a:spcBef>
                  <a:spcAft>
                    <a:spcPts val="900"/>
                  </a:spcAft>
                </a:pPr>
                <a14:m>
                  <m:oMathPara xmlns:m="http://schemas.openxmlformats.org/officeDocument/2006/math">
                    <m:oMathParaPr>
                      <m:jc m:val="centerGroup"/>
                    </m:oMathParaPr>
                    <m:oMath xmlns:m="http://schemas.openxmlformats.org/officeDocument/2006/math">
                      <m:r>
                        <a:rPr lang="en-US" altLang="zh-CN" sz="2800" i="1">
                          <a:effectLst/>
                          <a:latin typeface="Cambria Math" panose="02040503050406030204" pitchFamily="18" charset="0"/>
                          <a:ea typeface="宋体" panose="02010600030101010101" pitchFamily="2" charset="-122"/>
                          <a:cs typeface="Times New Roman" panose="02020603050405020304" pitchFamily="18" charset="0"/>
                        </a:rPr>
                        <m:t>𝑃</m:t>
                      </m:r>
                      <m:d>
                        <m:dPr>
                          <m:ctrlPr>
                            <a:rPr lang="zh-CN" altLang="zh-CN" sz="2800" i="1">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2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800" i="1">
                                  <a:effectLst/>
                                  <a:latin typeface="Cambria Math" panose="02040503050406030204" pitchFamily="18" charset="0"/>
                                  <a:ea typeface="宋体" panose="02010600030101010101" pitchFamily="2" charset="-122"/>
                                  <a:cs typeface="Times New Roman" panose="02020603050405020304" pitchFamily="18" charset="0"/>
                                </a:rPr>
                                <m:t>𝑥</m:t>
                              </m:r>
                            </m:e>
                            <m:sub>
                              <m:r>
                                <a:rPr lang="en-US" altLang="zh-CN" sz="2800" i="1">
                                  <a:effectLst/>
                                  <a:latin typeface="Cambria Math" panose="02040503050406030204" pitchFamily="18" charset="0"/>
                                  <a:ea typeface="宋体" panose="02010600030101010101" pitchFamily="2" charset="-122"/>
                                  <a:cs typeface="Times New Roman" panose="02020603050405020304" pitchFamily="18" charset="0"/>
                                </a:rPr>
                                <m:t>1</m:t>
                              </m:r>
                            </m:sub>
                          </m:sSub>
                          <m:r>
                            <a:rPr lang="en-US" altLang="zh-CN" sz="28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800" i="1">
                                  <a:effectLst/>
                                  <a:latin typeface="Cambria Math" panose="02040503050406030204" pitchFamily="18" charset="0"/>
                                  <a:ea typeface="宋体" panose="02010600030101010101" pitchFamily="2" charset="-122"/>
                                  <a:cs typeface="Times New Roman" panose="02020603050405020304" pitchFamily="18" charset="0"/>
                                </a:rPr>
                                <m:t>𝑥</m:t>
                              </m:r>
                            </m:e>
                            <m:sub>
                              <m:r>
                                <a:rPr lang="en-US" altLang="zh-CN" sz="2800" i="1">
                                  <a:effectLst/>
                                  <a:latin typeface="Cambria Math" panose="02040503050406030204" pitchFamily="18" charset="0"/>
                                  <a:ea typeface="宋体" panose="02010600030101010101" pitchFamily="2" charset="-122"/>
                                  <a:cs typeface="Times New Roman" panose="02020603050405020304" pitchFamily="18" charset="0"/>
                                </a:rPr>
                                <m:t>2</m:t>
                              </m:r>
                            </m:sub>
                          </m:sSub>
                        </m:e>
                      </m:d>
                      <m:r>
                        <a:rPr lang="en-US" altLang="zh-CN" sz="28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800" i="1">
                          <a:effectLst/>
                          <a:latin typeface="Cambria Math" panose="02040503050406030204" pitchFamily="18" charset="0"/>
                          <a:ea typeface="宋体" panose="02010600030101010101" pitchFamily="2" charset="-122"/>
                          <a:cs typeface="Times New Roman" panose="02020603050405020304" pitchFamily="18" charset="0"/>
                        </a:rPr>
                        <m:t>𝑁</m:t>
                      </m:r>
                      <m:d>
                        <m:dPr>
                          <m:ctrlPr>
                            <a:rPr lang="zh-CN" altLang="zh-CN" sz="2800" i="1">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2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800" i="1">
                                  <a:effectLst/>
                                  <a:latin typeface="Cambria Math" panose="02040503050406030204" pitchFamily="18" charset="0"/>
                                  <a:ea typeface="宋体" panose="02010600030101010101" pitchFamily="2" charset="-122"/>
                                  <a:cs typeface="Times New Roman" panose="02020603050405020304" pitchFamily="18" charset="0"/>
                                </a:rPr>
                                <m:t>𝜇</m:t>
                              </m:r>
                            </m:e>
                            <m:sub>
                              <m:r>
                                <a:rPr lang="en-US" altLang="zh-CN" sz="2800" i="1">
                                  <a:effectLst/>
                                  <a:latin typeface="Cambria Math" panose="02040503050406030204" pitchFamily="18" charset="0"/>
                                  <a:ea typeface="宋体" panose="02010600030101010101" pitchFamily="2" charset="-122"/>
                                  <a:cs typeface="Times New Roman" panose="02020603050405020304" pitchFamily="18" charset="0"/>
                                </a:rPr>
                                <m:t>1</m:t>
                              </m:r>
                            </m:sub>
                          </m:sSub>
                          <m:r>
                            <a:rPr lang="en-US" altLang="zh-CN" sz="28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800" i="1">
                              <a:effectLst/>
                              <a:latin typeface="Cambria Math" panose="02040503050406030204" pitchFamily="18" charset="0"/>
                              <a:ea typeface="宋体" panose="02010600030101010101" pitchFamily="2" charset="-122"/>
                              <a:cs typeface="Times New Roman" panose="02020603050405020304" pitchFamily="18" charset="0"/>
                            </a:rPr>
                            <m:t>𝜌</m:t>
                          </m:r>
                          <m:sSub>
                            <m:sSubPr>
                              <m:ctrlPr>
                                <a:rPr lang="zh-CN" altLang="zh-CN" sz="2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800" i="1">
                                  <a:effectLst/>
                                  <a:latin typeface="Cambria Math" panose="02040503050406030204" pitchFamily="18" charset="0"/>
                                  <a:ea typeface="宋体" panose="02010600030101010101" pitchFamily="2" charset="-122"/>
                                  <a:cs typeface="Times New Roman" panose="02020603050405020304" pitchFamily="18" charset="0"/>
                                </a:rPr>
                                <m:t>𝜎</m:t>
                              </m:r>
                            </m:e>
                            <m:sub>
                              <m:r>
                                <a:rPr lang="en-US" altLang="zh-CN" sz="2800" i="1">
                                  <a:effectLst/>
                                  <a:latin typeface="Cambria Math" panose="02040503050406030204" pitchFamily="18" charset="0"/>
                                  <a:ea typeface="宋体" panose="02010600030101010101" pitchFamily="2" charset="-122"/>
                                  <a:cs typeface="Times New Roman" panose="02020603050405020304" pitchFamily="18" charset="0"/>
                                </a:rPr>
                                <m:t>1</m:t>
                              </m:r>
                            </m:sub>
                          </m:sSub>
                          <m:sSub>
                            <m:sSubPr>
                              <m:ctrlPr>
                                <a:rPr lang="zh-CN" altLang="zh-CN" sz="2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800" i="1">
                                  <a:effectLst/>
                                  <a:latin typeface="Cambria Math" panose="02040503050406030204" pitchFamily="18" charset="0"/>
                                  <a:ea typeface="宋体" panose="02010600030101010101" pitchFamily="2" charset="-122"/>
                                  <a:cs typeface="Times New Roman" panose="02020603050405020304" pitchFamily="18" charset="0"/>
                                </a:rPr>
                                <m:t>𝜎</m:t>
                              </m:r>
                            </m:e>
                            <m:sub>
                              <m:r>
                                <a:rPr lang="en-US" altLang="zh-CN" sz="2800" i="1">
                                  <a:effectLst/>
                                  <a:latin typeface="Cambria Math" panose="02040503050406030204" pitchFamily="18" charset="0"/>
                                  <a:ea typeface="宋体" panose="02010600030101010101" pitchFamily="2" charset="-122"/>
                                  <a:cs typeface="Times New Roman" panose="02020603050405020304" pitchFamily="18" charset="0"/>
                                </a:rPr>
                                <m:t>2</m:t>
                              </m:r>
                            </m:sub>
                          </m:sSub>
                          <m:d>
                            <m:dPr>
                              <m:ctrlPr>
                                <a:rPr lang="zh-CN" altLang="zh-CN" sz="2800" i="1">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2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800" i="1">
                                      <a:effectLst/>
                                      <a:latin typeface="Cambria Math" panose="02040503050406030204" pitchFamily="18" charset="0"/>
                                      <a:ea typeface="宋体" panose="02010600030101010101" pitchFamily="2" charset="-122"/>
                                      <a:cs typeface="Times New Roman" panose="02020603050405020304" pitchFamily="18" charset="0"/>
                                    </a:rPr>
                                    <m:t>𝑥</m:t>
                                  </m:r>
                                </m:e>
                                <m:sub>
                                  <m:r>
                                    <a:rPr lang="en-US" altLang="zh-CN" sz="2800" i="1">
                                      <a:effectLst/>
                                      <a:latin typeface="Cambria Math" panose="02040503050406030204" pitchFamily="18" charset="0"/>
                                      <a:ea typeface="宋体" panose="02010600030101010101" pitchFamily="2" charset="-122"/>
                                      <a:cs typeface="Times New Roman" panose="02020603050405020304" pitchFamily="18" charset="0"/>
                                    </a:rPr>
                                    <m:t>2</m:t>
                                  </m:r>
                                </m:sub>
                              </m:sSub>
                              <m:r>
                                <a:rPr lang="en-US" altLang="zh-CN" sz="28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800" i="1">
                                      <a:effectLst/>
                                      <a:latin typeface="Cambria Math" panose="02040503050406030204" pitchFamily="18" charset="0"/>
                                      <a:ea typeface="宋体" panose="02010600030101010101" pitchFamily="2" charset="-122"/>
                                      <a:cs typeface="Times New Roman" panose="02020603050405020304" pitchFamily="18" charset="0"/>
                                    </a:rPr>
                                    <m:t>𝜇</m:t>
                                  </m:r>
                                </m:e>
                                <m:sub>
                                  <m:r>
                                    <a:rPr lang="en-US" altLang="zh-CN" sz="2800" i="1">
                                      <a:effectLst/>
                                      <a:latin typeface="Cambria Math" panose="02040503050406030204" pitchFamily="18" charset="0"/>
                                      <a:ea typeface="宋体" panose="02010600030101010101" pitchFamily="2" charset="-122"/>
                                      <a:cs typeface="Times New Roman" panose="02020603050405020304" pitchFamily="18" charset="0"/>
                                    </a:rPr>
                                    <m:t>2</m:t>
                                  </m:r>
                                </m:sub>
                              </m:sSub>
                            </m:e>
                          </m:d>
                          <m:r>
                            <a:rPr lang="en-US" altLang="zh-CN" sz="2800">
                              <a:effectLst/>
                              <a:latin typeface="Cambria Math" panose="02040503050406030204" pitchFamily="18" charset="0"/>
                              <a:ea typeface="宋体" panose="02010600030101010101" pitchFamily="2" charset="-122"/>
                              <a:cs typeface="Times New Roman" panose="02020603050405020304" pitchFamily="18" charset="0"/>
                            </a:rPr>
                            <m:t>,</m:t>
                          </m:r>
                          <m:d>
                            <m:dPr>
                              <m:ctrlPr>
                                <a:rPr lang="zh-CN" altLang="zh-CN" sz="2800"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2800" i="1">
                                  <a:effectLst/>
                                  <a:latin typeface="Cambria Math" panose="02040503050406030204" pitchFamily="18" charset="0"/>
                                  <a:ea typeface="宋体" panose="02010600030101010101" pitchFamily="2" charset="-122"/>
                                  <a:cs typeface="Times New Roman" panose="02020603050405020304" pitchFamily="18" charset="0"/>
                                </a:rPr>
                                <m:t>1−</m:t>
                              </m:r>
                              <m:sSup>
                                <m:sSupPr>
                                  <m:ctrlPr>
                                    <a:rPr lang="zh-CN" altLang="zh-CN" sz="28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800" i="1">
                                      <a:effectLst/>
                                      <a:latin typeface="Cambria Math" panose="02040503050406030204" pitchFamily="18" charset="0"/>
                                      <a:ea typeface="宋体" panose="02010600030101010101" pitchFamily="2" charset="-122"/>
                                      <a:cs typeface="Times New Roman" panose="02020603050405020304" pitchFamily="18" charset="0"/>
                                    </a:rPr>
                                    <m:t>𝜌</m:t>
                                  </m:r>
                                </m:e>
                                <m:sup>
                                  <m:r>
                                    <a:rPr lang="en-US" altLang="zh-CN" sz="2800" i="1">
                                      <a:effectLst/>
                                      <a:latin typeface="Cambria Math" panose="02040503050406030204" pitchFamily="18" charset="0"/>
                                      <a:ea typeface="宋体" panose="02010600030101010101" pitchFamily="2" charset="-122"/>
                                      <a:cs typeface="Times New Roman" panose="02020603050405020304" pitchFamily="18" charset="0"/>
                                    </a:rPr>
                                    <m:t>2</m:t>
                                  </m:r>
                                </m:sup>
                              </m:sSup>
                            </m:e>
                          </m:d>
                          <m:sSubSup>
                            <m:sSubSupPr>
                              <m:ctrlPr>
                                <a:rPr lang="zh-CN" altLang="zh-CN" sz="2800" i="1">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800" i="1">
                                  <a:effectLst/>
                                  <a:latin typeface="Cambria Math" panose="02040503050406030204" pitchFamily="18" charset="0"/>
                                  <a:ea typeface="宋体" panose="02010600030101010101" pitchFamily="2" charset="-122"/>
                                  <a:cs typeface="Times New Roman" panose="02020603050405020304" pitchFamily="18" charset="0"/>
                                </a:rPr>
                                <m:t>𝜎</m:t>
                              </m:r>
                            </m:e>
                            <m:sub>
                              <m:r>
                                <a:rPr lang="en-US" altLang="zh-CN" sz="2800" i="1">
                                  <a:effectLst/>
                                  <a:latin typeface="Cambria Math" panose="02040503050406030204" pitchFamily="18" charset="0"/>
                                  <a:ea typeface="宋体" panose="02010600030101010101" pitchFamily="2" charset="-122"/>
                                  <a:cs typeface="Times New Roman" panose="02020603050405020304" pitchFamily="18" charset="0"/>
                                </a:rPr>
                                <m:t>1</m:t>
                              </m:r>
                            </m:sub>
                            <m:sup>
                              <m:r>
                                <a:rPr lang="en-US" altLang="zh-CN" sz="2800" i="1">
                                  <a:effectLst/>
                                  <a:latin typeface="Cambria Math" panose="02040503050406030204" pitchFamily="18" charset="0"/>
                                  <a:ea typeface="宋体" panose="02010600030101010101" pitchFamily="2" charset="-122"/>
                                  <a:cs typeface="Times New Roman" panose="02020603050405020304" pitchFamily="18" charset="0"/>
                                </a:rPr>
                                <m:t>2</m:t>
                              </m:r>
                            </m:sup>
                          </m:sSubSup>
                        </m:e>
                      </m:d>
                    </m:oMath>
                  </m:oMathPara>
                </a14:m>
                <a:endParaRPr lang="en-US" altLang="zh-CN" sz="2800" dirty="0">
                  <a:effectLst/>
                  <a:latin typeface="Cambria" panose="02040503050406030204" pitchFamily="18" charset="0"/>
                  <a:ea typeface="宋体" panose="02010600030101010101" pitchFamily="2" charset="-122"/>
                  <a:cs typeface="Times New Roman" panose="02020603050405020304" pitchFamily="18" charset="0"/>
                </a:endParaRPr>
              </a:p>
              <a:p>
                <a:pPr>
                  <a:spcBef>
                    <a:spcPts val="900"/>
                  </a:spcBef>
                  <a:spcAft>
                    <a:spcPts val="900"/>
                  </a:spcAft>
                </a:pPr>
                <a:endParaRPr lang="zh-CN" altLang="zh-CN" sz="2800" dirty="0">
                  <a:effectLst/>
                  <a:latin typeface="Cambria" panose="02040503050406030204" pitchFamily="18" charset="0"/>
                  <a:ea typeface="宋体" panose="02010600030101010101" pitchFamily="2" charset="-122"/>
                  <a:cs typeface="Times New Roman" panose="02020603050405020304" pitchFamily="18" charset="0"/>
                </a:endParaRPr>
              </a:p>
              <a:p>
                <a:pPr>
                  <a:spcBef>
                    <a:spcPts val="900"/>
                  </a:spcBef>
                  <a:spcAft>
                    <a:spcPts val="900"/>
                  </a:spcAft>
                </a:pPr>
                <a14:m>
                  <m:oMathPara xmlns:m="http://schemas.openxmlformats.org/officeDocument/2006/math">
                    <m:oMathParaPr>
                      <m:jc m:val="centerGroup"/>
                    </m:oMathParaPr>
                    <m:oMath xmlns:m="http://schemas.openxmlformats.org/officeDocument/2006/math">
                      <m:r>
                        <a:rPr lang="en-US" altLang="zh-CN" sz="2800" i="1">
                          <a:effectLst/>
                          <a:latin typeface="Cambria Math" panose="02040503050406030204" pitchFamily="18" charset="0"/>
                          <a:ea typeface="宋体" panose="02010600030101010101" pitchFamily="2" charset="-122"/>
                          <a:cs typeface="Times New Roman" panose="02020603050405020304" pitchFamily="18" charset="0"/>
                        </a:rPr>
                        <m:t>𝑃</m:t>
                      </m:r>
                      <m:d>
                        <m:dPr>
                          <m:ctrlPr>
                            <a:rPr lang="zh-CN" altLang="zh-CN" sz="2800" i="1">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2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800" i="1">
                                  <a:effectLst/>
                                  <a:latin typeface="Cambria Math" panose="02040503050406030204" pitchFamily="18" charset="0"/>
                                  <a:ea typeface="宋体" panose="02010600030101010101" pitchFamily="2" charset="-122"/>
                                  <a:cs typeface="Times New Roman" panose="02020603050405020304" pitchFamily="18" charset="0"/>
                                </a:rPr>
                                <m:t>𝑥</m:t>
                              </m:r>
                            </m:e>
                            <m:sub>
                              <m:r>
                                <a:rPr lang="en-US" altLang="zh-CN" sz="2800" i="1">
                                  <a:effectLst/>
                                  <a:latin typeface="Cambria Math" panose="02040503050406030204" pitchFamily="18" charset="0"/>
                                  <a:ea typeface="宋体" panose="02010600030101010101" pitchFamily="2" charset="-122"/>
                                  <a:cs typeface="Times New Roman" panose="02020603050405020304" pitchFamily="18" charset="0"/>
                                </a:rPr>
                                <m:t>2</m:t>
                              </m:r>
                            </m:sub>
                          </m:sSub>
                          <m:r>
                            <a:rPr lang="en-US" altLang="zh-CN" sz="28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800" i="1">
                                  <a:effectLst/>
                                  <a:latin typeface="Cambria Math" panose="02040503050406030204" pitchFamily="18" charset="0"/>
                                  <a:ea typeface="宋体" panose="02010600030101010101" pitchFamily="2" charset="-122"/>
                                  <a:cs typeface="Times New Roman" panose="02020603050405020304" pitchFamily="18" charset="0"/>
                                </a:rPr>
                                <m:t>𝑥</m:t>
                              </m:r>
                            </m:e>
                            <m:sub>
                              <m:r>
                                <a:rPr lang="en-US" altLang="zh-CN" sz="2800" i="1">
                                  <a:effectLst/>
                                  <a:latin typeface="Cambria Math" panose="02040503050406030204" pitchFamily="18" charset="0"/>
                                  <a:ea typeface="宋体" panose="02010600030101010101" pitchFamily="2" charset="-122"/>
                                  <a:cs typeface="Times New Roman" panose="02020603050405020304" pitchFamily="18" charset="0"/>
                                </a:rPr>
                                <m:t>1</m:t>
                              </m:r>
                            </m:sub>
                          </m:sSub>
                        </m:e>
                      </m:d>
                      <m:r>
                        <a:rPr lang="en-US" altLang="zh-CN" sz="28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800" i="1">
                          <a:effectLst/>
                          <a:latin typeface="Cambria Math" panose="02040503050406030204" pitchFamily="18" charset="0"/>
                          <a:ea typeface="宋体" panose="02010600030101010101" pitchFamily="2" charset="-122"/>
                          <a:cs typeface="Times New Roman" panose="02020603050405020304" pitchFamily="18" charset="0"/>
                        </a:rPr>
                        <m:t>𝑁</m:t>
                      </m:r>
                      <m:d>
                        <m:dPr>
                          <m:ctrlPr>
                            <a:rPr lang="zh-CN" altLang="zh-CN" sz="2800" i="1">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2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800" i="1">
                                  <a:effectLst/>
                                  <a:latin typeface="Cambria Math" panose="02040503050406030204" pitchFamily="18" charset="0"/>
                                  <a:ea typeface="宋体" panose="02010600030101010101" pitchFamily="2" charset="-122"/>
                                  <a:cs typeface="Times New Roman" panose="02020603050405020304" pitchFamily="18" charset="0"/>
                                </a:rPr>
                                <m:t>𝜇</m:t>
                              </m:r>
                            </m:e>
                            <m:sub>
                              <m:r>
                                <a:rPr lang="en-US" altLang="zh-CN" sz="2800" i="1">
                                  <a:effectLst/>
                                  <a:latin typeface="Cambria Math" panose="02040503050406030204" pitchFamily="18" charset="0"/>
                                  <a:ea typeface="宋体" panose="02010600030101010101" pitchFamily="2" charset="-122"/>
                                  <a:cs typeface="Times New Roman" panose="02020603050405020304" pitchFamily="18" charset="0"/>
                                </a:rPr>
                                <m:t>2</m:t>
                              </m:r>
                            </m:sub>
                          </m:sSub>
                          <m:r>
                            <a:rPr lang="en-US" altLang="zh-CN" sz="28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800" i="1">
                              <a:effectLst/>
                              <a:latin typeface="Cambria Math" panose="02040503050406030204" pitchFamily="18" charset="0"/>
                              <a:ea typeface="宋体" panose="02010600030101010101" pitchFamily="2" charset="-122"/>
                              <a:cs typeface="Times New Roman" panose="02020603050405020304" pitchFamily="18" charset="0"/>
                            </a:rPr>
                            <m:t>𝜌</m:t>
                          </m:r>
                          <m:sSub>
                            <m:sSubPr>
                              <m:ctrlPr>
                                <a:rPr lang="zh-CN" altLang="zh-CN" sz="2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800" i="1">
                                  <a:effectLst/>
                                  <a:latin typeface="Cambria Math" panose="02040503050406030204" pitchFamily="18" charset="0"/>
                                  <a:ea typeface="宋体" panose="02010600030101010101" pitchFamily="2" charset="-122"/>
                                  <a:cs typeface="Times New Roman" panose="02020603050405020304" pitchFamily="18" charset="0"/>
                                </a:rPr>
                                <m:t>𝜎</m:t>
                              </m:r>
                            </m:e>
                            <m:sub>
                              <m:r>
                                <a:rPr lang="en-US" altLang="zh-CN" sz="2800" i="1">
                                  <a:effectLst/>
                                  <a:latin typeface="Cambria Math" panose="02040503050406030204" pitchFamily="18" charset="0"/>
                                  <a:ea typeface="宋体" panose="02010600030101010101" pitchFamily="2" charset="-122"/>
                                  <a:cs typeface="Times New Roman" panose="02020603050405020304" pitchFamily="18" charset="0"/>
                                </a:rPr>
                                <m:t>2</m:t>
                              </m:r>
                            </m:sub>
                          </m:sSub>
                          <m:sSub>
                            <m:sSubPr>
                              <m:ctrlPr>
                                <a:rPr lang="zh-CN" altLang="zh-CN" sz="2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800" i="1">
                                  <a:effectLst/>
                                  <a:latin typeface="Cambria Math" panose="02040503050406030204" pitchFamily="18" charset="0"/>
                                  <a:ea typeface="宋体" panose="02010600030101010101" pitchFamily="2" charset="-122"/>
                                  <a:cs typeface="Times New Roman" panose="02020603050405020304" pitchFamily="18" charset="0"/>
                                </a:rPr>
                                <m:t>𝜎</m:t>
                              </m:r>
                            </m:e>
                            <m:sub>
                              <m:r>
                                <a:rPr lang="en-US" altLang="zh-CN" sz="2800" i="1">
                                  <a:effectLst/>
                                  <a:latin typeface="Cambria Math" panose="02040503050406030204" pitchFamily="18" charset="0"/>
                                  <a:ea typeface="宋体" panose="02010600030101010101" pitchFamily="2" charset="-122"/>
                                  <a:cs typeface="Times New Roman" panose="02020603050405020304" pitchFamily="18" charset="0"/>
                                </a:rPr>
                                <m:t>1</m:t>
                              </m:r>
                            </m:sub>
                          </m:sSub>
                          <m:d>
                            <m:dPr>
                              <m:ctrlPr>
                                <a:rPr lang="zh-CN" altLang="zh-CN" sz="2800" i="1">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2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800" i="1">
                                      <a:effectLst/>
                                      <a:latin typeface="Cambria Math" panose="02040503050406030204" pitchFamily="18" charset="0"/>
                                      <a:ea typeface="宋体" panose="02010600030101010101" pitchFamily="2" charset="-122"/>
                                      <a:cs typeface="Times New Roman" panose="02020603050405020304" pitchFamily="18" charset="0"/>
                                    </a:rPr>
                                    <m:t>𝑥</m:t>
                                  </m:r>
                                </m:e>
                                <m:sub>
                                  <m:r>
                                    <a:rPr lang="en-US" altLang="zh-CN" sz="2800" i="1">
                                      <a:effectLst/>
                                      <a:latin typeface="Cambria Math" panose="02040503050406030204" pitchFamily="18" charset="0"/>
                                      <a:ea typeface="宋体" panose="02010600030101010101" pitchFamily="2" charset="-122"/>
                                      <a:cs typeface="Times New Roman" panose="02020603050405020304" pitchFamily="18" charset="0"/>
                                    </a:rPr>
                                    <m:t>1</m:t>
                                  </m:r>
                                </m:sub>
                              </m:sSub>
                              <m:r>
                                <a:rPr lang="en-US" altLang="zh-CN" sz="28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800" i="1">
                                      <a:effectLst/>
                                      <a:latin typeface="Cambria Math" panose="02040503050406030204" pitchFamily="18" charset="0"/>
                                      <a:ea typeface="宋体" panose="02010600030101010101" pitchFamily="2" charset="-122"/>
                                      <a:cs typeface="Times New Roman" panose="02020603050405020304" pitchFamily="18" charset="0"/>
                                    </a:rPr>
                                    <m:t>𝜇</m:t>
                                  </m:r>
                                </m:e>
                                <m:sub>
                                  <m:r>
                                    <a:rPr lang="en-US" altLang="zh-CN" sz="2800" i="1">
                                      <a:effectLst/>
                                      <a:latin typeface="Cambria Math" panose="02040503050406030204" pitchFamily="18" charset="0"/>
                                      <a:ea typeface="宋体" panose="02010600030101010101" pitchFamily="2" charset="-122"/>
                                      <a:cs typeface="Times New Roman" panose="02020603050405020304" pitchFamily="18" charset="0"/>
                                    </a:rPr>
                                    <m:t>1</m:t>
                                  </m:r>
                                </m:sub>
                              </m:sSub>
                            </m:e>
                          </m:d>
                          <m:r>
                            <a:rPr lang="en-US" altLang="zh-CN" sz="2800">
                              <a:effectLst/>
                              <a:latin typeface="Cambria Math" panose="02040503050406030204" pitchFamily="18" charset="0"/>
                              <a:ea typeface="宋体" panose="02010600030101010101" pitchFamily="2" charset="-122"/>
                              <a:cs typeface="Times New Roman" panose="02020603050405020304" pitchFamily="18" charset="0"/>
                            </a:rPr>
                            <m:t>,</m:t>
                          </m:r>
                          <m:d>
                            <m:dPr>
                              <m:ctrlPr>
                                <a:rPr lang="zh-CN" altLang="zh-CN" sz="2800"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2800" i="1">
                                  <a:effectLst/>
                                  <a:latin typeface="Cambria Math" panose="02040503050406030204" pitchFamily="18" charset="0"/>
                                  <a:ea typeface="宋体" panose="02010600030101010101" pitchFamily="2" charset="-122"/>
                                  <a:cs typeface="Times New Roman" panose="02020603050405020304" pitchFamily="18" charset="0"/>
                                </a:rPr>
                                <m:t>1−</m:t>
                              </m:r>
                              <m:sSup>
                                <m:sSupPr>
                                  <m:ctrlPr>
                                    <a:rPr lang="zh-CN" altLang="zh-CN" sz="28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800" i="1">
                                      <a:effectLst/>
                                      <a:latin typeface="Cambria Math" panose="02040503050406030204" pitchFamily="18" charset="0"/>
                                      <a:ea typeface="宋体" panose="02010600030101010101" pitchFamily="2" charset="-122"/>
                                      <a:cs typeface="Times New Roman" panose="02020603050405020304" pitchFamily="18" charset="0"/>
                                    </a:rPr>
                                    <m:t>𝜌</m:t>
                                  </m:r>
                                </m:e>
                                <m:sup>
                                  <m:r>
                                    <a:rPr lang="en-US" altLang="zh-CN" sz="2800" i="1">
                                      <a:effectLst/>
                                      <a:latin typeface="Cambria Math" panose="02040503050406030204" pitchFamily="18" charset="0"/>
                                      <a:ea typeface="宋体" panose="02010600030101010101" pitchFamily="2" charset="-122"/>
                                      <a:cs typeface="Times New Roman" panose="02020603050405020304" pitchFamily="18" charset="0"/>
                                    </a:rPr>
                                    <m:t>2</m:t>
                                  </m:r>
                                </m:sup>
                              </m:sSup>
                            </m:e>
                          </m:d>
                          <m:sSubSup>
                            <m:sSubSupPr>
                              <m:ctrlPr>
                                <a:rPr lang="zh-CN" altLang="zh-CN" sz="2800" i="1">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800" i="1">
                                  <a:effectLst/>
                                  <a:latin typeface="Cambria Math" panose="02040503050406030204" pitchFamily="18" charset="0"/>
                                  <a:ea typeface="宋体" panose="02010600030101010101" pitchFamily="2" charset="-122"/>
                                  <a:cs typeface="Times New Roman" panose="02020603050405020304" pitchFamily="18" charset="0"/>
                                </a:rPr>
                                <m:t>𝜎</m:t>
                              </m:r>
                            </m:e>
                            <m:sub>
                              <m:r>
                                <a:rPr lang="en-US" altLang="zh-CN" sz="2800" i="1">
                                  <a:effectLst/>
                                  <a:latin typeface="Cambria Math" panose="02040503050406030204" pitchFamily="18" charset="0"/>
                                  <a:ea typeface="宋体" panose="02010600030101010101" pitchFamily="2" charset="-122"/>
                                  <a:cs typeface="Times New Roman" panose="02020603050405020304" pitchFamily="18" charset="0"/>
                                </a:rPr>
                                <m:t>2</m:t>
                              </m:r>
                            </m:sub>
                            <m:sup>
                              <m:r>
                                <a:rPr lang="en-US" altLang="zh-CN" sz="2800" i="1">
                                  <a:effectLst/>
                                  <a:latin typeface="Cambria Math" panose="02040503050406030204" pitchFamily="18" charset="0"/>
                                  <a:ea typeface="宋体" panose="02010600030101010101" pitchFamily="2" charset="-122"/>
                                  <a:cs typeface="Times New Roman" panose="02020603050405020304" pitchFamily="18" charset="0"/>
                                </a:rPr>
                                <m:t>2</m:t>
                              </m:r>
                            </m:sup>
                          </m:sSubSup>
                        </m:e>
                      </m:d>
                    </m:oMath>
                  </m:oMathPara>
                </a14:m>
                <a:endParaRPr lang="zh-CN" altLang="zh-CN" sz="2800" dirty="0">
                  <a:effectLst/>
                  <a:latin typeface="Cambria" panose="02040503050406030204" pitchFamily="18" charset="0"/>
                  <a:ea typeface="宋体" panose="02010600030101010101" pitchFamily="2" charset="-122"/>
                  <a:cs typeface="Times New Roman" panose="02020603050405020304" pitchFamily="18" charset="0"/>
                </a:endParaRPr>
              </a:p>
            </p:txBody>
          </p:sp>
        </mc:Choice>
        <mc:Fallback>
          <p:sp>
            <p:nvSpPr>
              <p:cNvPr id="7" name="文本框 6">
                <a:extLst>
                  <a:ext uri="{FF2B5EF4-FFF2-40B4-BE49-F238E27FC236}">
                    <a16:creationId xmlns:a16="http://schemas.microsoft.com/office/drawing/2014/main" id="{1D043447-3060-4981-AA65-C617A294213B}"/>
                  </a:ext>
                </a:extLst>
              </p:cNvPr>
              <p:cNvSpPr txBox="1">
                <a:spLocks noRot="1" noChangeAspect="1" noMove="1" noResize="1" noEditPoints="1" noAdjustHandles="1" noChangeArrowheads="1" noChangeShapeType="1" noTextEdit="1"/>
              </p:cNvSpPr>
              <p:nvPr/>
            </p:nvSpPr>
            <p:spPr>
              <a:xfrm>
                <a:off x="151727" y="975521"/>
                <a:ext cx="8982490" cy="3065455"/>
              </a:xfrm>
              <a:prstGeom prst="rect">
                <a:avLst/>
              </a:prstGeom>
              <a:blipFill>
                <a:blip r:embed="rId2"/>
                <a:stretch>
                  <a:fillRect l="-1426" t="-1988"/>
                </a:stretch>
              </a:blipFill>
              <a:ln w="25400">
                <a:noFill/>
              </a:ln>
            </p:spPr>
            <p:txBody>
              <a:bodyPr/>
              <a:lstStyle/>
              <a:p>
                <a:r>
                  <a:rPr lang="zh-CN" altLang="en-US">
                    <a:noFill/>
                  </a:rPr>
                  <a:t> </a:t>
                </a:r>
              </a:p>
            </p:txBody>
          </p:sp>
        </mc:Fallback>
      </mc:AlternateContent>
    </p:spTree>
    <p:extLst>
      <p:ext uri="{BB962C8B-B14F-4D97-AF65-F5344CB8AC3E}">
        <p14:creationId xmlns:p14="http://schemas.microsoft.com/office/powerpoint/2010/main" val="310980986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标题 1">
            <a:extLst>
              <a:ext uri="{FF2B5EF4-FFF2-40B4-BE49-F238E27FC236}">
                <a16:creationId xmlns:a16="http://schemas.microsoft.com/office/drawing/2014/main" id="{C5D96BB7-F3EE-475D-8C4A-757D9F1B8C06}"/>
              </a:ext>
            </a:extLst>
          </p:cNvPr>
          <p:cNvSpPr>
            <a:spLocks noGrp="1" noChangeArrowheads="1"/>
          </p:cNvSpPr>
          <p:nvPr>
            <p:ph type="title"/>
          </p:nvPr>
        </p:nvSpPr>
        <p:spPr>
          <a:xfrm>
            <a:off x="-15875" y="142875"/>
            <a:ext cx="8229600" cy="642938"/>
          </a:xfrm>
        </p:spPr>
        <p:txBody>
          <a:bodyPr/>
          <a:lstStyle/>
          <a:p>
            <a:pPr algn="l" defTabSz="512763" fontAlgn="base">
              <a:spcAft>
                <a:spcPct val="0"/>
              </a:spcAft>
            </a:pPr>
            <a:r>
              <a:rPr lang="en-US" altLang="zh-CN" dirty="0"/>
              <a:t>3.8.3 Gibbs</a:t>
            </a:r>
            <a:r>
              <a:rPr lang="zh-CN" altLang="en-US" dirty="0"/>
              <a:t>抽样</a:t>
            </a:r>
          </a:p>
        </p:txBody>
      </p:sp>
      <p:sp>
        <p:nvSpPr>
          <p:cNvPr id="4" name="灯片编号占位符 2">
            <a:extLst>
              <a:ext uri="{FF2B5EF4-FFF2-40B4-BE49-F238E27FC236}">
                <a16:creationId xmlns:a16="http://schemas.microsoft.com/office/drawing/2014/main" id="{C27C162C-7E7E-4C70-B53F-15564590C7C6}"/>
              </a:ext>
            </a:extLst>
          </p:cNvPr>
          <p:cNvSpPr>
            <a:spLocks noGrp="1" noChangeArrowheads="1"/>
          </p:cNvSpPr>
          <p:nvPr>
            <p:ph type="sldNum" sz="quarter" idx="12"/>
          </p:nvPr>
        </p:nvSpPr>
        <p:spPr bwMode="auto">
          <a:xfrm>
            <a:off x="6553200" y="6391275"/>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9FCE3FB9-BAC7-4293-A5BB-B8E090A183F8}" type="slidenum">
              <a:rPr lang="zh-CN" altLang="en-US">
                <a:solidFill>
                  <a:srgbClr val="898989"/>
                </a:solidFill>
              </a:rPr>
              <a:pPr/>
              <a:t>132</a:t>
            </a:fld>
            <a:endParaRPr lang="zh-CN" altLang="en-US">
              <a:solidFill>
                <a:srgbClr val="898989"/>
              </a:solidFill>
            </a:endParaRPr>
          </a:p>
        </p:txBody>
      </p:sp>
      <p:sp>
        <p:nvSpPr>
          <p:cNvPr id="8" name="文本框 7">
            <a:extLst>
              <a:ext uri="{FF2B5EF4-FFF2-40B4-BE49-F238E27FC236}">
                <a16:creationId xmlns:a16="http://schemas.microsoft.com/office/drawing/2014/main" id="{779B73DD-FB36-49BB-B3D4-EC5451F059B6}"/>
              </a:ext>
            </a:extLst>
          </p:cNvPr>
          <p:cNvSpPr txBox="1"/>
          <p:nvPr/>
        </p:nvSpPr>
        <p:spPr>
          <a:xfrm>
            <a:off x="0" y="784403"/>
            <a:ext cx="9144000" cy="5909310"/>
          </a:xfrm>
          <a:prstGeom prst="rect">
            <a:avLst/>
          </a:prstGeom>
          <a:noFill/>
          <a:ln w="25400">
            <a:noFill/>
          </a:ln>
        </p:spPr>
        <p:txBody>
          <a:bodyPr wrap="square">
            <a:spAutoFit/>
          </a:bodyPr>
          <a:lstStyle/>
          <a:p>
            <a:pPr indent="304800" algn="just"/>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from mpl_toolkits.mplot3d import Axes3D</a:t>
            </a:r>
            <a:endPar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indent="304800" algn="just"/>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from </a:t>
            </a:r>
            <a:r>
              <a:rPr lang="en-US" altLang="zh-CN" sz="1800" kern="100" dirty="0" err="1">
                <a:effectLst/>
                <a:latin typeface="Times New Roman" panose="02020603050405020304" pitchFamily="18" charset="0"/>
                <a:ea typeface="宋体" panose="02010600030101010101" pitchFamily="2" charset="-122"/>
                <a:cs typeface="Times New Roman" panose="02020603050405020304" pitchFamily="18" charset="0"/>
              </a:rPr>
              <a:t>scipy.stats</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 import </a:t>
            </a:r>
            <a:r>
              <a:rPr lang="en-US" altLang="zh-CN" sz="1800" kern="100" dirty="0" err="1">
                <a:effectLst/>
                <a:latin typeface="Times New Roman" panose="02020603050405020304" pitchFamily="18" charset="0"/>
                <a:ea typeface="宋体" panose="02010600030101010101" pitchFamily="2" charset="-122"/>
                <a:cs typeface="Times New Roman" panose="02020603050405020304" pitchFamily="18" charset="0"/>
              </a:rPr>
              <a:t>multivariate_normal</a:t>
            </a:r>
            <a:endPar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indent="304800" algn="just"/>
            <a:r>
              <a:rPr lang="en-US" altLang="zh-CN" sz="1800" kern="100" dirty="0" err="1">
                <a:effectLst/>
                <a:latin typeface="Times New Roman" panose="02020603050405020304" pitchFamily="18" charset="0"/>
                <a:ea typeface="宋体" panose="02010600030101010101" pitchFamily="2" charset="-122"/>
                <a:cs typeface="Times New Roman" panose="02020603050405020304" pitchFamily="18" charset="0"/>
              </a:rPr>
              <a:t>samplesource</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 = </a:t>
            </a:r>
            <a:r>
              <a:rPr lang="en-US" altLang="zh-CN" sz="1800" kern="100" dirty="0" err="1">
                <a:effectLst/>
                <a:latin typeface="Times New Roman" panose="02020603050405020304" pitchFamily="18" charset="0"/>
                <a:ea typeface="宋体" panose="02010600030101010101" pitchFamily="2" charset="-122"/>
                <a:cs typeface="Times New Roman" panose="02020603050405020304" pitchFamily="18" charset="0"/>
              </a:rPr>
              <a:t>multivariate_normal</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(mean=[5,-1], </a:t>
            </a:r>
            <a:r>
              <a:rPr lang="en-US" altLang="zh-CN" sz="1800" kern="100" dirty="0" err="1">
                <a:effectLst/>
                <a:latin typeface="Times New Roman" panose="02020603050405020304" pitchFamily="18" charset="0"/>
                <a:ea typeface="宋体" panose="02010600030101010101" pitchFamily="2" charset="-122"/>
                <a:cs typeface="Times New Roman" panose="02020603050405020304" pitchFamily="18" charset="0"/>
              </a:rPr>
              <a:t>cov</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=[[1,1],[1,4]])</a:t>
            </a:r>
            <a:endPar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indent="304800" algn="just"/>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def </a:t>
            </a:r>
            <a:r>
              <a:rPr lang="en-US" altLang="zh-CN" sz="1800" kern="100" dirty="0" err="1">
                <a:effectLst/>
                <a:latin typeface="Times New Roman" panose="02020603050405020304" pitchFamily="18" charset="0"/>
                <a:ea typeface="宋体" panose="02010600030101010101" pitchFamily="2" charset="-122"/>
                <a:cs typeface="Times New Roman" panose="02020603050405020304" pitchFamily="18" charset="0"/>
              </a:rPr>
              <a:t>p_ygivenx</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(x, m1, m2, s1, s2):</a:t>
            </a:r>
            <a:endPar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indent="304800" algn="just"/>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    return (</a:t>
            </a:r>
            <a:r>
              <a:rPr lang="en-US" altLang="zh-CN" sz="1800" kern="100" dirty="0" err="1">
                <a:effectLst/>
                <a:latin typeface="Times New Roman" panose="02020603050405020304" pitchFamily="18" charset="0"/>
                <a:ea typeface="宋体" panose="02010600030101010101" pitchFamily="2" charset="-122"/>
                <a:cs typeface="Times New Roman" panose="02020603050405020304" pitchFamily="18" charset="0"/>
              </a:rPr>
              <a:t>random.normalvariate</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(m2 + rho * s2 / s1 * (x - m1), </a:t>
            </a:r>
            <a:r>
              <a:rPr lang="en-US" altLang="zh-CN" sz="1800" kern="100" dirty="0" err="1">
                <a:effectLst/>
                <a:latin typeface="Times New Roman" panose="02020603050405020304" pitchFamily="18" charset="0"/>
                <a:ea typeface="宋体" panose="02010600030101010101" pitchFamily="2" charset="-122"/>
                <a:cs typeface="Times New Roman" panose="02020603050405020304" pitchFamily="18" charset="0"/>
              </a:rPr>
              <a:t>math.sqrt</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((1 - rho ** 2) * (s2**2))))</a:t>
            </a:r>
            <a:endPar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indent="304800" algn="just"/>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def </a:t>
            </a:r>
            <a:r>
              <a:rPr lang="en-US" altLang="zh-CN" sz="1800" kern="100" dirty="0" err="1">
                <a:effectLst/>
                <a:latin typeface="Times New Roman" panose="02020603050405020304" pitchFamily="18" charset="0"/>
                <a:ea typeface="宋体" panose="02010600030101010101" pitchFamily="2" charset="-122"/>
                <a:cs typeface="Times New Roman" panose="02020603050405020304" pitchFamily="18" charset="0"/>
              </a:rPr>
              <a:t>p_xgiveny</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(y, m1, m2, s1, s2):</a:t>
            </a:r>
            <a:endPar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indent="304800" algn="just"/>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    return (</a:t>
            </a:r>
            <a:r>
              <a:rPr lang="en-US" altLang="zh-CN" sz="1800" kern="100" dirty="0" err="1">
                <a:effectLst/>
                <a:latin typeface="Times New Roman" panose="02020603050405020304" pitchFamily="18" charset="0"/>
                <a:ea typeface="宋体" panose="02010600030101010101" pitchFamily="2" charset="-122"/>
                <a:cs typeface="Times New Roman" panose="02020603050405020304" pitchFamily="18" charset="0"/>
              </a:rPr>
              <a:t>random.normalvariate</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(m1 + rho * s1 / s2 * (y - m2), </a:t>
            </a:r>
            <a:r>
              <a:rPr lang="en-US" altLang="zh-CN" sz="1800" kern="100" dirty="0" err="1">
                <a:effectLst/>
                <a:latin typeface="Times New Roman" panose="02020603050405020304" pitchFamily="18" charset="0"/>
                <a:ea typeface="宋体" panose="02010600030101010101" pitchFamily="2" charset="-122"/>
                <a:cs typeface="Times New Roman" panose="02020603050405020304" pitchFamily="18" charset="0"/>
              </a:rPr>
              <a:t>math.sqrt</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((1 - rho ** 2) * (s1**2))))</a:t>
            </a:r>
            <a:endPar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indent="304800" algn="just"/>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N = 5000</a:t>
            </a:r>
            <a:endPar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indent="304800" algn="just"/>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K = 20</a:t>
            </a:r>
            <a:endPar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indent="304800" algn="just"/>
            <a:r>
              <a:rPr lang="en-US" altLang="zh-CN" sz="1800" kern="100" dirty="0" err="1">
                <a:effectLst/>
                <a:latin typeface="Times New Roman" panose="02020603050405020304" pitchFamily="18" charset="0"/>
                <a:ea typeface="宋体" panose="02010600030101010101" pitchFamily="2" charset="-122"/>
                <a:cs typeface="Times New Roman" panose="02020603050405020304" pitchFamily="18" charset="0"/>
              </a:rPr>
              <a:t>x_res</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 = []</a:t>
            </a:r>
            <a:endPar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indent="304800" algn="just"/>
            <a:r>
              <a:rPr lang="en-US" altLang="zh-CN" sz="1800" kern="100" dirty="0" err="1">
                <a:effectLst/>
                <a:latin typeface="Times New Roman" panose="02020603050405020304" pitchFamily="18" charset="0"/>
                <a:ea typeface="宋体" panose="02010600030101010101" pitchFamily="2" charset="-122"/>
                <a:cs typeface="Times New Roman" panose="02020603050405020304" pitchFamily="18" charset="0"/>
              </a:rPr>
              <a:t>y_res</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 = []</a:t>
            </a:r>
            <a:endPar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indent="304800" algn="just"/>
            <a:r>
              <a:rPr lang="en-US" altLang="zh-CN" sz="1800" kern="100" dirty="0" err="1">
                <a:effectLst/>
                <a:latin typeface="Times New Roman" panose="02020603050405020304" pitchFamily="18" charset="0"/>
                <a:ea typeface="宋体" panose="02010600030101010101" pitchFamily="2" charset="-122"/>
                <a:cs typeface="Times New Roman" panose="02020603050405020304" pitchFamily="18" charset="0"/>
              </a:rPr>
              <a:t>z_res</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 = []</a:t>
            </a:r>
            <a:endPar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indent="304800" algn="just"/>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m1 = 5</a:t>
            </a:r>
            <a:endPar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indent="304800" algn="just"/>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m2 = -1</a:t>
            </a:r>
            <a:endPar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indent="304800" algn="just"/>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s1 = 1</a:t>
            </a:r>
            <a:endPar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indent="304800" algn="just"/>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s2 = 2</a:t>
            </a:r>
            <a:endPar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indent="304800" algn="just"/>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rho = 0.5</a:t>
            </a:r>
            <a:endPar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indent="304800" algn="just"/>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y = m2</a:t>
            </a:r>
            <a:endPar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indent="304800" algn="just"/>
            <a:endPar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413039296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标题 1">
            <a:extLst>
              <a:ext uri="{FF2B5EF4-FFF2-40B4-BE49-F238E27FC236}">
                <a16:creationId xmlns:a16="http://schemas.microsoft.com/office/drawing/2014/main" id="{C5D96BB7-F3EE-475D-8C4A-757D9F1B8C06}"/>
              </a:ext>
            </a:extLst>
          </p:cNvPr>
          <p:cNvSpPr>
            <a:spLocks noGrp="1" noChangeArrowheads="1"/>
          </p:cNvSpPr>
          <p:nvPr>
            <p:ph type="title"/>
          </p:nvPr>
        </p:nvSpPr>
        <p:spPr>
          <a:xfrm>
            <a:off x="-15875" y="142875"/>
            <a:ext cx="8229600" cy="642938"/>
          </a:xfrm>
        </p:spPr>
        <p:txBody>
          <a:bodyPr/>
          <a:lstStyle/>
          <a:p>
            <a:pPr algn="l" defTabSz="512763" fontAlgn="base">
              <a:spcAft>
                <a:spcPct val="0"/>
              </a:spcAft>
            </a:pPr>
            <a:r>
              <a:rPr lang="en-US" altLang="zh-CN" dirty="0"/>
              <a:t>3.8.3 Gibbs</a:t>
            </a:r>
            <a:r>
              <a:rPr lang="zh-CN" altLang="en-US" dirty="0"/>
              <a:t>抽样</a:t>
            </a:r>
          </a:p>
        </p:txBody>
      </p:sp>
      <p:sp>
        <p:nvSpPr>
          <p:cNvPr id="4" name="灯片编号占位符 2">
            <a:extLst>
              <a:ext uri="{FF2B5EF4-FFF2-40B4-BE49-F238E27FC236}">
                <a16:creationId xmlns:a16="http://schemas.microsoft.com/office/drawing/2014/main" id="{C27C162C-7E7E-4C70-B53F-15564590C7C6}"/>
              </a:ext>
            </a:extLst>
          </p:cNvPr>
          <p:cNvSpPr>
            <a:spLocks noGrp="1" noChangeArrowheads="1"/>
          </p:cNvSpPr>
          <p:nvPr>
            <p:ph type="sldNum" sz="quarter" idx="12"/>
          </p:nvPr>
        </p:nvSpPr>
        <p:spPr bwMode="auto">
          <a:xfrm>
            <a:off x="6553200" y="6391275"/>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9FCE3FB9-BAC7-4293-A5BB-B8E090A183F8}" type="slidenum">
              <a:rPr lang="zh-CN" altLang="en-US">
                <a:solidFill>
                  <a:srgbClr val="898989"/>
                </a:solidFill>
              </a:rPr>
              <a:pPr/>
              <a:t>133</a:t>
            </a:fld>
            <a:endParaRPr lang="zh-CN" altLang="en-US">
              <a:solidFill>
                <a:srgbClr val="898989"/>
              </a:solidFill>
            </a:endParaRPr>
          </a:p>
        </p:txBody>
      </p:sp>
      <p:sp>
        <p:nvSpPr>
          <p:cNvPr id="8" name="文本框 7">
            <a:extLst>
              <a:ext uri="{FF2B5EF4-FFF2-40B4-BE49-F238E27FC236}">
                <a16:creationId xmlns:a16="http://schemas.microsoft.com/office/drawing/2014/main" id="{779B73DD-FB36-49BB-B3D4-EC5451F059B6}"/>
              </a:ext>
            </a:extLst>
          </p:cNvPr>
          <p:cNvSpPr txBox="1"/>
          <p:nvPr/>
        </p:nvSpPr>
        <p:spPr>
          <a:xfrm>
            <a:off x="-15875" y="1043735"/>
            <a:ext cx="8548315" cy="3693319"/>
          </a:xfrm>
          <a:prstGeom prst="rect">
            <a:avLst/>
          </a:prstGeom>
          <a:noFill/>
          <a:ln w="25400">
            <a:noFill/>
          </a:ln>
        </p:spPr>
        <p:txBody>
          <a:bodyPr wrap="square">
            <a:spAutoFit/>
          </a:bodyPr>
          <a:lstStyle/>
          <a:p>
            <a:pPr indent="304800" algn="just"/>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for </a:t>
            </a:r>
            <a:r>
              <a:rPr lang="en-US" altLang="zh-CN" sz="1800" kern="100" dirty="0" err="1">
                <a:effectLst/>
                <a:latin typeface="Times New Roman" panose="02020603050405020304" pitchFamily="18" charset="0"/>
                <a:ea typeface="宋体" panose="02010600030101010101" pitchFamily="2" charset="-122"/>
                <a:cs typeface="Times New Roman" panose="02020603050405020304" pitchFamily="18" charset="0"/>
              </a:rPr>
              <a:t>i</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 in </a:t>
            </a:r>
            <a:r>
              <a:rPr lang="en-US" altLang="zh-CN" sz="1800" kern="100" dirty="0" err="1">
                <a:effectLst/>
                <a:latin typeface="Times New Roman" panose="02020603050405020304" pitchFamily="18" charset="0"/>
                <a:ea typeface="宋体" panose="02010600030101010101" pitchFamily="2" charset="-122"/>
                <a:cs typeface="Times New Roman" panose="02020603050405020304" pitchFamily="18" charset="0"/>
              </a:rPr>
              <a:t>xrange</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(N):</a:t>
            </a:r>
            <a:endPar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indent="304800" algn="just"/>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    for j in </a:t>
            </a:r>
            <a:r>
              <a:rPr lang="en-US" altLang="zh-CN" sz="1800" kern="100" dirty="0" err="1">
                <a:effectLst/>
                <a:latin typeface="Times New Roman" panose="02020603050405020304" pitchFamily="18" charset="0"/>
                <a:ea typeface="宋体" panose="02010600030101010101" pitchFamily="2" charset="-122"/>
                <a:cs typeface="Times New Roman" panose="02020603050405020304" pitchFamily="18" charset="0"/>
              </a:rPr>
              <a:t>xrange</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(K):</a:t>
            </a:r>
            <a:endPar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indent="304800" algn="just"/>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        x = </a:t>
            </a:r>
            <a:r>
              <a:rPr lang="en-US" altLang="zh-CN" sz="1800" kern="100" dirty="0" err="1">
                <a:effectLst/>
                <a:latin typeface="Times New Roman" panose="02020603050405020304" pitchFamily="18" charset="0"/>
                <a:ea typeface="宋体" panose="02010600030101010101" pitchFamily="2" charset="-122"/>
                <a:cs typeface="Times New Roman" panose="02020603050405020304" pitchFamily="18" charset="0"/>
              </a:rPr>
              <a:t>p_xgiveny</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(y, m1, m2, s1, s2)</a:t>
            </a:r>
            <a:endPar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indent="304800" algn="just"/>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        y = </a:t>
            </a:r>
            <a:r>
              <a:rPr lang="en-US" altLang="zh-CN" sz="1800" kern="100" dirty="0" err="1">
                <a:effectLst/>
                <a:latin typeface="Times New Roman" panose="02020603050405020304" pitchFamily="18" charset="0"/>
                <a:ea typeface="宋体" panose="02010600030101010101" pitchFamily="2" charset="-122"/>
                <a:cs typeface="Times New Roman" panose="02020603050405020304" pitchFamily="18" charset="0"/>
              </a:rPr>
              <a:t>p_ygivenx</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(x, m1, m2, s1, s2)</a:t>
            </a:r>
            <a:endPar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indent="304800" algn="just"/>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        z = samplesource.pdf([</a:t>
            </a:r>
            <a:r>
              <a:rPr lang="en-US" altLang="zh-CN" sz="1800" kern="100" dirty="0" err="1">
                <a:effectLst/>
                <a:latin typeface="Times New Roman" panose="02020603050405020304" pitchFamily="18" charset="0"/>
                <a:ea typeface="宋体" panose="02010600030101010101" pitchFamily="2" charset="-122"/>
                <a:cs typeface="Times New Roman" panose="02020603050405020304" pitchFamily="18" charset="0"/>
              </a:rPr>
              <a:t>x,y</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endPar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indent="304800" algn="just"/>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1800" kern="100" dirty="0" err="1">
                <a:effectLst/>
                <a:latin typeface="Times New Roman" panose="02020603050405020304" pitchFamily="18" charset="0"/>
                <a:ea typeface="宋体" panose="02010600030101010101" pitchFamily="2" charset="-122"/>
                <a:cs typeface="Times New Roman" panose="02020603050405020304" pitchFamily="18" charset="0"/>
              </a:rPr>
              <a:t>x_res.append</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(x)</a:t>
            </a:r>
            <a:endPar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indent="304800" algn="just"/>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1800" kern="100" dirty="0" err="1">
                <a:effectLst/>
                <a:latin typeface="Times New Roman" panose="02020603050405020304" pitchFamily="18" charset="0"/>
                <a:ea typeface="宋体" panose="02010600030101010101" pitchFamily="2" charset="-122"/>
                <a:cs typeface="Times New Roman" panose="02020603050405020304" pitchFamily="18" charset="0"/>
              </a:rPr>
              <a:t>y_res.append</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(y)</a:t>
            </a:r>
            <a:endPar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indent="304800" algn="just"/>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1800" kern="100" dirty="0" err="1">
                <a:effectLst/>
                <a:latin typeface="Times New Roman" panose="02020603050405020304" pitchFamily="18" charset="0"/>
                <a:ea typeface="宋体" panose="02010600030101010101" pitchFamily="2" charset="-122"/>
                <a:cs typeface="Times New Roman" panose="02020603050405020304" pitchFamily="18" charset="0"/>
              </a:rPr>
              <a:t>z_res.append</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(z)</a:t>
            </a:r>
            <a:endPar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indent="304800" algn="just"/>
            <a:r>
              <a:rPr lang="en-US" altLang="zh-CN" sz="1800" kern="100" dirty="0" err="1">
                <a:effectLst/>
                <a:latin typeface="Times New Roman" panose="02020603050405020304" pitchFamily="18" charset="0"/>
                <a:ea typeface="宋体" panose="02010600030101010101" pitchFamily="2" charset="-122"/>
                <a:cs typeface="Times New Roman" panose="02020603050405020304" pitchFamily="18" charset="0"/>
              </a:rPr>
              <a:t>num_bins</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 = 50</a:t>
            </a:r>
            <a:endPar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indent="304800" algn="just"/>
            <a:r>
              <a:rPr lang="en-US" altLang="zh-CN" sz="1800" kern="100" dirty="0" err="1">
                <a:effectLst/>
                <a:latin typeface="Times New Roman" panose="02020603050405020304" pitchFamily="18" charset="0"/>
                <a:ea typeface="宋体" panose="02010600030101010101" pitchFamily="2" charset="-122"/>
                <a:cs typeface="Times New Roman" panose="02020603050405020304" pitchFamily="18" charset="0"/>
              </a:rPr>
              <a:t>plt.hist</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kern="100" dirty="0" err="1">
                <a:effectLst/>
                <a:latin typeface="Times New Roman" panose="02020603050405020304" pitchFamily="18" charset="0"/>
                <a:ea typeface="宋体" panose="02010600030101010101" pitchFamily="2" charset="-122"/>
                <a:cs typeface="Times New Roman" panose="02020603050405020304" pitchFamily="18" charset="0"/>
              </a:rPr>
              <a:t>x_res</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1800" kern="100" dirty="0" err="1">
                <a:effectLst/>
                <a:latin typeface="Times New Roman" panose="02020603050405020304" pitchFamily="18" charset="0"/>
                <a:ea typeface="宋体" panose="02010600030101010101" pitchFamily="2" charset="-122"/>
                <a:cs typeface="Times New Roman" panose="02020603050405020304" pitchFamily="18" charset="0"/>
              </a:rPr>
              <a:t>num_bins</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 normed=1, </a:t>
            </a:r>
            <a:r>
              <a:rPr lang="en-US" altLang="zh-CN" sz="1800" kern="100" dirty="0" err="1">
                <a:effectLst/>
                <a:latin typeface="Times New Roman" panose="02020603050405020304" pitchFamily="18" charset="0"/>
                <a:ea typeface="宋体" panose="02010600030101010101" pitchFamily="2" charset="-122"/>
                <a:cs typeface="Times New Roman" panose="02020603050405020304" pitchFamily="18" charset="0"/>
              </a:rPr>
              <a:t>facecolor</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='green', alpha=0.5)</a:t>
            </a:r>
            <a:endPar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indent="304800" algn="just"/>
            <a:r>
              <a:rPr lang="en-US" altLang="zh-CN" sz="1800" kern="100" dirty="0" err="1">
                <a:effectLst/>
                <a:latin typeface="Times New Roman" panose="02020603050405020304" pitchFamily="18" charset="0"/>
                <a:ea typeface="宋体" panose="02010600030101010101" pitchFamily="2" charset="-122"/>
                <a:cs typeface="Times New Roman" panose="02020603050405020304" pitchFamily="18" charset="0"/>
              </a:rPr>
              <a:t>plt.hist</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kern="100" dirty="0" err="1">
                <a:effectLst/>
                <a:latin typeface="Times New Roman" panose="02020603050405020304" pitchFamily="18" charset="0"/>
                <a:ea typeface="宋体" panose="02010600030101010101" pitchFamily="2" charset="-122"/>
                <a:cs typeface="Times New Roman" panose="02020603050405020304" pitchFamily="18" charset="0"/>
              </a:rPr>
              <a:t>y_res</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1800" kern="100" dirty="0" err="1">
                <a:effectLst/>
                <a:latin typeface="Times New Roman" panose="02020603050405020304" pitchFamily="18" charset="0"/>
                <a:ea typeface="宋体" panose="02010600030101010101" pitchFamily="2" charset="-122"/>
                <a:cs typeface="Times New Roman" panose="02020603050405020304" pitchFamily="18" charset="0"/>
              </a:rPr>
              <a:t>num_bins</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 normed=1, </a:t>
            </a:r>
            <a:r>
              <a:rPr lang="en-US" altLang="zh-CN" sz="1800" kern="100" dirty="0" err="1">
                <a:effectLst/>
                <a:latin typeface="Times New Roman" panose="02020603050405020304" pitchFamily="18" charset="0"/>
                <a:ea typeface="宋体" panose="02010600030101010101" pitchFamily="2" charset="-122"/>
                <a:cs typeface="Times New Roman" panose="02020603050405020304" pitchFamily="18" charset="0"/>
              </a:rPr>
              <a:t>facecolor</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='red', alpha=0.5)</a:t>
            </a:r>
            <a:endPar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indent="304800" algn="just"/>
            <a:r>
              <a:rPr lang="en-US" altLang="zh-CN" sz="1800" kern="100" dirty="0" err="1">
                <a:effectLst/>
                <a:latin typeface="Times New Roman" panose="02020603050405020304" pitchFamily="18" charset="0"/>
                <a:ea typeface="宋体" panose="02010600030101010101" pitchFamily="2" charset="-122"/>
                <a:cs typeface="Times New Roman" panose="02020603050405020304" pitchFamily="18" charset="0"/>
              </a:rPr>
              <a:t>plt.title</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('Histogram')</a:t>
            </a:r>
            <a:endPar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indent="304800" algn="just"/>
            <a:r>
              <a:rPr lang="en-US" altLang="zh-CN" sz="1800" kern="100" dirty="0" err="1">
                <a:effectLst/>
                <a:latin typeface="Times New Roman" panose="02020603050405020304" pitchFamily="18" charset="0"/>
                <a:ea typeface="宋体" panose="02010600030101010101" pitchFamily="2" charset="-122"/>
                <a:cs typeface="Times New Roman" panose="02020603050405020304" pitchFamily="18" charset="0"/>
              </a:rPr>
              <a:t>plt.show</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endPar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30761339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5B4EBBC7-9078-448B-A117-884797BEDA54}"/>
                  </a:ext>
                </a:extLst>
              </p:cNvPr>
              <p:cNvSpPr txBox="1"/>
              <p:nvPr/>
            </p:nvSpPr>
            <p:spPr>
              <a:xfrm>
                <a:off x="-13609" y="323655"/>
                <a:ext cx="8816079" cy="4480457"/>
              </a:xfrm>
              <a:prstGeom prst="rect">
                <a:avLst/>
              </a:prstGeom>
              <a:noFill/>
              <a:ln w="25400">
                <a:noFill/>
              </a:ln>
            </p:spPr>
            <p:txBody>
              <a:bodyPr wrap="square">
                <a:spAutoFit/>
              </a:bodyPr>
              <a:lstStyle/>
              <a:p>
                <a:pPr>
                  <a:spcBef>
                    <a:spcPts val="900"/>
                  </a:spcBef>
                  <a:spcAft>
                    <a:spcPts val="900"/>
                  </a:spcAft>
                </a:pPr>
                <a:r>
                  <a:rPr lang="en-US" altLang="zh-CN" sz="2800" b="1" dirty="0">
                    <a:effectLst/>
                    <a:latin typeface="宋体" panose="02010600030101010101" pitchFamily="2" charset="-122"/>
                    <a:ea typeface="宋体" panose="02010600030101010101" pitchFamily="2" charset="-122"/>
                    <a:cs typeface="Times New Roman" panose="02020603050405020304" pitchFamily="18" charset="0"/>
                  </a:rPr>
                  <a:t>例</a:t>
                </a:r>
                <a:r>
                  <a:rPr lang="en-US" altLang="zh-CN" sz="2800" b="1" dirty="0">
                    <a:effectLst/>
                    <a:latin typeface="Cambria" panose="02040503050406030204" pitchFamily="18" charset="0"/>
                    <a:ea typeface="宋体" panose="02010600030101010101" pitchFamily="2" charset="-122"/>
                    <a:cs typeface="Times New Roman" panose="02020603050405020304" pitchFamily="18" charset="0"/>
                  </a:rPr>
                  <a:t>19.5</a:t>
                </a:r>
                <a:endParaRPr lang="zh-CN" altLang="zh-CN" sz="2800" dirty="0">
                  <a:effectLst/>
                  <a:latin typeface="Cambria" panose="02040503050406030204" pitchFamily="18" charset="0"/>
                  <a:ea typeface="宋体" panose="02010600030101010101" pitchFamily="2" charset="-122"/>
                  <a:cs typeface="Times New Roman" panose="02020603050405020304" pitchFamily="18" charset="0"/>
                </a:endParaRPr>
              </a:p>
              <a:p>
                <a:pPr>
                  <a:spcBef>
                    <a:spcPts val="900"/>
                  </a:spcBef>
                  <a:spcAft>
                    <a:spcPts val="900"/>
                  </a:spcAft>
                </a:pPr>
                <a:r>
                  <a:rPr lang="en-US" altLang="zh-CN" sz="2800" dirty="0" err="1">
                    <a:effectLst/>
                    <a:latin typeface="宋体" panose="02010600030101010101" pitchFamily="2" charset="-122"/>
                    <a:ea typeface="宋体" panose="02010600030101010101" pitchFamily="2" charset="-122"/>
                    <a:cs typeface="Times New Roman" panose="02020603050405020304" pitchFamily="18" charset="0"/>
                  </a:rPr>
                  <a:t>设目标分布为</a:t>
                </a:r>
                <a:endParaRPr lang="zh-CN" altLang="zh-CN" sz="2800" dirty="0">
                  <a:effectLst/>
                  <a:latin typeface="Cambria" panose="02040503050406030204" pitchFamily="18" charset="0"/>
                  <a:ea typeface="宋体" panose="02010600030101010101" pitchFamily="2" charset="-122"/>
                  <a:cs typeface="Times New Roman" panose="02020603050405020304" pitchFamily="18" charset="0"/>
                </a:endParaRPr>
              </a:p>
              <a:p>
                <a:pPr>
                  <a:spcBef>
                    <a:spcPts val="900"/>
                  </a:spcBef>
                  <a:spcAft>
                    <a:spcPts val="900"/>
                  </a:spcAft>
                </a:pPr>
                <a14:m>
                  <m:oMathPara xmlns:m="http://schemas.openxmlformats.org/officeDocument/2006/math">
                    <m:oMathParaPr>
                      <m:jc m:val="centerGroup"/>
                    </m:oMathParaPr>
                    <m:oMath xmlns:m="http://schemas.openxmlformats.org/officeDocument/2006/math">
                      <m:m>
                        <m:mPr>
                          <m:plcHide m:val="on"/>
                          <m:mcs>
                            <m:mc>
                              <m:mcPr>
                                <m:count m:val="1"/>
                                <m:mcJc m:val="center"/>
                              </m:mcPr>
                            </m:mc>
                          </m:mcs>
                          <m:ctrlPr>
                            <a:rPr lang="zh-CN" altLang="zh-CN" sz="2800" i="1">
                              <a:effectLst/>
                              <a:latin typeface="Cambria Math" panose="02040503050406030204" pitchFamily="18" charset="0"/>
                              <a:ea typeface="Cambria Math" panose="02040503050406030204" pitchFamily="18" charset="0"/>
                              <a:cs typeface="Times New Roman" panose="02020603050405020304" pitchFamily="18" charset="0"/>
                            </a:rPr>
                          </m:ctrlPr>
                        </m:mPr>
                        <m:mr>
                          <m:e>
                            <m:eqArr>
                              <m:eqArrPr>
                                <m:ctrlPr>
                                  <a:rPr lang="en-US" altLang="zh-CN" sz="2800" i="1">
                                    <a:effectLst/>
                                    <a:latin typeface="Cambria Math" panose="02040503050406030204" pitchFamily="18" charset="0"/>
                                    <a:ea typeface="宋体" panose="02010600030101010101" pitchFamily="2" charset="-122"/>
                                    <a:cs typeface="Times New Roman" panose="02020603050405020304" pitchFamily="18" charset="0"/>
                                  </a:rPr>
                                </m:ctrlPr>
                              </m:eqArrPr>
                              <m:e>
                                <m:r>
                                  <a:rPr lang="en-US" altLang="zh-CN" sz="2800" i="1">
                                    <a:effectLst/>
                                    <a:latin typeface="Cambria Math" panose="02040503050406030204" pitchFamily="18" charset="0"/>
                                    <a:ea typeface="宋体" panose="02010600030101010101" pitchFamily="2" charset="-122"/>
                                    <a:cs typeface="Times New Roman" panose="02020603050405020304" pitchFamily="18" charset="0"/>
                                  </a:rPr>
                                  <m:t>𝜋</m:t>
                                </m:r>
                                <m:d>
                                  <m:dPr>
                                    <m:ctrlPr>
                                      <a:rPr lang="zh-CN" altLang="zh-CN" sz="2800"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2800" i="1">
                                        <a:effectLst/>
                                        <a:latin typeface="Cambria Math" panose="02040503050406030204" pitchFamily="18" charset="0"/>
                                        <a:ea typeface="宋体" panose="02010600030101010101" pitchFamily="2" charset="-122"/>
                                        <a:cs typeface="Times New Roman" panose="02020603050405020304" pitchFamily="18" charset="0"/>
                                      </a:rPr>
                                      <m:t>𝑥</m:t>
                                    </m:r>
                                    <m:r>
                                      <a:rPr lang="en-US" altLang="zh-CN" sz="28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800" i="1">
                                        <a:effectLst/>
                                        <a:latin typeface="Cambria Math" panose="02040503050406030204" pitchFamily="18" charset="0"/>
                                        <a:ea typeface="宋体" panose="02010600030101010101" pitchFamily="2" charset="-122"/>
                                        <a:cs typeface="Times New Roman" panose="02020603050405020304" pitchFamily="18" charset="0"/>
                                      </a:rPr>
                                      <m:t>𝑦</m:t>
                                    </m:r>
                                  </m:e>
                                </m:d>
                                <m:r>
                                  <a:rPr lang="en-US" altLang="zh-CN" sz="2800">
                                    <a:effectLst/>
                                    <a:latin typeface="Cambria Math" panose="02040503050406030204" pitchFamily="18" charset="0"/>
                                    <a:ea typeface="宋体" panose="02010600030101010101" pitchFamily="2" charset="-122"/>
                                    <a:cs typeface="Times New Roman" panose="02020603050405020304" pitchFamily="18" charset="0"/>
                                  </a:rPr>
                                  <m:t>∝</m:t>
                                </m:r>
                                <m:d>
                                  <m:dPr>
                                    <m:ctrlPr>
                                      <a:rPr lang="zh-CN" altLang="zh-CN" sz="2800" i="1">
                                        <a:effectLst/>
                                        <a:latin typeface="Cambria Math" panose="02040503050406030204" pitchFamily="18" charset="0"/>
                                        <a:ea typeface="Cambria Math" panose="02040503050406030204" pitchFamily="18" charset="0"/>
                                        <a:cs typeface="Times New Roman" panose="02020603050405020304" pitchFamily="18" charset="0"/>
                                      </a:rPr>
                                    </m:ctrlPr>
                                  </m:dPr>
                                  <m:e>
                                    <m:f>
                                      <m:fPr>
                                        <m:type m:val="noBar"/>
                                        <m:ctrlPr>
                                          <a:rPr lang="zh-CN" altLang="zh-CN" sz="2800" i="1">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2800" i="1">
                                            <a:effectLst/>
                                            <a:latin typeface="Cambria Math" panose="02040503050406030204" pitchFamily="18" charset="0"/>
                                            <a:ea typeface="宋体" panose="02010600030101010101" pitchFamily="2" charset="-122"/>
                                            <a:cs typeface="Times New Roman" panose="02020603050405020304" pitchFamily="18" charset="0"/>
                                          </a:rPr>
                                          <m:t>𝑛</m:t>
                                        </m:r>
                                      </m:num>
                                      <m:den>
                                        <m:r>
                                          <a:rPr lang="en-US" altLang="zh-CN" sz="2800" i="1">
                                            <a:effectLst/>
                                            <a:latin typeface="Cambria Math" panose="02040503050406030204" pitchFamily="18" charset="0"/>
                                            <a:ea typeface="宋体" panose="02010600030101010101" pitchFamily="2" charset="-122"/>
                                            <a:cs typeface="Times New Roman" panose="02020603050405020304" pitchFamily="18" charset="0"/>
                                          </a:rPr>
                                          <m:t>𝑥</m:t>
                                        </m:r>
                                      </m:den>
                                    </m:f>
                                  </m:e>
                                </m:d>
                                <m:sSup>
                                  <m:sSupPr>
                                    <m:ctrlPr>
                                      <a:rPr lang="zh-CN" altLang="zh-CN" sz="28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800" i="1">
                                        <a:effectLst/>
                                        <a:latin typeface="Cambria Math" panose="02040503050406030204" pitchFamily="18" charset="0"/>
                                        <a:ea typeface="宋体" panose="02010600030101010101" pitchFamily="2" charset="-122"/>
                                        <a:cs typeface="Times New Roman" panose="02020603050405020304" pitchFamily="18" charset="0"/>
                                      </a:rPr>
                                      <m:t>𝑦</m:t>
                                    </m:r>
                                  </m:e>
                                  <m:sup>
                                    <m:r>
                                      <a:rPr lang="en-US" altLang="zh-CN" sz="2800" i="1">
                                        <a:effectLst/>
                                        <a:latin typeface="Cambria Math" panose="02040503050406030204" pitchFamily="18" charset="0"/>
                                        <a:ea typeface="宋体" panose="02010600030101010101" pitchFamily="2" charset="-122"/>
                                        <a:cs typeface="Times New Roman" panose="02020603050405020304" pitchFamily="18" charset="0"/>
                                      </a:rPr>
                                      <m:t>𝑥</m:t>
                                    </m:r>
                                    <m:r>
                                      <a:rPr lang="en-US" altLang="zh-CN" sz="28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800" i="1">
                                        <a:effectLst/>
                                        <a:latin typeface="Cambria Math" panose="02040503050406030204" pitchFamily="18" charset="0"/>
                                        <a:ea typeface="宋体" panose="02010600030101010101" pitchFamily="2" charset="-122"/>
                                        <a:cs typeface="Times New Roman" panose="02020603050405020304" pitchFamily="18" charset="0"/>
                                      </a:rPr>
                                      <m:t>𝛼</m:t>
                                    </m:r>
                                    <m:r>
                                      <a:rPr lang="en-US" altLang="zh-CN" sz="2800" i="1">
                                        <a:effectLst/>
                                        <a:latin typeface="Cambria Math" panose="02040503050406030204" pitchFamily="18" charset="0"/>
                                        <a:ea typeface="宋体" panose="02010600030101010101" pitchFamily="2" charset="-122"/>
                                        <a:cs typeface="Times New Roman" panose="02020603050405020304" pitchFamily="18" charset="0"/>
                                      </a:rPr>
                                      <m:t>−1</m:t>
                                    </m:r>
                                  </m:sup>
                                </m:sSup>
                                <m:sSup>
                                  <m:sSupPr>
                                    <m:ctrlPr>
                                      <a:rPr lang="zh-CN" altLang="zh-CN" sz="2800" i="1">
                                        <a:effectLst/>
                                        <a:latin typeface="Cambria Math" panose="02040503050406030204" pitchFamily="18" charset="0"/>
                                        <a:ea typeface="Cambria Math" panose="02040503050406030204" pitchFamily="18" charset="0"/>
                                        <a:cs typeface="Times New Roman" panose="02020603050405020304" pitchFamily="18" charset="0"/>
                                      </a:rPr>
                                    </m:ctrlPr>
                                  </m:sSupPr>
                                  <m:e>
                                    <m:d>
                                      <m:dPr>
                                        <m:ctrlPr>
                                          <a:rPr lang="zh-CN" altLang="zh-CN" sz="2800"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2800" i="1">
                                            <a:effectLst/>
                                            <a:latin typeface="Cambria Math" panose="02040503050406030204" pitchFamily="18" charset="0"/>
                                            <a:ea typeface="宋体" panose="02010600030101010101" pitchFamily="2" charset="-122"/>
                                            <a:cs typeface="Times New Roman" panose="02020603050405020304" pitchFamily="18" charset="0"/>
                                          </a:rPr>
                                          <m:t>1−</m:t>
                                        </m:r>
                                        <m:r>
                                          <a:rPr lang="en-US" altLang="zh-CN" sz="2800" i="1">
                                            <a:effectLst/>
                                            <a:latin typeface="Cambria Math" panose="02040503050406030204" pitchFamily="18" charset="0"/>
                                            <a:ea typeface="宋体" panose="02010600030101010101" pitchFamily="2" charset="-122"/>
                                            <a:cs typeface="Times New Roman" panose="02020603050405020304" pitchFamily="18" charset="0"/>
                                          </a:rPr>
                                          <m:t>𝑦</m:t>
                                        </m:r>
                                      </m:e>
                                    </m:d>
                                  </m:e>
                                  <m:sup>
                                    <m:r>
                                      <a:rPr lang="en-US" altLang="zh-CN" sz="2800" i="1">
                                        <a:effectLst/>
                                        <a:latin typeface="Cambria Math" panose="02040503050406030204" pitchFamily="18" charset="0"/>
                                        <a:ea typeface="宋体" panose="02010600030101010101" pitchFamily="2" charset="-122"/>
                                        <a:cs typeface="Times New Roman" panose="02020603050405020304" pitchFamily="18" charset="0"/>
                                      </a:rPr>
                                      <m:t>𝑛</m:t>
                                    </m:r>
                                    <m:r>
                                      <a:rPr lang="en-US" altLang="zh-CN" sz="2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800" i="1">
                                        <a:effectLst/>
                                        <a:latin typeface="Cambria Math" panose="02040503050406030204" pitchFamily="18" charset="0"/>
                                        <a:ea typeface="宋体" panose="02010600030101010101" pitchFamily="2" charset="-122"/>
                                        <a:cs typeface="Times New Roman" panose="02020603050405020304" pitchFamily="18" charset="0"/>
                                      </a:rPr>
                                      <m:t>𝑥</m:t>
                                    </m:r>
                                    <m:r>
                                      <a:rPr lang="en-US" altLang="zh-CN" sz="28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800" i="1">
                                        <a:effectLst/>
                                        <a:latin typeface="Cambria Math" panose="02040503050406030204" pitchFamily="18" charset="0"/>
                                        <a:ea typeface="宋体" panose="02010600030101010101" pitchFamily="2" charset="-122"/>
                                        <a:cs typeface="Times New Roman" panose="02020603050405020304" pitchFamily="18" charset="0"/>
                                      </a:rPr>
                                      <m:t>𝛽</m:t>
                                    </m:r>
                                    <m:r>
                                      <a:rPr lang="en-US" altLang="zh-CN" sz="2800" i="1">
                                        <a:effectLst/>
                                        <a:latin typeface="Cambria Math" panose="02040503050406030204" pitchFamily="18" charset="0"/>
                                        <a:ea typeface="宋体" panose="02010600030101010101" pitchFamily="2" charset="-122"/>
                                        <a:cs typeface="Times New Roman" panose="02020603050405020304" pitchFamily="18" charset="0"/>
                                      </a:rPr>
                                      <m:t>−1</m:t>
                                    </m:r>
                                  </m:sup>
                                </m:sSup>
                                <m:r>
                                  <a:rPr lang="en-US" altLang="zh-CN" sz="28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800" i="1">
                                    <a:effectLst/>
                                    <a:latin typeface="Cambria Math" panose="02040503050406030204" pitchFamily="18" charset="0"/>
                                    <a:ea typeface="宋体" panose="02010600030101010101" pitchFamily="2" charset="-122"/>
                                    <a:cs typeface="Times New Roman" panose="02020603050405020304" pitchFamily="18" charset="0"/>
                                  </a:rPr>
                                  <m:t> </m:t>
                                </m:r>
                              </m:e>
                              <m:e>
                                <m:r>
                                  <a:rPr lang="en-US" altLang="zh-CN" sz="2800" i="1">
                                    <a:effectLst/>
                                    <a:latin typeface="Cambria Math" panose="02040503050406030204" pitchFamily="18" charset="0"/>
                                    <a:ea typeface="宋体" panose="02010600030101010101" pitchFamily="2" charset="-122"/>
                                    <a:cs typeface="Times New Roman" panose="02020603050405020304" pitchFamily="18" charset="0"/>
                                  </a:rPr>
                                  <m:t>𝑥</m:t>
                                </m:r>
                                <m:r>
                                  <a:rPr lang="en-US" altLang="zh-CN" sz="28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800" i="1">
                                    <a:effectLst/>
                                    <a:latin typeface="Cambria Math" panose="02040503050406030204" pitchFamily="18" charset="0"/>
                                    <a:ea typeface="宋体" panose="02010600030101010101" pitchFamily="2" charset="-122"/>
                                    <a:cs typeface="Times New Roman" panose="02020603050405020304" pitchFamily="18" charset="0"/>
                                  </a:rPr>
                                  <m:t>0</m:t>
                                </m:r>
                                <m:r>
                                  <a:rPr lang="en-US" altLang="zh-CN" sz="28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800" i="1">
                                    <a:effectLst/>
                                    <a:latin typeface="Cambria Math" panose="02040503050406030204" pitchFamily="18" charset="0"/>
                                    <a:ea typeface="宋体" panose="02010600030101010101" pitchFamily="2" charset="-122"/>
                                    <a:cs typeface="Times New Roman" panose="02020603050405020304" pitchFamily="18" charset="0"/>
                                  </a:rPr>
                                  <m:t>1</m:t>
                                </m:r>
                                <m:r>
                                  <a:rPr lang="en-US" altLang="zh-CN" sz="28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800" i="1">
                                    <a:effectLst/>
                                    <a:latin typeface="Cambria Math" panose="02040503050406030204" pitchFamily="18" charset="0"/>
                                    <a:ea typeface="宋体" panose="02010600030101010101" pitchFamily="2" charset="-122"/>
                                    <a:cs typeface="Times New Roman" panose="02020603050405020304" pitchFamily="18" charset="0"/>
                                  </a:rPr>
                                  <m:t>𝑛</m:t>
                                </m:r>
                                <m:r>
                                  <a:rPr lang="en-US" altLang="zh-CN" sz="28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800" i="1">
                                    <a:effectLst/>
                                    <a:latin typeface="Cambria Math" panose="02040503050406030204" pitchFamily="18" charset="0"/>
                                    <a:ea typeface="宋体" panose="02010600030101010101" pitchFamily="2" charset="-122"/>
                                    <a:cs typeface="Times New Roman" panose="02020603050405020304" pitchFamily="18" charset="0"/>
                                  </a:rPr>
                                  <m:t> 0</m:t>
                                </m:r>
                                <m:r>
                                  <a:rPr lang="en-US" altLang="zh-CN" sz="28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800" i="1">
                                    <a:effectLst/>
                                    <a:latin typeface="Cambria Math" panose="02040503050406030204" pitchFamily="18" charset="0"/>
                                    <a:ea typeface="宋体" panose="02010600030101010101" pitchFamily="2" charset="-122"/>
                                    <a:cs typeface="Times New Roman" panose="02020603050405020304" pitchFamily="18" charset="0"/>
                                  </a:rPr>
                                  <m:t>𝑦</m:t>
                                </m:r>
                                <m:r>
                                  <a:rPr lang="en-US" altLang="zh-CN" sz="28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800" i="1">
                                    <a:effectLst/>
                                    <a:latin typeface="Cambria Math" panose="02040503050406030204" pitchFamily="18" charset="0"/>
                                    <a:ea typeface="宋体" panose="02010600030101010101" pitchFamily="2" charset="-122"/>
                                    <a:cs typeface="Times New Roman" panose="02020603050405020304" pitchFamily="18" charset="0"/>
                                  </a:rPr>
                                  <m:t>1</m:t>
                                </m:r>
                                <m:r>
                                  <a:rPr lang="en-US" altLang="zh-CN" sz="2800">
                                    <a:effectLst/>
                                    <a:latin typeface="Cambria Math" panose="02040503050406030204" pitchFamily="18" charset="0"/>
                                    <a:ea typeface="宋体" panose="02010600030101010101" pitchFamily="2" charset="-122"/>
                                    <a:cs typeface="Times New Roman" panose="02020603050405020304" pitchFamily="18" charset="0"/>
                                  </a:rPr>
                                  <m:t>,</m:t>
                                </m:r>
                              </m:e>
                            </m:eqArr>
                          </m:e>
                        </m:mr>
                      </m:m>
                    </m:oMath>
                  </m:oMathPara>
                </a14:m>
                <a:endParaRPr lang="zh-CN" altLang="zh-CN" sz="2800" dirty="0">
                  <a:effectLst/>
                  <a:latin typeface="Cambria" panose="02040503050406030204" pitchFamily="18" charset="0"/>
                  <a:ea typeface="宋体" panose="02010600030101010101" pitchFamily="2" charset="-122"/>
                  <a:cs typeface="Times New Roman" panose="02020603050405020304" pitchFamily="18" charset="0"/>
                </a:endParaRPr>
              </a:p>
              <a:p>
                <a:pPr>
                  <a:spcBef>
                    <a:spcPts val="900"/>
                  </a:spcBef>
                  <a:spcAft>
                    <a:spcPts val="900"/>
                  </a:spcAft>
                </a:pPr>
                <a:r>
                  <a:rPr lang="en-US" altLang="zh-CN" sz="2800" dirty="0">
                    <a:effectLst/>
                    <a:latin typeface="宋体" panose="02010600030101010101" pitchFamily="2" charset="-122"/>
                    <a:ea typeface="宋体" panose="02010600030101010101" pitchFamily="2" charset="-122"/>
                    <a:cs typeface="Times New Roman" panose="02020603050405020304" pitchFamily="18" charset="0"/>
                  </a:rPr>
                  <a:t>则</a:t>
                </a:r>
                <a14:m>
                  <m:oMath xmlns:m="http://schemas.openxmlformats.org/officeDocument/2006/math">
                    <m:r>
                      <a:rPr lang="en-US" altLang="zh-CN" sz="2800" i="1">
                        <a:effectLst/>
                        <a:latin typeface="Cambria Math" panose="02040503050406030204" pitchFamily="18" charset="0"/>
                        <a:ea typeface="宋体" panose="02010600030101010101" pitchFamily="2" charset="-122"/>
                        <a:cs typeface="Times New Roman" panose="02020603050405020304" pitchFamily="18" charset="0"/>
                      </a:rPr>
                      <m:t>𝑋</m:t>
                    </m:r>
                    <m:d>
                      <m:dPr>
                        <m:begChr m:val="|"/>
                        <m:endChr m:val="|"/>
                        <m:ctrlPr>
                          <a:rPr lang="zh-CN" altLang="zh-CN" sz="2800"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2800" i="1">
                            <a:effectLst/>
                            <a:latin typeface="Cambria Math" panose="02040503050406030204" pitchFamily="18" charset="0"/>
                            <a:ea typeface="宋体" panose="02010600030101010101" pitchFamily="2" charset="-122"/>
                            <a:cs typeface="Times New Roman" panose="02020603050405020304" pitchFamily="18" charset="0"/>
                          </a:rPr>
                          <m:t>𝑌</m:t>
                        </m:r>
                        <m:r>
                          <a:rPr lang="en-US" altLang="zh-CN" sz="28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800" i="1">
                            <a:effectLst/>
                            <a:latin typeface="Cambria Math" panose="02040503050406030204" pitchFamily="18" charset="0"/>
                            <a:ea typeface="宋体" panose="02010600030101010101" pitchFamily="2" charset="-122"/>
                            <a:cs typeface="Times New Roman" panose="02020603050405020304" pitchFamily="18" charset="0"/>
                          </a:rPr>
                          <m:t>𝐵</m:t>
                        </m:r>
                        <m:d>
                          <m:dPr>
                            <m:ctrlPr>
                              <a:rPr lang="zh-CN" altLang="zh-CN" sz="2800"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2800" i="1">
                                <a:effectLst/>
                                <a:latin typeface="Cambria Math" panose="02040503050406030204" pitchFamily="18" charset="0"/>
                                <a:ea typeface="宋体" panose="02010600030101010101" pitchFamily="2" charset="-122"/>
                                <a:cs typeface="Times New Roman" panose="02020603050405020304" pitchFamily="18" charset="0"/>
                              </a:rPr>
                              <m:t>𝑛</m:t>
                            </m:r>
                            <m:r>
                              <a:rPr lang="en-US" altLang="zh-CN" sz="28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800" i="1">
                                <a:effectLst/>
                                <a:latin typeface="Cambria Math" panose="02040503050406030204" pitchFamily="18" charset="0"/>
                                <a:ea typeface="宋体" panose="02010600030101010101" pitchFamily="2" charset="-122"/>
                                <a:cs typeface="Times New Roman" panose="02020603050405020304" pitchFamily="18" charset="0"/>
                              </a:rPr>
                              <m:t>𝑦</m:t>
                            </m:r>
                          </m:e>
                        </m:d>
                        <m:r>
                          <a:rPr lang="en-US" altLang="zh-CN" sz="28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800" i="1">
                            <a:effectLst/>
                            <a:latin typeface="Cambria Math" panose="02040503050406030204" pitchFamily="18" charset="0"/>
                            <a:ea typeface="宋体" panose="02010600030101010101" pitchFamily="2" charset="-122"/>
                            <a:cs typeface="Times New Roman" panose="02020603050405020304" pitchFamily="18" charset="0"/>
                          </a:rPr>
                          <m:t>𝑌</m:t>
                        </m:r>
                      </m:e>
                    </m:d>
                    <m:r>
                      <a:rPr lang="en-US" altLang="zh-CN" sz="2800" i="1">
                        <a:effectLst/>
                        <a:latin typeface="Cambria Math" panose="02040503050406030204" pitchFamily="18" charset="0"/>
                        <a:ea typeface="宋体" panose="02010600030101010101" pitchFamily="2" charset="-122"/>
                        <a:cs typeface="Times New Roman" panose="02020603050405020304" pitchFamily="18" charset="0"/>
                      </a:rPr>
                      <m:t>𝑋</m:t>
                    </m:r>
                    <m:r>
                      <a:rPr lang="en-US" altLang="zh-CN" sz="28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800" i="1">
                        <a:effectLst/>
                        <a:latin typeface="Cambria Math" panose="02040503050406030204" pitchFamily="18" charset="0"/>
                        <a:ea typeface="宋体" panose="02010600030101010101" pitchFamily="2" charset="-122"/>
                        <a:cs typeface="Times New Roman" panose="02020603050405020304" pitchFamily="18" charset="0"/>
                      </a:rPr>
                      <m:t>𝐵𝑒𝑡𝑎</m:t>
                    </m:r>
                    <m:d>
                      <m:dPr>
                        <m:ctrlPr>
                          <a:rPr lang="zh-CN" altLang="zh-CN" sz="2800"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2800" i="1">
                            <a:effectLst/>
                            <a:latin typeface="Cambria Math" panose="02040503050406030204" pitchFamily="18" charset="0"/>
                            <a:ea typeface="宋体" panose="02010600030101010101" pitchFamily="2" charset="-122"/>
                            <a:cs typeface="Times New Roman" panose="02020603050405020304" pitchFamily="18" charset="0"/>
                          </a:rPr>
                          <m:t>𝑥</m:t>
                        </m:r>
                        <m:r>
                          <a:rPr lang="en-US" altLang="zh-CN" sz="28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800" i="1">
                            <a:effectLst/>
                            <a:latin typeface="Cambria Math" panose="02040503050406030204" pitchFamily="18" charset="0"/>
                            <a:ea typeface="宋体" panose="02010600030101010101" pitchFamily="2" charset="-122"/>
                            <a:cs typeface="Times New Roman" panose="02020603050405020304" pitchFamily="18" charset="0"/>
                          </a:rPr>
                          <m:t>𝛼</m:t>
                        </m:r>
                        <m:r>
                          <a:rPr lang="en-US" altLang="zh-CN" sz="28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800" i="1">
                            <a:effectLst/>
                            <a:latin typeface="Cambria Math" panose="02040503050406030204" pitchFamily="18" charset="0"/>
                            <a:ea typeface="宋体" panose="02010600030101010101" pitchFamily="2" charset="-122"/>
                            <a:cs typeface="Times New Roman" panose="02020603050405020304" pitchFamily="18" charset="0"/>
                          </a:rPr>
                          <m:t>𝑛</m:t>
                        </m:r>
                        <m:r>
                          <a:rPr lang="en-US" altLang="zh-CN" sz="2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800" i="1">
                            <a:effectLst/>
                            <a:latin typeface="Cambria Math" panose="02040503050406030204" pitchFamily="18" charset="0"/>
                            <a:ea typeface="宋体" panose="02010600030101010101" pitchFamily="2" charset="-122"/>
                            <a:cs typeface="Times New Roman" panose="02020603050405020304" pitchFamily="18" charset="0"/>
                          </a:rPr>
                          <m:t>𝑥</m:t>
                        </m:r>
                        <m:r>
                          <a:rPr lang="en-US" altLang="zh-CN" sz="28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800" i="1">
                            <a:effectLst/>
                            <a:latin typeface="Cambria Math" panose="02040503050406030204" pitchFamily="18" charset="0"/>
                            <a:ea typeface="宋体" panose="02010600030101010101" pitchFamily="2" charset="-122"/>
                            <a:cs typeface="Times New Roman" panose="02020603050405020304" pitchFamily="18" charset="0"/>
                          </a:rPr>
                          <m:t>𝛽</m:t>
                        </m:r>
                      </m:e>
                    </m:d>
                  </m:oMath>
                </a14:m>
                <a:r>
                  <a:rPr lang="en-US" altLang="zh-CN" sz="2800" dirty="0">
                    <a:effectLst/>
                    <a:latin typeface="宋体" panose="02010600030101010101" pitchFamily="2" charset="-122"/>
                    <a:ea typeface="宋体" panose="02010600030101010101" pitchFamily="2" charset="-122"/>
                    <a:cs typeface="Times New Roman" panose="02020603050405020304" pitchFamily="18" charset="0"/>
                  </a:rPr>
                  <a:t>。</a:t>
                </a:r>
                <a:endParaRPr lang="zh-CN" altLang="zh-CN" sz="2800" dirty="0">
                  <a:effectLst/>
                  <a:latin typeface="Cambria" panose="02040503050406030204" pitchFamily="18" charset="0"/>
                  <a:ea typeface="宋体" panose="02010600030101010101" pitchFamily="2" charset="-122"/>
                  <a:cs typeface="Times New Roman" panose="02020603050405020304" pitchFamily="18" charset="0"/>
                </a:endParaRPr>
              </a:p>
              <a:p>
                <a:pPr>
                  <a:spcBef>
                    <a:spcPts val="900"/>
                  </a:spcBef>
                  <a:spcAft>
                    <a:spcPts val="900"/>
                  </a:spcAft>
                </a:pPr>
                <a:r>
                  <a:rPr lang="en-US" altLang="zh-CN" sz="2800" dirty="0" err="1">
                    <a:effectLst/>
                    <a:latin typeface="宋体" panose="02010600030101010101" pitchFamily="2" charset="-122"/>
                    <a:ea typeface="宋体" panose="02010600030101010101" pitchFamily="2" charset="-122"/>
                    <a:cs typeface="Times New Roman" panose="02020603050405020304" pitchFamily="18" charset="0"/>
                  </a:rPr>
                  <a:t>易见</a:t>
                </a:r>
                <a:r>
                  <a:rPr lang="en-US" altLang="zh-CN" sz="2800" dirty="0" err="1">
                    <a:effectLst/>
                    <a:latin typeface="Cambria" panose="02040503050406030204" pitchFamily="18" charset="0"/>
                    <a:ea typeface="宋体" panose="02010600030101010101" pitchFamily="2" charset="-122"/>
                    <a:cs typeface="Times New Roman" panose="02020603050405020304" pitchFamily="18" charset="0"/>
                  </a:rPr>
                  <a:t>Y</a:t>
                </a:r>
                <a:r>
                  <a:rPr lang="en-US" altLang="zh-CN" sz="2800" dirty="0" err="1">
                    <a:effectLst/>
                    <a:latin typeface="宋体" panose="02010600030101010101" pitchFamily="2" charset="-122"/>
                    <a:ea typeface="宋体" panose="02010600030101010101" pitchFamily="2" charset="-122"/>
                    <a:cs typeface="Times New Roman" panose="02020603050405020304" pitchFamily="18" charset="0"/>
                  </a:rPr>
                  <a:t>的边缘分布为</a:t>
                </a:r>
                <a14:m>
                  <m:oMath xmlns:m="http://schemas.openxmlformats.org/officeDocument/2006/math">
                    <m:r>
                      <a:rPr lang="en-US" altLang="zh-CN" sz="2800" i="1">
                        <a:effectLst/>
                        <a:latin typeface="Cambria Math" panose="02040503050406030204" pitchFamily="18" charset="0"/>
                        <a:ea typeface="宋体" panose="02010600030101010101" pitchFamily="2" charset="-122"/>
                        <a:cs typeface="Times New Roman" panose="02020603050405020304" pitchFamily="18" charset="0"/>
                      </a:rPr>
                      <m:t>𝐵𝑒𝑡𝑎</m:t>
                    </m:r>
                    <m:d>
                      <m:dPr>
                        <m:ctrlPr>
                          <a:rPr lang="zh-CN" altLang="zh-CN" sz="2800"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2800" i="1">
                            <a:effectLst/>
                            <a:latin typeface="Cambria Math" panose="02040503050406030204" pitchFamily="18" charset="0"/>
                            <a:ea typeface="宋体" panose="02010600030101010101" pitchFamily="2" charset="-122"/>
                            <a:cs typeface="Times New Roman" panose="02020603050405020304" pitchFamily="18" charset="0"/>
                          </a:rPr>
                          <m:t>𝛼</m:t>
                        </m:r>
                        <m:r>
                          <a:rPr lang="en-US" altLang="zh-CN" sz="28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800" i="1">
                            <a:effectLst/>
                            <a:latin typeface="Cambria Math" panose="02040503050406030204" pitchFamily="18" charset="0"/>
                            <a:ea typeface="宋体" panose="02010600030101010101" pitchFamily="2" charset="-122"/>
                            <a:cs typeface="Times New Roman" panose="02020603050405020304" pitchFamily="18" charset="0"/>
                          </a:rPr>
                          <m:t>𝛽</m:t>
                        </m:r>
                      </m:e>
                    </m:d>
                  </m:oMath>
                </a14:m>
                <a:r>
                  <a:rPr lang="en-US" altLang="zh-CN" sz="2800" dirty="0">
                    <a:effectLst/>
                    <a:latin typeface="宋体" panose="02010600030101010101" pitchFamily="2" charset="-122"/>
                    <a:ea typeface="宋体" panose="02010600030101010101" pitchFamily="2" charset="-122"/>
                    <a:cs typeface="Times New Roman" panose="02020603050405020304" pitchFamily="18" charset="0"/>
                  </a:rPr>
                  <a:t>。</a:t>
                </a:r>
                <a:endParaRPr lang="zh-CN" altLang="zh-CN" sz="2800" dirty="0">
                  <a:effectLst/>
                  <a:latin typeface="Cambria" panose="02040503050406030204" pitchFamily="18" charset="0"/>
                  <a:ea typeface="宋体" panose="02010600030101010101" pitchFamily="2" charset="-122"/>
                  <a:cs typeface="Times New Roman" panose="02020603050405020304" pitchFamily="18" charset="0"/>
                </a:endParaRPr>
              </a:p>
              <a:p>
                <a:pPr>
                  <a:spcBef>
                    <a:spcPts val="900"/>
                  </a:spcBef>
                  <a:spcAft>
                    <a:spcPts val="900"/>
                  </a:spcAft>
                </a:pPr>
                <a:r>
                  <a:rPr lang="en-US" altLang="zh-CN" sz="2800" dirty="0" err="1">
                    <a:effectLst/>
                    <a:latin typeface="宋体" panose="02010600030101010101" pitchFamily="2" charset="-122"/>
                    <a:ea typeface="宋体" panose="02010600030101010101" pitchFamily="2" charset="-122"/>
                    <a:cs typeface="Times New Roman" panose="02020603050405020304" pitchFamily="18" charset="0"/>
                  </a:rPr>
                  <a:t>用</a:t>
                </a:r>
                <a:r>
                  <a:rPr lang="en-US" altLang="zh-CN" sz="2800" b="1" dirty="0" err="1">
                    <a:effectLst/>
                    <a:latin typeface="Cambria" panose="02040503050406030204" pitchFamily="18" charset="0"/>
                    <a:ea typeface="宋体" panose="02010600030101010101" pitchFamily="2" charset="-122"/>
                    <a:cs typeface="Times New Roman" panose="02020603050405020304" pitchFamily="18" charset="0"/>
                  </a:rPr>
                  <a:t>Gibbs</a:t>
                </a:r>
                <a:r>
                  <a:rPr lang="en-US" altLang="zh-CN" sz="2800" b="1" dirty="0" err="1">
                    <a:effectLst/>
                    <a:latin typeface="宋体" panose="02010600030101010101" pitchFamily="2" charset="-122"/>
                    <a:ea typeface="宋体" panose="02010600030101010101" pitchFamily="2" charset="-122"/>
                    <a:cs typeface="Times New Roman" panose="02020603050405020304" pitchFamily="18" charset="0"/>
                  </a:rPr>
                  <a:t>抽样</a:t>
                </a:r>
                <a:r>
                  <a:rPr lang="en-US" altLang="zh-CN" sz="2800" dirty="0" err="1">
                    <a:effectLst/>
                    <a:latin typeface="宋体" panose="02010600030101010101" pitchFamily="2" charset="-122"/>
                    <a:ea typeface="宋体" panose="02010600030101010101" pitchFamily="2" charset="-122"/>
                    <a:cs typeface="Times New Roman" panose="02020603050405020304" pitchFamily="18" charset="0"/>
                  </a:rPr>
                  <a:t>方法模拟生成</a:t>
                </a:r>
                <a14:m>
                  <m:oMath xmlns:m="http://schemas.openxmlformats.org/officeDocument/2006/math">
                    <m:d>
                      <m:dPr>
                        <m:ctrlPr>
                          <a:rPr lang="zh-CN" altLang="zh-CN" sz="2800"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2800" i="1">
                            <a:effectLst/>
                            <a:latin typeface="Cambria Math" panose="02040503050406030204" pitchFamily="18" charset="0"/>
                            <a:ea typeface="宋体" panose="02010600030101010101" pitchFamily="2" charset="-122"/>
                            <a:cs typeface="Times New Roman" panose="02020603050405020304" pitchFamily="18" charset="0"/>
                          </a:rPr>
                          <m:t>𝑋</m:t>
                        </m:r>
                        <m:r>
                          <a:rPr lang="en-US" altLang="zh-CN" sz="28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800" i="1">
                            <a:effectLst/>
                            <a:latin typeface="Cambria Math" panose="02040503050406030204" pitchFamily="18" charset="0"/>
                            <a:ea typeface="宋体" panose="02010600030101010101" pitchFamily="2" charset="-122"/>
                            <a:cs typeface="Times New Roman" panose="02020603050405020304" pitchFamily="18" charset="0"/>
                          </a:rPr>
                          <m:t>𝑌</m:t>
                        </m:r>
                      </m:e>
                    </m:d>
                  </m:oMath>
                </a14:m>
                <a:r>
                  <a:rPr lang="en-US" altLang="zh-CN" sz="2800" dirty="0" err="1">
                    <a:effectLst/>
                    <a:latin typeface="宋体" panose="02010600030101010101" pitchFamily="2" charset="-122"/>
                    <a:ea typeface="宋体" panose="02010600030101010101" pitchFamily="2" charset="-122"/>
                    <a:cs typeface="Times New Roman" panose="02020603050405020304" pitchFamily="18" charset="0"/>
                  </a:rPr>
                  <a:t>的样本链</a:t>
                </a:r>
                <a:r>
                  <a:rPr lang="en-US" altLang="zh-CN" sz="2800" dirty="0">
                    <a:effectLst/>
                    <a:latin typeface="宋体" panose="02010600030101010101" pitchFamily="2" charset="-122"/>
                    <a:ea typeface="宋体" panose="02010600030101010101" pitchFamily="2" charset="-122"/>
                    <a:cs typeface="Times New Roman" panose="02020603050405020304" pitchFamily="18" charset="0"/>
                  </a:rPr>
                  <a:t>。</a:t>
                </a:r>
                <a:endParaRPr lang="zh-CN" altLang="zh-CN" sz="2800" dirty="0">
                  <a:effectLst/>
                  <a:latin typeface="Cambria" panose="02040503050406030204" pitchFamily="18" charset="0"/>
                  <a:ea typeface="宋体" panose="02010600030101010101" pitchFamily="2" charset="-122"/>
                  <a:cs typeface="Times New Roman" panose="02020603050405020304" pitchFamily="18" charset="0"/>
                </a:endParaRPr>
              </a:p>
            </p:txBody>
          </p:sp>
        </mc:Choice>
        <mc:Fallback xmlns="">
          <p:sp>
            <p:nvSpPr>
              <p:cNvPr id="5" name="文本框 4">
                <a:extLst>
                  <a:ext uri="{FF2B5EF4-FFF2-40B4-BE49-F238E27FC236}">
                    <a16:creationId xmlns:a16="http://schemas.microsoft.com/office/drawing/2014/main" id="{5B4EBBC7-9078-448B-A117-884797BEDA54}"/>
                  </a:ext>
                </a:extLst>
              </p:cNvPr>
              <p:cNvSpPr txBox="1">
                <a:spLocks noRot="1" noChangeAspect="1" noMove="1" noResize="1" noEditPoints="1" noAdjustHandles="1" noChangeArrowheads="1" noChangeShapeType="1" noTextEdit="1"/>
              </p:cNvSpPr>
              <p:nvPr/>
            </p:nvSpPr>
            <p:spPr>
              <a:xfrm>
                <a:off x="-13609" y="323655"/>
                <a:ext cx="8816079" cy="4480457"/>
              </a:xfrm>
              <a:prstGeom prst="rect">
                <a:avLst/>
              </a:prstGeom>
              <a:blipFill>
                <a:blip r:embed="rId2"/>
                <a:stretch>
                  <a:fillRect l="-1452" t="-1769" b="-2857"/>
                </a:stretch>
              </a:blipFill>
              <a:ln w="25400">
                <a:noFill/>
              </a:ln>
            </p:spPr>
            <p:txBody>
              <a:bodyPr/>
              <a:lstStyle/>
              <a:p>
                <a:r>
                  <a:rPr lang="zh-CN" altLang="en-US">
                    <a:noFill/>
                  </a:rPr>
                  <a:t> </a:t>
                </a:r>
              </a:p>
            </p:txBody>
          </p:sp>
        </mc:Fallback>
      </mc:AlternateContent>
    </p:spTree>
    <p:extLst>
      <p:ext uri="{BB962C8B-B14F-4D97-AF65-F5344CB8AC3E}">
        <p14:creationId xmlns:p14="http://schemas.microsoft.com/office/powerpoint/2010/main" val="292570915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标题 1">
            <a:extLst>
              <a:ext uri="{FF2B5EF4-FFF2-40B4-BE49-F238E27FC236}">
                <a16:creationId xmlns:a16="http://schemas.microsoft.com/office/drawing/2014/main" id="{C5D96BB7-F3EE-475D-8C4A-757D9F1B8C06}"/>
              </a:ext>
            </a:extLst>
          </p:cNvPr>
          <p:cNvSpPr>
            <a:spLocks noGrp="1" noChangeArrowheads="1"/>
          </p:cNvSpPr>
          <p:nvPr>
            <p:ph type="title"/>
          </p:nvPr>
        </p:nvSpPr>
        <p:spPr>
          <a:xfrm>
            <a:off x="-15875" y="142875"/>
            <a:ext cx="8229600" cy="642938"/>
          </a:xfrm>
        </p:spPr>
        <p:txBody>
          <a:bodyPr/>
          <a:lstStyle/>
          <a:p>
            <a:pPr algn="l" defTabSz="512763" fontAlgn="base">
              <a:spcAft>
                <a:spcPct val="0"/>
              </a:spcAft>
            </a:pPr>
            <a:r>
              <a:rPr lang="en-US" altLang="zh-CN" dirty="0"/>
              <a:t>3.8.3 Gibbs</a:t>
            </a:r>
            <a:r>
              <a:rPr lang="zh-CN" altLang="en-US" dirty="0"/>
              <a:t>抽样</a:t>
            </a:r>
          </a:p>
        </p:txBody>
      </p:sp>
      <p:sp>
        <p:nvSpPr>
          <p:cNvPr id="4" name="灯片编号占位符 2">
            <a:extLst>
              <a:ext uri="{FF2B5EF4-FFF2-40B4-BE49-F238E27FC236}">
                <a16:creationId xmlns:a16="http://schemas.microsoft.com/office/drawing/2014/main" id="{C27C162C-7E7E-4C70-B53F-15564590C7C6}"/>
              </a:ext>
            </a:extLst>
          </p:cNvPr>
          <p:cNvSpPr>
            <a:spLocks noGrp="1" noChangeArrowheads="1"/>
          </p:cNvSpPr>
          <p:nvPr>
            <p:ph type="sldNum" sz="quarter" idx="12"/>
          </p:nvPr>
        </p:nvSpPr>
        <p:spPr bwMode="auto">
          <a:xfrm>
            <a:off x="6553200" y="6391275"/>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9FCE3FB9-BAC7-4293-A5BB-B8E090A183F8}" type="slidenum">
              <a:rPr lang="zh-CN" altLang="en-US">
                <a:solidFill>
                  <a:srgbClr val="898989"/>
                </a:solidFill>
              </a:rPr>
              <a:pPr/>
              <a:t>135</a:t>
            </a:fld>
            <a:endParaRPr lang="zh-CN" altLang="en-US">
              <a:solidFill>
                <a:srgbClr val="898989"/>
              </a:solidFill>
            </a:endParaRPr>
          </a:p>
        </p:txBody>
      </p:sp>
      <p:sp>
        <p:nvSpPr>
          <p:cNvPr id="8" name="文本框 7">
            <a:extLst>
              <a:ext uri="{FF2B5EF4-FFF2-40B4-BE49-F238E27FC236}">
                <a16:creationId xmlns:a16="http://schemas.microsoft.com/office/drawing/2014/main" id="{5494A751-7C91-44FE-87E8-8B4C24237BC8}"/>
              </a:ext>
            </a:extLst>
          </p:cNvPr>
          <p:cNvSpPr txBox="1"/>
          <p:nvPr/>
        </p:nvSpPr>
        <p:spPr>
          <a:xfrm>
            <a:off x="3690" y="824856"/>
            <a:ext cx="4690532" cy="584775"/>
          </a:xfrm>
          <a:prstGeom prst="rect">
            <a:avLst/>
          </a:prstGeom>
          <a:noFill/>
          <a:ln w="25400">
            <a:noFill/>
          </a:ln>
        </p:spPr>
        <p:txBody>
          <a:bodyPr wrap="square">
            <a:spAutoFit/>
          </a:bodyPr>
          <a:lstStyle/>
          <a:p>
            <a:pPr marL="457200" marR="0" lvl="0" indent="-45720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zh-CN" altLang="en-US" sz="3200" b="0" i="0" u="none" strike="noStrike" kern="1200" cap="none" spc="0" normalizeH="0" baseline="0" noProof="0" dirty="0">
                <a:ln>
                  <a:noFill/>
                </a:ln>
                <a:solidFill>
                  <a:srgbClr val="006699"/>
                </a:solidFill>
                <a:effectLst/>
                <a:uLnTx/>
                <a:uFillTx/>
                <a:latin typeface="Verdana" panose="020B0604030504040204" pitchFamily="34" charset="0"/>
                <a:ea typeface="宋体" panose="02010600030101010101" pitchFamily="2" charset="-122"/>
                <a:cs typeface="+mn-cs"/>
              </a:rPr>
              <a:t>对多维的数据分布</a:t>
            </a:r>
            <a:endParaRPr kumimoji="0" lang="en-US" altLang="zh-CN" sz="3200" b="0" i="0" u="none" strike="noStrike" kern="1200" cap="none" spc="0" normalizeH="0" baseline="0" noProof="0" dirty="0">
              <a:ln>
                <a:noFill/>
              </a:ln>
              <a:solidFill>
                <a:srgbClr val="006699"/>
              </a:solidFill>
              <a:effectLst/>
              <a:uLnTx/>
              <a:uFillTx/>
              <a:latin typeface="Verdana" panose="020B0604030504040204" pitchFamily="34" charset="0"/>
              <a:ea typeface="宋体" panose="02010600030101010101" pitchFamily="2" charset="-122"/>
              <a:cs typeface="+mn-cs"/>
            </a:endParaRPr>
          </a:p>
        </p:txBody>
      </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F30D9DFF-E781-4740-8408-4AF6E3DCAE83}"/>
                  </a:ext>
                </a:extLst>
              </p:cNvPr>
              <p:cNvSpPr txBox="1"/>
              <p:nvPr/>
            </p:nvSpPr>
            <p:spPr>
              <a:xfrm>
                <a:off x="-15875" y="1318247"/>
                <a:ext cx="9159875" cy="4862165"/>
              </a:xfrm>
              <a:prstGeom prst="rect">
                <a:avLst/>
              </a:prstGeom>
              <a:noFill/>
              <a:ln w="25400">
                <a:noFill/>
              </a:ln>
            </p:spPr>
            <p:txBody>
              <a:bodyPr wrap="square">
                <a:spAutoFit/>
              </a:bodyPr>
              <a:lstStyle/>
              <a:p>
                <a:pPr>
                  <a:spcBef>
                    <a:spcPts val="900"/>
                  </a:spcBef>
                  <a:spcAft>
                    <a:spcPts val="900"/>
                  </a:spcAft>
                </a:pPr>
                <a:r>
                  <a:rPr lang="en-US" altLang="zh-CN" sz="1800" dirty="0">
                    <a:effectLst/>
                    <a:latin typeface="Cambria" panose="02040503050406030204" pitchFamily="18" charset="0"/>
                    <a:ea typeface="宋体" panose="02010600030101010101" pitchFamily="2" charset="-122"/>
                    <a:cs typeface="Times New Roman" panose="02020603050405020304" pitchFamily="18" charset="0"/>
                  </a:rPr>
                  <a:t>1</a:t>
                </a:r>
                <a:r>
                  <a:rPr lang="en-US" altLang="zh-CN" sz="1800" dirty="0">
                    <a:effectLst/>
                    <a:latin typeface="宋体" panose="02010600030101010101" pitchFamily="2" charset="-122"/>
                    <a:ea typeface="宋体" panose="02010600030101010101" pitchFamily="2" charset="-122"/>
                    <a:cs typeface="Times New Roman" panose="02020603050405020304" pitchFamily="18" charset="0"/>
                  </a:rPr>
                  <a:t>）输入平稳分布</a:t>
                </a:r>
                <a14:m>
                  <m:oMath xmlns:m="http://schemas.openxmlformats.org/officeDocument/2006/math">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𝜋</m:t>
                    </m:r>
                    <m:d>
                      <m:d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𝑥</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1</m:t>
                            </m:r>
                          </m:sub>
                        </m:sSub>
                        <m:r>
                          <a:rPr lang="en-US" altLang="zh-CN" sz="18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𝑥</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2</m:t>
                            </m:r>
                          </m:sub>
                        </m:sSub>
                        <m:r>
                          <a:rPr lang="en-US" altLang="zh-CN" sz="18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𝑥</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𝑛</m:t>
                            </m:r>
                          </m:sub>
                        </m:sSub>
                      </m:e>
                    </m:d>
                  </m:oMath>
                </a14:m>
                <a:r>
                  <a:rPr lang="en-US" altLang="zh-CN" sz="1800" dirty="0" err="1">
                    <a:effectLst/>
                    <a:latin typeface="宋体" panose="02010600030101010101" pitchFamily="2" charset="-122"/>
                    <a:ea typeface="宋体" panose="02010600030101010101" pitchFamily="2" charset="-122"/>
                    <a:cs typeface="Times New Roman" panose="02020603050405020304" pitchFamily="18" charset="0"/>
                  </a:rPr>
                  <a:t>或者对应的所有特征的条件概率分布，设定状态转移次数阈值</a:t>
                </a:r>
                <a14:m>
                  <m:oMath xmlns:m="http://schemas.openxmlformats.org/officeDocument/2006/math">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𝑛</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1</m:t>
                        </m:r>
                      </m:sub>
                    </m:sSub>
                  </m:oMath>
                </a14:m>
                <a:r>
                  <a:rPr lang="en-US" altLang="zh-CN" sz="1800" dirty="0">
                    <a:effectLst/>
                    <a:latin typeface="宋体" panose="02010600030101010101" pitchFamily="2" charset="-122"/>
                    <a:ea typeface="宋体" panose="02010600030101010101" pitchFamily="2" charset="-122"/>
                    <a:cs typeface="Times New Roman" panose="02020603050405020304" pitchFamily="18" charset="0"/>
                  </a:rPr>
                  <a:t>，</a:t>
                </a:r>
                <a:r>
                  <a:rPr lang="en-US" altLang="zh-CN" sz="1800" dirty="0" err="1">
                    <a:effectLst/>
                    <a:latin typeface="宋体" panose="02010600030101010101" pitchFamily="2" charset="-122"/>
                    <a:ea typeface="宋体" panose="02010600030101010101" pitchFamily="2" charset="-122"/>
                    <a:cs typeface="Times New Roman" panose="02020603050405020304" pitchFamily="18" charset="0"/>
                  </a:rPr>
                  <a:t>需要的样本个数</a:t>
                </a:r>
                <a14:m>
                  <m:oMath xmlns:m="http://schemas.openxmlformats.org/officeDocument/2006/math">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𝑛</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2</m:t>
                        </m:r>
                      </m:sub>
                    </m:sSub>
                  </m:oMath>
                </a14:m>
                <a:br>
                  <a:rPr lang="en-US" altLang="zh-CN" sz="1800" dirty="0">
                    <a:effectLst/>
                    <a:latin typeface="Cambria" panose="02040503050406030204" pitchFamily="18" charset="0"/>
                    <a:ea typeface="宋体" panose="02010600030101010101" pitchFamily="2" charset="-122"/>
                    <a:cs typeface="Times New Roman" panose="02020603050405020304" pitchFamily="18" charset="0"/>
                  </a:rPr>
                </a:br>
                <a:r>
                  <a:rPr lang="en-US" altLang="zh-CN" sz="1800" dirty="0">
                    <a:effectLst/>
                    <a:latin typeface="Cambria" panose="02040503050406030204" pitchFamily="18" charset="0"/>
                    <a:ea typeface="宋体" panose="02010600030101010101" pitchFamily="2" charset="-122"/>
                    <a:cs typeface="Times New Roman" panose="02020603050405020304" pitchFamily="18" charset="0"/>
                  </a:rPr>
                  <a:t> 2</a:t>
                </a:r>
                <a:r>
                  <a:rPr lang="en-US" altLang="zh-CN" sz="1800" dirty="0">
                    <a:effectLst/>
                    <a:latin typeface="宋体" panose="02010600030101010101" pitchFamily="2" charset="-122"/>
                    <a:ea typeface="宋体" panose="02010600030101010101" pitchFamily="2" charset="-122"/>
                    <a:cs typeface="Times New Roman" panose="02020603050405020304" pitchFamily="18" charset="0"/>
                  </a:rPr>
                  <a:t>）随机初始化初始状态值</a:t>
                </a:r>
                <a14:m>
                  <m:oMath xmlns:m="http://schemas.openxmlformats.org/officeDocument/2006/math">
                    <m:r>
                      <a:rPr lang="en-US" altLang="zh-CN" sz="1800">
                        <a:effectLst/>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𝑥</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1</m:t>
                        </m:r>
                      </m:sub>
                      <m:sup>
                        <m:d>
                          <m:d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0</m:t>
                            </m:r>
                          </m:e>
                        </m:d>
                      </m:sup>
                    </m:sSubSup>
                    <m:r>
                      <a:rPr lang="en-US" altLang="zh-CN" sz="1800">
                        <a:effectLst/>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𝑥</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2</m:t>
                        </m:r>
                      </m:sub>
                      <m:sup>
                        <m:d>
                          <m:d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0</m:t>
                            </m:r>
                          </m:e>
                        </m:d>
                      </m:sup>
                    </m:sSubSup>
                    <m:r>
                      <a:rPr lang="en-US" altLang="zh-CN" sz="1800">
                        <a:effectLst/>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𝑥</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𝑛</m:t>
                        </m:r>
                      </m:sub>
                      <m:sup>
                        <m:d>
                          <m:d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0</m:t>
                            </m:r>
                          </m:e>
                        </m:d>
                      </m:sup>
                    </m:sSubSup>
                  </m:oMath>
                </a14:m>
                <a:r>
                  <a:rPr lang="en-US" altLang="zh-CN" sz="1800" dirty="0">
                    <a:effectLst/>
                    <a:latin typeface="Cambria" panose="02040503050406030204" pitchFamily="18" charset="0"/>
                    <a:ea typeface="宋体" panose="02010600030101010101" pitchFamily="2" charset="-122"/>
                    <a:cs typeface="Times New Roman" panose="02020603050405020304" pitchFamily="18" charset="0"/>
                  </a:rPr>
                  <a:t>)</a:t>
                </a:r>
                <a:br>
                  <a:rPr lang="en-US" altLang="zh-CN" sz="1800" dirty="0">
                    <a:effectLst/>
                    <a:latin typeface="Cambria" panose="02040503050406030204" pitchFamily="18" charset="0"/>
                    <a:ea typeface="宋体" panose="02010600030101010101" pitchFamily="2" charset="-122"/>
                    <a:cs typeface="Times New Roman" panose="02020603050405020304" pitchFamily="18" charset="0"/>
                  </a:rPr>
                </a:br>
                <a:r>
                  <a:rPr lang="en-US" altLang="zh-CN" sz="1800" dirty="0">
                    <a:effectLst/>
                    <a:latin typeface="Cambria" panose="02040503050406030204" pitchFamily="18" charset="0"/>
                    <a:ea typeface="宋体" panose="02010600030101010101" pitchFamily="2" charset="-122"/>
                    <a:cs typeface="Times New Roman" panose="02020603050405020304" pitchFamily="18" charset="0"/>
                  </a:rPr>
                  <a:t> 3</a:t>
                </a:r>
                <a:r>
                  <a:rPr lang="en-US" altLang="zh-CN" sz="1800" dirty="0">
                    <a:effectLst/>
                    <a:latin typeface="宋体" panose="02010600030101010101" pitchFamily="2" charset="-122"/>
                    <a:ea typeface="宋体" panose="02010600030101010101" pitchFamily="2" charset="-122"/>
                    <a:cs typeface="Times New Roman" panose="02020603050405020304" pitchFamily="18" charset="0"/>
                  </a:rPr>
                  <a:t>）</a:t>
                </a:r>
                <a:r>
                  <a:rPr lang="en-US" altLang="zh-CN" sz="1800" dirty="0">
                    <a:effectLst/>
                    <a:latin typeface="Cambria" panose="02040503050406030204" pitchFamily="18" charset="0"/>
                    <a:ea typeface="宋体" panose="02010600030101010101" pitchFamily="2" charset="-122"/>
                    <a:cs typeface="Times New Roman" panose="02020603050405020304" pitchFamily="18" charset="0"/>
                  </a:rPr>
                  <a:t>for t = 0 to </a:t>
                </a:r>
                <a14:m>
                  <m:oMath xmlns:m="http://schemas.openxmlformats.org/officeDocument/2006/math">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𝑛</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1</m:t>
                        </m:r>
                      </m:sub>
                    </m:sSub>
                    <m:r>
                      <a:rPr lang="en-US" altLang="zh-CN" sz="18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𝑛</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2</m:t>
                        </m:r>
                      </m:sub>
                    </m:sSub>
                  </m:oMath>
                </a14:m>
                <a:r>
                  <a:rPr lang="en-US" altLang="zh-CN" sz="1800" dirty="0">
                    <a:effectLst/>
                    <a:latin typeface="Cambria" panose="02040503050406030204" pitchFamily="18" charset="0"/>
                    <a:ea typeface="宋体" panose="02010600030101010101" pitchFamily="2" charset="-122"/>
                    <a:cs typeface="Times New Roman" panose="02020603050405020304" pitchFamily="18" charset="0"/>
                  </a:rPr>
                  <a:t>-1: </a:t>
                </a:r>
                <a:endParaRPr lang="zh-CN" altLang="zh-CN" sz="1800" dirty="0">
                  <a:effectLst/>
                  <a:latin typeface="Cambria" panose="02040503050406030204" pitchFamily="18" charset="0"/>
                  <a:ea typeface="宋体" panose="02010600030101010101" pitchFamily="2" charset="-122"/>
                  <a:cs typeface="Times New Roman" panose="02020603050405020304" pitchFamily="18" charset="0"/>
                </a:endParaRPr>
              </a:p>
              <a:p>
                <a:pPr>
                  <a:spcBef>
                    <a:spcPts val="900"/>
                  </a:spcBef>
                  <a:spcAft>
                    <a:spcPts val="900"/>
                  </a:spcAft>
                </a:pPr>
                <a:r>
                  <a:rPr lang="en-US" altLang="zh-CN" sz="1800" dirty="0">
                    <a:effectLst/>
                    <a:latin typeface="Cambria" panose="02040503050406030204" pitchFamily="18" charset="0"/>
                    <a:ea typeface="宋体" panose="02010600030101010101" pitchFamily="2" charset="-122"/>
                    <a:cs typeface="Times New Roman" panose="02020603050405020304" pitchFamily="18" charset="0"/>
                  </a:rPr>
                  <a:t> a) </a:t>
                </a:r>
                <a:r>
                  <a:rPr lang="en-US" altLang="zh-CN" sz="1800" dirty="0" err="1">
                    <a:effectLst/>
                    <a:latin typeface="宋体" panose="02010600030101010101" pitchFamily="2" charset="-122"/>
                    <a:ea typeface="宋体" panose="02010600030101010101" pitchFamily="2" charset="-122"/>
                    <a:cs typeface="Times New Roman" panose="02020603050405020304" pitchFamily="18" charset="0"/>
                  </a:rPr>
                  <a:t>从条件概率分布</a:t>
                </a:r>
                <a14:m>
                  <m:oMath xmlns:m="http://schemas.openxmlformats.org/officeDocument/2006/math">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𝑃</m:t>
                    </m:r>
                    <m:d>
                      <m:d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𝑥</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1</m:t>
                            </m:r>
                          </m:sub>
                        </m:sSub>
                        <m:r>
                          <a:rPr lang="en-US" altLang="zh-CN" sz="1800">
                            <a:effectLst/>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𝑥</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2</m:t>
                            </m:r>
                          </m:sub>
                          <m:sup>
                            <m:d>
                              <m:d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𝑡</m:t>
                                </m:r>
                              </m:e>
                            </m:d>
                          </m:sup>
                        </m:sSubSup>
                        <m:r>
                          <a:rPr lang="en-US" altLang="zh-CN" sz="1800">
                            <a:effectLst/>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𝑥</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3</m:t>
                            </m:r>
                          </m:sub>
                          <m:sup>
                            <m:d>
                              <m:d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𝑡</m:t>
                                </m:r>
                              </m:e>
                            </m:d>
                          </m:sup>
                        </m:sSubSup>
                        <m:r>
                          <a:rPr lang="en-US" altLang="zh-CN" sz="1800">
                            <a:effectLst/>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𝑥</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𝑛</m:t>
                            </m:r>
                          </m:sub>
                          <m:sup>
                            <m:d>
                              <m:d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𝑡</m:t>
                                </m:r>
                              </m:e>
                            </m:d>
                          </m:sup>
                        </m:sSubSup>
                      </m:e>
                    </m:d>
                  </m:oMath>
                </a14:m>
                <a:r>
                  <a:rPr lang="en-US" altLang="zh-CN" sz="1800" dirty="0">
                    <a:effectLst/>
                    <a:latin typeface="宋体" panose="02010600030101010101" pitchFamily="2" charset="-122"/>
                    <a:ea typeface="宋体" panose="02010600030101010101" pitchFamily="2" charset="-122"/>
                    <a:cs typeface="Times New Roman" panose="02020603050405020304" pitchFamily="18" charset="0"/>
                  </a:rPr>
                  <a:t>中</a:t>
                </a:r>
                <a:r>
                  <a:rPr lang="zh-CN" altLang="en-US" dirty="0">
                    <a:latin typeface="宋体" panose="02010600030101010101" pitchFamily="2" charset="-122"/>
                    <a:cs typeface="Times New Roman" panose="02020603050405020304" pitchFamily="18" charset="0"/>
                  </a:rPr>
                  <a:t>抽</a:t>
                </a:r>
                <a:r>
                  <a:rPr lang="en-US" altLang="zh-CN" sz="1800" dirty="0">
                    <a:effectLst/>
                    <a:latin typeface="宋体" panose="02010600030101010101" pitchFamily="2" charset="-122"/>
                    <a:ea typeface="宋体" panose="02010600030101010101" pitchFamily="2" charset="-122"/>
                    <a:cs typeface="Times New Roman" panose="02020603050405020304" pitchFamily="18" charset="0"/>
                  </a:rPr>
                  <a:t>样得到样本</a:t>
                </a:r>
                <a14:m>
                  <m:oMath xmlns:m="http://schemas.openxmlformats.org/officeDocument/2006/math">
                    <m:sSubSup>
                      <m:sSubSup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𝑥</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1</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𝑡</m:t>
                        </m:r>
                        <m:r>
                          <a:rPr lang="en-US" altLang="zh-CN" sz="18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1</m:t>
                        </m:r>
                      </m:sup>
                    </m:sSubSup>
                  </m:oMath>
                </a14:m>
                <a:br>
                  <a:rPr lang="en-US" altLang="zh-CN" sz="1800" dirty="0">
                    <a:effectLst/>
                    <a:latin typeface="Cambria" panose="02040503050406030204" pitchFamily="18" charset="0"/>
                    <a:ea typeface="宋体" panose="02010600030101010101" pitchFamily="2" charset="-122"/>
                    <a:cs typeface="Times New Roman" panose="02020603050405020304" pitchFamily="18" charset="0"/>
                  </a:rPr>
                </a:br>
                <a:r>
                  <a:rPr lang="en-US" altLang="zh-CN" sz="1800" dirty="0">
                    <a:effectLst/>
                    <a:latin typeface="Cambria" panose="02040503050406030204" pitchFamily="18" charset="0"/>
                    <a:ea typeface="宋体" panose="02010600030101010101" pitchFamily="2" charset="-122"/>
                    <a:cs typeface="Times New Roman" panose="02020603050405020304" pitchFamily="18" charset="0"/>
                  </a:rPr>
                  <a:t> b) </a:t>
                </a:r>
                <a:r>
                  <a:rPr lang="en-US" altLang="zh-CN" sz="1800" dirty="0" err="1">
                    <a:effectLst/>
                    <a:latin typeface="宋体" panose="02010600030101010101" pitchFamily="2" charset="-122"/>
                    <a:ea typeface="宋体" panose="02010600030101010101" pitchFamily="2" charset="-122"/>
                    <a:cs typeface="Times New Roman" panose="02020603050405020304" pitchFamily="18" charset="0"/>
                  </a:rPr>
                  <a:t>从条件概率分布</a:t>
                </a:r>
                <a14:m>
                  <m:oMath xmlns:m="http://schemas.openxmlformats.org/officeDocument/2006/math">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𝑃</m:t>
                    </m:r>
                    <m:d>
                      <m:d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𝑥</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2</m:t>
                            </m:r>
                          </m:sub>
                        </m:sSub>
                        <m:r>
                          <a:rPr lang="en-US" altLang="zh-CN" sz="1800">
                            <a:effectLst/>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𝑥</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1</m:t>
                            </m:r>
                          </m:sub>
                          <m:sup>
                            <m:d>
                              <m:d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𝑡</m:t>
                                </m:r>
                                <m:r>
                                  <a:rPr lang="en-US" altLang="zh-CN" sz="18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1</m:t>
                                </m:r>
                              </m:e>
                            </m:d>
                          </m:sup>
                        </m:sSubSup>
                        <m:r>
                          <a:rPr lang="en-US" altLang="zh-CN" sz="1800">
                            <a:effectLst/>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𝑥</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3</m:t>
                            </m:r>
                          </m:sub>
                          <m:sup>
                            <m:d>
                              <m:d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𝑡</m:t>
                                </m:r>
                              </m:e>
                            </m:d>
                          </m:sup>
                        </m:sSubSup>
                        <m:r>
                          <a:rPr lang="en-US" altLang="zh-CN" sz="1800">
                            <a:effectLst/>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𝑥</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4</m:t>
                            </m:r>
                          </m:sub>
                          <m:sup>
                            <m:d>
                              <m:d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𝑡</m:t>
                                </m:r>
                              </m:e>
                            </m:d>
                          </m:sup>
                        </m:sSubSup>
                        <m:r>
                          <a:rPr lang="en-US" altLang="zh-CN" sz="1800">
                            <a:effectLst/>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𝑥</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𝑛</m:t>
                            </m:r>
                          </m:sub>
                          <m:sup>
                            <m:d>
                              <m:d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𝑡</m:t>
                                </m:r>
                              </m:e>
                            </m:d>
                          </m:sup>
                        </m:sSubSup>
                      </m:e>
                    </m:d>
                  </m:oMath>
                </a14:m>
                <a:r>
                  <a:rPr lang="en-US" altLang="zh-CN" sz="1800" dirty="0">
                    <a:effectLst/>
                    <a:latin typeface="宋体" panose="02010600030101010101" pitchFamily="2" charset="-122"/>
                    <a:ea typeface="宋体" panose="02010600030101010101" pitchFamily="2" charset="-122"/>
                    <a:cs typeface="Times New Roman" panose="02020603050405020304" pitchFamily="18" charset="0"/>
                  </a:rPr>
                  <a:t>中</a:t>
                </a:r>
                <a:r>
                  <a:rPr lang="zh-CN" altLang="en-US" dirty="0">
                    <a:latin typeface="宋体" panose="02010600030101010101" pitchFamily="2" charset="-122"/>
                    <a:cs typeface="Times New Roman" panose="02020603050405020304" pitchFamily="18" charset="0"/>
                  </a:rPr>
                  <a:t>抽</a:t>
                </a:r>
                <a:r>
                  <a:rPr lang="en-US" altLang="zh-CN" sz="1800" dirty="0">
                    <a:effectLst/>
                    <a:latin typeface="宋体" panose="02010600030101010101" pitchFamily="2" charset="-122"/>
                    <a:ea typeface="宋体" panose="02010600030101010101" pitchFamily="2" charset="-122"/>
                    <a:cs typeface="Times New Roman" panose="02020603050405020304" pitchFamily="18" charset="0"/>
                  </a:rPr>
                  <a:t>样得到样本</a:t>
                </a:r>
                <a14:m>
                  <m:oMath xmlns:m="http://schemas.openxmlformats.org/officeDocument/2006/math">
                    <m:sSubSup>
                      <m:sSubSup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𝑥</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2</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𝑡</m:t>
                        </m:r>
                        <m:r>
                          <a:rPr lang="en-US" altLang="zh-CN" sz="18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1</m:t>
                        </m:r>
                      </m:sup>
                    </m:sSubSup>
                  </m:oMath>
                </a14:m>
                <a:br>
                  <a:rPr lang="en-US" altLang="zh-CN" sz="1800" dirty="0">
                    <a:effectLst/>
                    <a:latin typeface="Cambria" panose="02040503050406030204" pitchFamily="18" charset="0"/>
                    <a:ea typeface="宋体" panose="02010600030101010101" pitchFamily="2" charset="-122"/>
                    <a:cs typeface="Times New Roman" panose="02020603050405020304" pitchFamily="18" charset="0"/>
                  </a:rPr>
                </a:br>
                <a:r>
                  <a:rPr lang="en-US" altLang="zh-CN" sz="1800" dirty="0">
                    <a:effectLst/>
                    <a:latin typeface="Cambria" panose="02040503050406030204" pitchFamily="18" charset="0"/>
                    <a:ea typeface="宋体" panose="02010600030101010101" pitchFamily="2" charset="-122"/>
                    <a:cs typeface="Times New Roman" panose="02020603050405020304" pitchFamily="18" charset="0"/>
                  </a:rPr>
                  <a:t> c)...</a:t>
                </a:r>
                <a:endParaRPr lang="zh-CN" altLang="zh-CN" sz="1800" dirty="0">
                  <a:effectLst/>
                  <a:latin typeface="Cambria" panose="02040503050406030204" pitchFamily="18" charset="0"/>
                  <a:ea typeface="宋体" panose="02010600030101010101" pitchFamily="2" charset="-122"/>
                  <a:cs typeface="Times New Roman" panose="02020603050405020304" pitchFamily="18" charset="0"/>
                </a:endParaRPr>
              </a:p>
              <a:p>
                <a:pPr>
                  <a:spcBef>
                    <a:spcPts val="900"/>
                  </a:spcBef>
                  <a:spcAft>
                    <a:spcPts val="900"/>
                  </a:spcAft>
                </a:pPr>
                <a:r>
                  <a:rPr lang="en-US" altLang="zh-CN" sz="1800" dirty="0">
                    <a:effectLst/>
                    <a:latin typeface="Cambria" panose="02040503050406030204" pitchFamily="18" charset="0"/>
                    <a:ea typeface="宋体" panose="02010600030101010101" pitchFamily="2" charset="-122"/>
                    <a:cs typeface="Times New Roman" panose="02020603050405020304" pitchFamily="18" charset="0"/>
                  </a:rPr>
                  <a:t> d) </a:t>
                </a:r>
                <a:r>
                  <a:rPr lang="en-US" altLang="zh-CN" sz="1800" dirty="0" err="1">
                    <a:effectLst/>
                    <a:latin typeface="宋体" panose="02010600030101010101" pitchFamily="2" charset="-122"/>
                    <a:ea typeface="宋体" panose="02010600030101010101" pitchFamily="2" charset="-122"/>
                    <a:cs typeface="Times New Roman" panose="02020603050405020304" pitchFamily="18" charset="0"/>
                  </a:rPr>
                  <a:t>从条件概率分布</a:t>
                </a:r>
                <a14:m>
                  <m:oMath xmlns:m="http://schemas.openxmlformats.org/officeDocument/2006/math">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𝑃</m:t>
                    </m:r>
                    <m:d>
                      <m:d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𝑥</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𝑗</m:t>
                            </m:r>
                          </m:sub>
                        </m:sSub>
                        <m:r>
                          <a:rPr lang="en-US" altLang="zh-CN" sz="1800">
                            <a:effectLst/>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𝑥</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1</m:t>
                            </m:r>
                          </m:sub>
                          <m:sup>
                            <m:d>
                              <m:d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𝑡</m:t>
                                </m:r>
                                <m:r>
                                  <a:rPr lang="en-US" altLang="zh-CN" sz="18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1</m:t>
                                </m:r>
                              </m:e>
                            </m:d>
                          </m:sup>
                        </m:sSubSup>
                        <m:r>
                          <a:rPr lang="en-US" altLang="zh-CN" sz="1800">
                            <a:effectLst/>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𝑥</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2</m:t>
                            </m:r>
                          </m:sub>
                          <m:sup>
                            <m:d>
                              <m:d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𝑡</m:t>
                                </m:r>
                                <m:r>
                                  <a:rPr lang="en-US" altLang="zh-CN" sz="18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1</m:t>
                                </m:r>
                              </m:e>
                            </m:d>
                          </m:sup>
                        </m:sSubSup>
                        <m:r>
                          <a:rPr lang="en-US" altLang="zh-CN" sz="1800">
                            <a:effectLst/>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𝑥</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𝑗</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−1</m:t>
                            </m:r>
                          </m:sub>
                          <m:sup>
                            <m:d>
                              <m:d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𝑡</m:t>
                                </m:r>
                                <m:r>
                                  <a:rPr lang="en-US" altLang="zh-CN" sz="18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1</m:t>
                                </m:r>
                              </m:e>
                            </m:d>
                          </m:sup>
                        </m:sSubSup>
                        <m:r>
                          <a:rPr lang="en-US" altLang="zh-CN" sz="1800">
                            <a:effectLst/>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𝑥</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𝑗</m:t>
                            </m:r>
                            <m:r>
                              <a:rPr lang="en-US" altLang="zh-CN" sz="18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1</m:t>
                            </m:r>
                          </m:sub>
                          <m:sup>
                            <m:d>
                              <m:d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𝑡</m:t>
                                </m:r>
                              </m:e>
                            </m:d>
                          </m:sup>
                        </m:sSubSup>
                        <m:r>
                          <a:rPr lang="en-US" altLang="zh-CN" sz="1800">
                            <a:effectLst/>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𝑥</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𝑛</m:t>
                            </m:r>
                          </m:sub>
                          <m:sup>
                            <m:d>
                              <m:d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𝑡</m:t>
                                </m:r>
                              </m:e>
                            </m:d>
                          </m:sup>
                        </m:sSubSup>
                      </m:e>
                    </m:d>
                  </m:oMath>
                </a14:m>
                <a:r>
                  <a:rPr lang="en-US" altLang="zh-CN" sz="1800" dirty="0">
                    <a:effectLst/>
                    <a:latin typeface="宋体" panose="02010600030101010101" pitchFamily="2" charset="-122"/>
                    <a:ea typeface="宋体" panose="02010600030101010101" pitchFamily="2" charset="-122"/>
                    <a:cs typeface="Times New Roman" panose="02020603050405020304" pitchFamily="18" charset="0"/>
                  </a:rPr>
                  <a:t>中</a:t>
                </a:r>
                <a:r>
                  <a:rPr lang="zh-CN" altLang="en-US" dirty="0">
                    <a:latin typeface="宋体" panose="02010600030101010101" pitchFamily="2" charset="-122"/>
                    <a:cs typeface="Times New Roman" panose="02020603050405020304" pitchFamily="18" charset="0"/>
                  </a:rPr>
                  <a:t>抽</a:t>
                </a:r>
                <a:r>
                  <a:rPr lang="en-US" altLang="zh-CN" sz="1800" dirty="0">
                    <a:effectLst/>
                    <a:latin typeface="宋体" panose="02010600030101010101" pitchFamily="2" charset="-122"/>
                    <a:ea typeface="宋体" panose="02010600030101010101" pitchFamily="2" charset="-122"/>
                    <a:cs typeface="Times New Roman" panose="02020603050405020304" pitchFamily="18" charset="0"/>
                  </a:rPr>
                  <a:t>样得到样本</a:t>
                </a:r>
                <a14:m>
                  <m:oMath xmlns:m="http://schemas.openxmlformats.org/officeDocument/2006/math">
                    <m:sSubSup>
                      <m:sSubSup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𝑥</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𝑗</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𝑡</m:t>
                        </m:r>
                        <m:r>
                          <a:rPr lang="en-US" altLang="zh-CN" sz="18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1</m:t>
                        </m:r>
                      </m:sup>
                    </m:sSubSup>
                  </m:oMath>
                </a14:m>
                <a:br>
                  <a:rPr lang="en-US" altLang="zh-CN" sz="1800" dirty="0">
                    <a:effectLst/>
                    <a:latin typeface="Cambria" panose="02040503050406030204" pitchFamily="18" charset="0"/>
                    <a:ea typeface="宋体" panose="02010600030101010101" pitchFamily="2" charset="-122"/>
                    <a:cs typeface="Times New Roman" panose="02020603050405020304" pitchFamily="18" charset="0"/>
                  </a:rPr>
                </a:br>
                <a:r>
                  <a:rPr lang="en-US" altLang="zh-CN" sz="1800" dirty="0">
                    <a:effectLst/>
                    <a:latin typeface="Cambria" panose="02040503050406030204" pitchFamily="18" charset="0"/>
                    <a:ea typeface="宋体" panose="02010600030101010101" pitchFamily="2" charset="-122"/>
                    <a:cs typeface="Times New Roman" panose="02020603050405020304" pitchFamily="18" charset="0"/>
                  </a:rPr>
                  <a:t> e)...</a:t>
                </a:r>
                <a:endParaRPr lang="zh-CN" altLang="zh-CN" sz="1800" dirty="0">
                  <a:effectLst/>
                  <a:latin typeface="Cambria" panose="02040503050406030204" pitchFamily="18" charset="0"/>
                  <a:ea typeface="宋体" panose="02010600030101010101" pitchFamily="2" charset="-122"/>
                  <a:cs typeface="Times New Roman" panose="02020603050405020304" pitchFamily="18" charset="0"/>
                </a:endParaRPr>
              </a:p>
              <a:p>
                <a:pPr>
                  <a:spcBef>
                    <a:spcPts val="900"/>
                  </a:spcBef>
                  <a:spcAft>
                    <a:spcPts val="900"/>
                  </a:spcAft>
                </a:pPr>
                <a:r>
                  <a:rPr lang="en-US" altLang="zh-CN" sz="1800" dirty="0">
                    <a:effectLst/>
                    <a:latin typeface="Cambria" panose="02040503050406030204" pitchFamily="18" charset="0"/>
                    <a:ea typeface="宋体" panose="02010600030101010101" pitchFamily="2" charset="-122"/>
                    <a:cs typeface="Times New Roman" panose="02020603050405020304" pitchFamily="18" charset="0"/>
                  </a:rPr>
                  <a:t> f) </a:t>
                </a:r>
                <a:r>
                  <a:rPr lang="en-US" altLang="zh-CN" sz="1800" dirty="0" err="1">
                    <a:effectLst/>
                    <a:latin typeface="宋体" panose="02010600030101010101" pitchFamily="2" charset="-122"/>
                    <a:ea typeface="宋体" panose="02010600030101010101" pitchFamily="2" charset="-122"/>
                    <a:cs typeface="Times New Roman" panose="02020603050405020304" pitchFamily="18" charset="0"/>
                  </a:rPr>
                  <a:t>从条件概率分布</a:t>
                </a:r>
                <a14:m>
                  <m:oMath xmlns:m="http://schemas.openxmlformats.org/officeDocument/2006/math">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𝑃</m:t>
                    </m:r>
                    <m:d>
                      <m:d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𝑥</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𝑛</m:t>
                            </m:r>
                          </m:sub>
                        </m:sSub>
                        <m:r>
                          <a:rPr lang="en-US" altLang="zh-CN" sz="1800">
                            <a:effectLst/>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𝑥</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1</m:t>
                            </m:r>
                          </m:sub>
                          <m:sup>
                            <m:d>
                              <m:d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𝑡</m:t>
                                </m:r>
                                <m:r>
                                  <a:rPr lang="en-US" altLang="zh-CN" sz="18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1</m:t>
                                </m:r>
                              </m:e>
                            </m:d>
                          </m:sup>
                        </m:sSubSup>
                        <m:r>
                          <a:rPr lang="en-US" altLang="zh-CN" sz="1800">
                            <a:effectLst/>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𝑥</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2</m:t>
                            </m:r>
                          </m:sub>
                          <m:sup>
                            <m:d>
                              <m:d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𝑡</m:t>
                                </m:r>
                                <m:r>
                                  <a:rPr lang="en-US" altLang="zh-CN" sz="18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1</m:t>
                                </m:r>
                              </m:e>
                            </m:d>
                          </m:sup>
                        </m:sSubSup>
                        <m:r>
                          <a:rPr lang="en-US" altLang="zh-CN" sz="1800">
                            <a:effectLst/>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𝑥</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𝑛</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−1</m:t>
                            </m:r>
                          </m:sub>
                          <m:sup>
                            <m:d>
                              <m:d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𝑡</m:t>
                                </m:r>
                                <m:r>
                                  <a:rPr lang="en-US" altLang="zh-CN" sz="18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1</m:t>
                                </m:r>
                              </m:e>
                            </m:d>
                          </m:sup>
                        </m:sSubSup>
                      </m:e>
                    </m:d>
                  </m:oMath>
                </a14:m>
                <a:r>
                  <a:rPr lang="en-US" altLang="zh-CN" sz="1800" dirty="0">
                    <a:effectLst/>
                    <a:latin typeface="宋体" panose="02010600030101010101" pitchFamily="2" charset="-122"/>
                    <a:ea typeface="宋体" panose="02010600030101010101" pitchFamily="2" charset="-122"/>
                    <a:cs typeface="Times New Roman" panose="02020603050405020304" pitchFamily="18" charset="0"/>
                  </a:rPr>
                  <a:t>中</a:t>
                </a:r>
                <a:r>
                  <a:rPr lang="zh-CN" altLang="en-US" dirty="0">
                    <a:latin typeface="宋体" panose="02010600030101010101" pitchFamily="2" charset="-122"/>
                    <a:cs typeface="Times New Roman" panose="02020603050405020304" pitchFamily="18" charset="0"/>
                  </a:rPr>
                  <a:t>抽</a:t>
                </a:r>
                <a:r>
                  <a:rPr lang="en-US" altLang="zh-CN" sz="1800" dirty="0">
                    <a:effectLst/>
                    <a:latin typeface="宋体" panose="02010600030101010101" pitchFamily="2" charset="-122"/>
                    <a:ea typeface="宋体" panose="02010600030101010101" pitchFamily="2" charset="-122"/>
                    <a:cs typeface="Times New Roman" panose="02020603050405020304" pitchFamily="18" charset="0"/>
                  </a:rPr>
                  <a:t>样得到样本</a:t>
                </a:r>
                <a14:m>
                  <m:oMath xmlns:m="http://schemas.openxmlformats.org/officeDocument/2006/math">
                    <m:sSubSup>
                      <m:sSubSup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𝑥</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𝑛</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𝑡</m:t>
                        </m:r>
                        <m:r>
                          <a:rPr lang="en-US" altLang="zh-CN" sz="18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1</m:t>
                        </m:r>
                      </m:sup>
                    </m:sSubSup>
                  </m:oMath>
                </a14:m>
                <a:br>
                  <a:rPr lang="en-US" altLang="zh-CN" sz="1800" dirty="0">
                    <a:effectLst/>
                    <a:latin typeface="Cambria" panose="02040503050406030204" pitchFamily="18" charset="0"/>
                    <a:ea typeface="宋体" panose="02010600030101010101" pitchFamily="2" charset="-122"/>
                    <a:cs typeface="Times New Roman" panose="02020603050405020304" pitchFamily="18" charset="0"/>
                  </a:rPr>
                </a:br>
                <a:r>
                  <a:rPr lang="en-US" altLang="zh-CN" sz="1800" dirty="0">
                    <a:effectLst/>
                    <a:latin typeface="Cambria" panose="02040503050406030204" pitchFamily="18" charset="0"/>
                    <a:ea typeface="宋体" panose="02010600030101010101" pitchFamily="2" charset="-122"/>
                    <a:cs typeface="Times New Roman" panose="02020603050405020304" pitchFamily="18" charset="0"/>
                  </a:rPr>
                  <a:t> </a:t>
                </a:r>
                <a:r>
                  <a:rPr lang="en-US" altLang="zh-CN" sz="1800" dirty="0" err="1">
                    <a:effectLst/>
                    <a:latin typeface="宋体" panose="02010600030101010101" pitchFamily="2" charset="-122"/>
                    <a:ea typeface="宋体" panose="02010600030101010101" pitchFamily="2" charset="-122"/>
                    <a:cs typeface="Times New Roman" panose="02020603050405020304" pitchFamily="18" charset="0"/>
                  </a:rPr>
                  <a:t>样本集</a:t>
                </a:r>
                <a14:m>
                  <m:oMath xmlns:m="http://schemas.openxmlformats.org/officeDocument/2006/math">
                    <m:r>
                      <a:rPr lang="en-US" altLang="zh-CN" sz="1800">
                        <a:effectLst/>
                        <a:latin typeface="Cambria Math" panose="02040503050406030204" pitchFamily="18" charset="0"/>
                        <a:ea typeface="宋体" panose="02010600030101010101" pitchFamily="2" charset="-122"/>
                        <a:cs typeface="Times New Roman" panose="02020603050405020304" pitchFamily="18" charset="0"/>
                      </a:rPr>
                      <m:t>{</m:t>
                    </m:r>
                    <m:d>
                      <m:d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dPr>
                      <m:e>
                        <m:sSubSup>
                          <m:sSubSup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𝑥</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1</m:t>
                            </m:r>
                          </m:sub>
                          <m:sup>
                            <m:d>
                              <m:d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𝑛</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1</m:t>
                                    </m:r>
                                  </m:sub>
                                </m:sSub>
                              </m:e>
                            </m:d>
                          </m:sup>
                        </m:sSubSup>
                        <m:r>
                          <a:rPr lang="en-US" altLang="zh-CN" sz="1800">
                            <a:effectLst/>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𝑥</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2</m:t>
                            </m:r>
                          </m:sub>
                          <m:sup>
                            <m:d>
                              <m:d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𝑛</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1</m:t>
                                    </m:r>
                                  </m:sub>
                                </m:sSub>
                              </m:e>
                            </m:d>
                          </m:sup>
                        </m:sSubSup>
                        <m:r>
                          <a:rPr lang="en-US" altLang="zh-CN" sz="1800">
                            <a:effectLst/>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𝑥</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𝑛</m:t>
                            </m:r>
                          </m:sub>
                          <m:sup>
                            <m:d>
                              <m:d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𝑛</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1</m:t>
                                    </m:r>
                                  </m:sub>
                                </m:sSub>
                              </m:e>
                            </m:d>
                          </m:sup>
                        </m:sSubSup>
                      </m:e>
                    </m:d>
                    <m:r>
                      <a:rPr lang="en-US" altLang="zh-CN" sz="1800">
                        <a:effectLst/>
                        <a:latin typeface="Cambria Math" panose="02040503050406030204" pitchFamily="18" charset="0"/>
                        <a:ea typeface="宋体" panose="02010600030101010101" pitchFamily="2" charset="-122"/>
                        <a:cs typeface="Times New Roman" panose="02020603050405020304" pitchFamily="18" charset="0"/>
                      </a:rPr>
                      <m:t>,...,</m:t>
                    </m:r>
                    <m:d>
                      <m:d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dPr>
                      <m:e>
                        <m:sSubSup>
                          <m:sSubSup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𝑥</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1</m:t>
                            </m:r>
                          </m:sub>
                          <m:sup>
                            <m:d>
                              <m:d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𝑛</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1</m:t>
                                    </m:r>
                                  </m:sub>
                                </m:sSub>
                                <m:r>
                                  <a:rPr lang="en-US" altLang="zh-CN" sz="18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𝑛</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2</m:t>
                                    </m:r>
                                  </m:sub>
                                </m:s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−1</m:t>
                                </m:r>
                              </m:e>
                            </m:d>
                          </m:sup>
                        </m:sSubSup>
                        <m:r>
                          <a:rPr lang="en-US" altLang="zh-CN" sz="1800">
                            <a:effectLst/>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𝑥</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2</m:t>
                            </m:r>
                          </m:sub>
                          <m:sup>
                            <m:d>
                              <m:d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𝑛</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1</m:t>
                                    </m:r>
                                  </m:sub>
                                </m:sSub>
                                <m:r>
                                  <a:rPr lang="en-US" altLang="zh-CN" sz="18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𝑛</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2</m:t>
                                    </m:r>
                                  </m:sub>
                                </m:s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−1</m:t>
                                </m:r>
                              </m:e>
                            </m:d>
                          </m:sup>
                        </m:sSubSup>
                        <m:r>
                          <a:rPr lang="en-US" altLang="zh-CN" sz="1800">
                            <a:effectLst/>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𝑥</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𝑛</m:t>
                            </m:r>
                          </m:sub>
                          <m:sup>
                            <m:d>
                              <m:d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𝑛</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1</m:t>
                                    </m:r>
                                  </m:sub>
                                </m:sSub>
                                <m:r>
                                  <a:rPr lang="en-US" altLang="zh-CN" sz="18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𝑛</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2</m:t>
                                    </m:r>
                                  </m:sub>
                                </m:s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−1</m:t>
                                </m:r>
                              </m:e>
                            </m:d>
                          </m:sup>
                        </m:sSubSup>
                      </m:e>
                    </m:d>
                    <m:r>
                      <a:rPr lang="en-US" altLang="zh-CN" sz="1800">
                        <a:effectLst/>
                        <a:latin typeface="Cambria Math" panose="02040503050406030204" pitchFamily="18" charset="0"/>
                        <a:ea typeface="宋体" panose="02010600030101010101" pitchFamily="2" charset="-122"/>
                        <a:cs typeface="Times New Roman" panose="02020603050405020304" pitchFamily="18" charset="0"/>
                      </a:rPr>
                      <m:t>}</m:t>
                    </m:r>
                  </m:oMath>
                </a14:m>
                <a:r>
                  <a:rPr lang="en-US" altLang="zh-CN" sz="1800" dirty="0">
                    <a:effectLst/>
                    <a:latin typeface="宋体" panose="02010600030101010101" pitchFamily="2" charset="-122"/>
                    <a:ea typeface="宋体" panose="02010600030101010101" pitchFamily="2" charset="-122"/>
                    <a:cs typeface="Times New Roman" panose="02020603050405020304" pitchFamily="18" charset="0"/>
                  </a:rPr>
                  <a:t>即为平稳分布对应的样本集。</a:t>
                </a:r>
                <a:endParaRPr lang="zh-CN" altLang="zh-CN" sz="1800" dirty="0">
                  <a:effectLst/>
                  <a:latin typeface="Cambria" panose="02040503050406030204" pitchFamily="18" charset="0"/>
                  <a:ea typeface="宋体" panose="02010600030101010101" pitchFamily="2" charset="-122"/>
                  <a:cs typeface="Times New Roman" panose="02020603050405020304" pitchFamily="18" charset="0"/>
                </a:endParaRPr>
              </a:p>
            </p:txBody>
          </p:sp>
        </mc:Choice>
        <mc:Fallback xmlns="">
          <p:sp>
            <p:nvSpPr>
              <p:cNvPr id="6" name="文本框 5">
                <a:extLst>
                  <a:ext uri="{FF2B5EF4-FFF2-40B4-BE49-F238E27FC236}">
                    <a16:creationId xmlns:a16="http://schemas.microsoft.com/office/drawing/2014/main" id="{F30D9DFF-E781-4740-8408-4AF6E3DCAE83}"/>
                  </a:ext>
                </a:extLst>
              </p:cNvPr>
              <p:cNvSpPr txBox="1">
                <a:spLocks noRot="1" noChangeAspect="1" noMove="1" noResize="1" noEditPoints="1" noAdjustHandles="1" noChangeArrowheads="1" noChangeShapeType="1" noTextEdit="1"/>
              </p:cNvSpPr>
              <p:nvPr/>
            </p:nvSpPr>
            <p:spPr>
              <a:xfrm>
                <a:off x="-15875" y="1318247"/>
                <a:ext cx="9159875" cy="4862165"/>
              </a:xfrm>
              <a:prstGeom prst="rect">
                <a:avLst/>
              </a:prstGeom>
              <a:blipFill>
                <a:blip r:embed="rId2"/>
                <a:stretch>
                  <a:fillRect l="-532" t="-877" r="-266" b="-752"/>
                </a:stretch>
              </a:blipFill>
              <a:ln w="25400">
                <a:noFill/>
              </a:ln>
            </p:spPr>
            <p:txBody>
              <a:bodyPr/>
              <a:lstStyle/>
              <a:p>
                <a:r>
                  <a:rPr lang="zh-CN" altLang="en-US">
                    <a:noFill/>
                  </a:rPr>
                  <a:t> </a:t>
                </a:r>
              </a:p>
            </p:txBody>
          </p:sp>
        </mc:Fallback>
      </mc:AlternateContent>
    </p:spTree>
    <p:extLst>
      <p:ext uri="{BB962C8B-B14F-4D97-AF65-F5344CB8AC3E}">
        <p14:creationId xmlns:p14="http://schemas.microsoft.com/office/powerpoint/2010/main" val="361373142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标题 1">
            <a:extLst>
              <a:ext uri="{FF2B5EF4-FFF2-40B4-BE49-F238E27FC236}">
                <a16:creationId xmlns:a16="http://schemas.microsoft.com/office/drawing/2014/main" id="{C5D96BB7-F3EE-475D-8C4A-757D9F1B8C06}"/>
              </a:ext>
            </a:extLst>
          </p:cNvPr>
          <p:cNvSpPr>
            <a:spLocks noGrp="1" noChangeArrowheads="1"/>
          </p:cNvSpPr>
          <p:nvPr>
            <p:ph type="title"/>
          </p:nvPr>
        </p:nvSpPr>
        <p:spPr>
          <a:xfrm>
            <a:off x="-15875" y="142875"/>
            <a:ext cx="8229600" cy="642938"/>
          </a:xfrm>
        </p:spPr>
        <p:txBody>
          <a:bodyPr/>
          <a:lstStyle/>
          <a:p>
            <a:pPr algn="l" defTabSz="512763" fontAlgn="base">
              <a:spcAft>
                <a:spcPct val="0"/>
              </a:spcAft>
            </a:pPr>
            <a:r>
              <a:rPr lang="en-US" altLang="zh-CN" dirty="0"/>
              <a:t>3.8.3 Gibbs</a:t>
            </a:r>
            <a:r>
              <a:rPr lang="zh-CN" altLang="en-US" dirty="0"/>
              <a:t>抽样</a:t>
            </a:r>
          </a:p>
        </p:txBody>
      </p:sp>
      <p:sp>
        <p:nvSpPr>
          <p:cNvPr id="4" name="灯片编号占位符 2">
            <a:extLst>
              <a:ext uri="{FF2B5EF4-FFF2-40B4-BE49-F238E27FC236}">
                <a16:creationId xmlns:a16="http://schemas.microsoft.com/office/drawing/2014/main" id="{C27C162C-7E7E-4C70-B53F-15564590C7C6}"/>
              </a:ext>
            </a:extLst>
          </p:cNvPr>
          <p:cNvSpPr>
            <a:spLocks noGrp="1" noChangeArrowheads="1"/>
          </p:cNvSpPr>
          <p:nvPr>
            <p:ph type="sldNum" sz="quarter" idx="12"/>
          </p:nvPr>
        </p:nvSpPr>
        <p:spPr bwMode="auto">
          <a:xfrm>
            <a:off x="6553200" y="6391275"/>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9FCE3FB9-BAC7-4293-A5BB-B8E090A183F8}" type="slidenum">
              <a:rPr lang="zh-CN" altLang="en-US">
                <a:solidFill>
                  <a:srgbClr val="898989"/>
                </a:solidFill>
              </a:rPr>
              <a:pPr/>
              <a:t>136</a:t>
            </a:fld>
            <a:endParaRPr lang="zh-CN" altLang="en-US">
              <a:solidFill>
                <a:srgbClr val="898989"/>
              </a:solidFill>
            </a:endParaRPr>
          </a:p>
        </p:txBody>
      </p:sp>
      <p:sp>
        <p:nvSpPr>
          <p:cNvPr id="7" name="文本框 6">
            <a:extLst>
              <a:ext uri="{FF2B5EF4-FFF2-40B4-BE49-F238E27FC236}">
                <a16:creationId xmlns:a16="http://schemas.microsoft.com/office/drawing/2014/main" id="{C97BA160-5E57-419C-B77B-D10CF17C3C3B}"/>
              </a:ext>
            </a:extLst>
          </p:cNvPr>
          <p:cNvSpPr txBox="1"/>
          <p:nvPr/>
        </p:nvSpPr>
        <p:spPr>
          <a:xfrm>
            <a:off x="246018" y="945437"/>
            <a:ext cx="8897981" cy="523220"/>
          </a:xfrm>
          <a:prstGeom prst="rect">
            <a:avLst/>
          </a:prstGeom>
          <a:noFill/>
          <a:ln w="25400">
            <a:noFill/>
          </a:ln>
        </p:spPr>
        <p:txBody>
          <a:bodyPr wrap="square">
            <a:spAutoFit/>
          </a:bodyPr>
          <a:lstStyle/>
          <a:p>
            <a:pPr marL="457200" indent="-457200">
              <a:spcBef>
                <a:spcPts val="900"/>
              </a:spcBef>
              <a:spcAft>
                <a:spcPts val="900"/>
              </a:spcAft>
              <a:buFont typeface="Arial" panose="020B0604020202020204" pitchFamily="34" charset="0"/>
              <a:buChar char="•"/>
            </a:pPr>
            <a:r>
              <a:rPr lang="en-US" altLang="zh-CN" sz="2800" b="1" dirty="0" err="1">
                <a:effectLst/>
                <a:latin typeface="宋体" panose="02010600030101010101" pitchFamily="2" charset="-122"/>
                <a:ea typeface="宋体" panose="02010600030101010101" pitchFamily="2" charset="-122"/>
                <a:cs typeface="Times New Roman" panose="02020603050405020304" pitchFamily="18" charset="0"/>
              </a:rPr>
              <a:t>系统扫描</a:t>
            </a:r>
            <a:r>
              <a:rPr lang="en-US" altLang="zh-CN" sz="2800" b="1" dirty="0" err="1">
                <a:effectLst/>
                <a:latin typeface="Cambria" panose="02040503050406030204" pitchFamily="18" charset="0"/>
                <a:ea typeface="宋体" panose="02010600030101010101" pitchFamily="2" charset="-122"/>
                <a:cs typeface="Times New Roman" panose="02020603050405020304" pitchFamily="18" charset="0"/>
              </a:rPr>
              <a:t>Gibbs</a:t>
            </a:r>
            <a:r>
              <a:rPr lang="en-US" altLang="zh-CN" sz="2800" b="1" dirty="0" err="1">
                <a:effectLst/>
                <a:latin typeface="宋体" panose="02010600030101010101" pitchFamily="2" charset="-122"/>
                <a:ea typeface="宋体" panose="02010600030101010101" pitchFamily="2" charset="-122"/>
                <a:cs typeface="Times New Roman" panose="02020603050405020304" pitchFamily="18" charset="0"/>
              </a:rPr>
              <a:t>抽样算法</a:t>
            </a:r>
            <a:r>
              <a:rPr lang="en-US" altLang="zh-CN" sz="2800" dirty="0">
                <a:effectLst/>
                <a:latin typeface="Cambria" panose="02040503050406030204" pitchFamily="18" charset="0"/>
                <a:ea typeface="宋体" panose="02010600030101010101" pitchFamily="2" charset="-122"/>
                <a:cs typeface="Times New Roman" panose="02020603050405020304" pitchFamily="18" charset="0"/>
              </a:rPr>
              <a:t>:</a:t>
            </a:r>
            <a:endParaRPr lang="zh-CN" altLang="zh-CN" sz="2800" dirty="0">
              <a:effectLst/>
              <a:latin typeface="Cambria" panose="02040503050406030204" pitchFamily="18" charset="0"/>
              <a:ea typeface="宋体" panose="02010600030101010101" pitchFamily="2"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0D5DF038-F820-4307-9752-9D902F0B4F6E}"/>
                  </a:ext>
                </a:extLst>
              </p:cNvPr>
              <p:cNvSpPr txBox="1"/>
              <p:nvPr/>
            </p:nvSpPr>
            <p:spPr>
              <a:xfrm>
                <a:off x="-108520" y="2114819"/>
                <a:ext cx="9043370" cy="3162725"/>
              </a:xfrm>
              <a:prstGeom prst="rect">
                <a:avLst/>
              </a:prstGeom>
              <a:noFill/>
              <a:ln w="25400">
                <a:noFill/>
              </a:ln>
            </p:spPr>
            <p:txBody>
              <a:bodyPr wrap="square">
                <a:spAutoFit/>
              </a:bodyPr>
              <a:lstStyle/>
              <a:p>
                <a:pPr algn="just"/>
                <a14:m>
                  <m:oMathPara xmlns:m="http://schemas.openxmlformats.org/officeDocument/2006/math">
                    <m:oMathParaPr>
                      <m:jc m:val="left"/>
                    </m:oMathParaPr>
                    <m:oMath xmlns:m="http://schemas.openxmlformats.org/officeDocument/2006/math">
                      <m:m>
                        <m:mPr>
                          <m:plcHide m:val="on"/>
                          <m:mcs>
                            <m:mc>
                              <m:mcPr>
                                <m:count m:val="2"/>
                                <m:mcJc m:val="center"/>
                              </m:mcPr>
                            </m:mc>
                          </m:mcs>
                          <m:ctrlPr>
                            <a:rPr lang="zh-CN" altLang="zh-CN" sz="2400" i="1" smtClean="0">
                              <a:effectLst/>
                              <a:latin typeface="Cambria Math" panose="02040503050406030204" pitchFamily="18" charset="0"/>
                              <a:ea typeface="Cambria Math" panose="02040503050406030204" pitchFamily="18" charset="0"/>
                              <a:cs typeface="Times New Roman" panose="02020603050405020304" pitchFamily="18" charset="0"/>
                            </a:rPr>
                          </m:ctrlPr>
                        </m:mPr>
                        <m:mr>
                          <m:e>
                            <m:r>
                              <a:rPr lang="en-US" altLang="zh-CN" sz="2400" i="1">
                                <a:effectLst/>
                                <a:latin typeface="Cambria Math" panose="02040503050406030204" pitchFamily="18" charset="0"/>
                                <a:cs typeface="Times New Roman" panose="02020603050405020304" pitchFamily="18" charset="0"/>
                              </a:rPr>
                              <m:t>  </m:t>
                            </m:r>
                          </m:e>
                          <m:e>
                            <m:r>
                              <m:rPr>
                                <m:nor/>
                              </m:rPr>
                              <a:rPr lang="en-US" altLang="zh-CN" sz="2400">
                                <a:effectLst/>
                                <a:latin typeface="宋体" panose="02010600030101010101" pitchFamily="2" charset="-122"/>
                                <a:cs typeface="Times New Roman" panose="02020603050405020304" pitchFamily="18" charset="0"/>
                              </a:rPr>
                              <m:t>从</m:t>
                            </m:r>
                            <m:r>
                              <a:rPr lang="en-US" altLang="zh-CN" sz="2400" i="1">
                                <a:effectLst/>
                                <a:latin typeface="Cambria Math" panose="02040503050406030204" pitchFamily="18" charset="0"/>
                                <a:cs typeface="Times New Roman" panose="02020603050405020304" pitchFamily="18" charset="0"/>
                              </a:rPr>
                              <m:t>𝜋</m:t>
                            </m:r>
                            <m:d>
                              <m:d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2400" b="1" i="1">
                                    <a:effectLst/>
                                    <a:latin typeface="Cambria Math" panose="02040503050406030204" pitchFamily="18" charset="0"/>
                                    <a:cs typeface="Times New Roman" panose="02020603050405020304" pitchFamily="18" charset="0"/>
                                  </a:rPr>
                                  <m:t>𝐱</m:t>
                                </m:r>
                              </m:e>
                            </m:d>
                            <m:r>
                              <m:rPr>
                                <m:nor/>
                              </m:rPr>
                              <a:rPr lang="en-US" altLang="zh-CN" sz="2400">
                                <a:effectLst/>
                                <a:latin typeface="宋体" panose="02010600030101010101" pitchFamily="2" charset="-122"/>
                                <a:cs typeface="Times New Roman" panose="02020603050405020304" pitchFamily="18" charset="0"/>
                              </a:rPr>
                              <m:t>的取值区域任意取一个初值</m:t>
                            </m:r>
                            <m:sSup>
                              <m:sSup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b="1" i="1">
                                    <a:effectLst/>
                                    <a:latin typeface="Cambria Math" panose="02040503050406030204" pitchFamily="18" charset="0"/>
                                    <a:cs typeface="Times New Roman" panose="02020603050405020304" pitchFamily="18" charset="0"/>
                                  </a:rPr>
                                  <m:t>𝐗</m:t>
                                </m:r>
                              </m:e>
                              <m:sup>
                                <m:d>
                                  <m:d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2400" i="1">
                                        <a:effectLst/>
                                        <a:latin typeface="Cambria Math" panose="02040503050406030204" pitchFamily="18" charset="0"/>
                                        <a:cs typeface="Times New Roman" panose="02020603050405020304" pitchFamily="18" charset="0"/>
                                      </a:rPr>
                                      <m:t>0</m:t>
                                    </m:r>
                                  </m:e>
                                </m:d>
                              </m:sup>
                            </m:sSup>
                          </m:e>
                        </m:mr>
                        <m:mr>
                          <m:e/>
                          <m:e>
                            <m:r>
                              <m:rPr>
                                <m:nor/>
                              </m:rPr>
                              <a:rPr lang="en-US" altLang="zh-CN" sz="2400">
                                <a:effectLst/>
                                <a:latin typeface="Cambria" panose="02040503050406030204" pitchFamily="18" charset="0"/>
                                <a:cs typeface="Times New Roman" panose="02020603050405020304" pitchFamily="18" charset="0"/>
                              </a:rPr>
                              <m:t>for</m:t>
                            </m:r>
                            <m:d>
                              <m:d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2400" i="1">
                                    <a:effectLst/>
                                    <a:latin typeface="Cambria Math" panose="02040503050406030204" pitchFamily="18" charset="0"/>
                                    <a:cs typeface="Times New Roman" panose="02020603050405020304" pitchFamily="18" charset="0"/>
                                  </a:rPr>
                                  <m:t>𝑡</m:t>
                                </m:r>
                                <m:r>
                                  <m:rPr>
                                    <m:nor/>
                                  </m:rPr>
                                  <a:rPr lang="en-US" altLang="zh-CN" sz="2400">
                                    <a:effectLst/>
                                    <a:latin typeface="Cambria" panose="02040503050406030204" pitchFamily="18" charset="0"/>
                                    <a:cs typeface="Times New Roman" panose="02020603050405020304" pitchFamily="18" charset="0"/>
                                  </a:rPr>
                                  <m:t> </m:t>
                                </m:r>
                                <m:r>
                                  <m:rPr>
                                    <m:nor/>
                                  </m:rPr>
                                  <a:rPr lang="en-US" altLang="zh-CN" sz="2400">
                                    <a:effectLst/>
                                    <a:latin typeface="Cambria" panose="02040503050406030204" pitchFamily="18" charset="0"/>
                                    <a:cs typeface="Times New Roman" panose="02020603050405020304" pitchFamily="18" charset="0"/>
                                  </a:rPr>
                                  <m:t>in</m:t>
                                </m:r>
                                <m:r>
                                  <m:rPr>
                                    <m:nor/>
                                  </m:rPr>
                                  <a:rPr lang="en-US" altLang="zh-CN" sz="2400">
                                    <a:effectLst/>
                                    <a:latin typeface="Cambria" panose="02040503050406030204" pitchFamily="18" charset="0"/>
                                    <a:cs typeface="Times New Roman" panose="02020603050405020304" pitchFamily="18" charset="0"/>
                                  </a:rPr>
                                  <m:t> </m:t>
                                </m:r>
                                <m:r>
                                  <a:rPr lang="en-US" altLang="zh-CN" sz="2400" i="1">
                                    <a:effectLst/>
                                    <a:latin typeface="Cambria Math" panose="02040503050406030204" pitchFamily="18" charset="0"/>
                                    <a:cs typeface="Times New Roman" panose="02020603050405020304" pitchFamily="18" charset="0"/>
                                  </a:rPr>
                                  <m:t>0</m:t>
                                </m:r>
                                <m:r>
                                  <a:rPr lang="en-US" altLang="zh-CN" sz="2400">
                                    <a:effectLst/>
                                    <a:latin typeface="Cambria Math" panose="02040503050406030204" pitchFamily="18" charset="0"/>
                                    <a:cs typeface="Times New Roman" panose="02020603050405020304" pitchFamily="18" charset="0"/>
                                  </a:rPr>
                                  <m:t>:</m:t>
                                </m:r>
                                <m:d>
                                  <m:d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2400" i="1">
                                        <a:effectLst/>
                                        <a:latin typeface="Cambria Math" panose="02040503050406030204" pitchFamily="18" charset="0"/>
                                        <a:cs typeface="Times New Roman" panose="02020603050405020304" pitchFamily="18" charset="0"/>
                                      </a:rPr>
                                      <m:t>𝑁</m:t>
                                    </m:r>
                                    <m:r>
                                      <a:rPr lang="en-US" altLang="zh-CN" sz="2400" i="1">
                                        <a:effectLst/>
                                        <a:latin typeface="Cambria Math" panose="02040503050406030204" pitchFamily="18" charset="0"/>
                                        <a:cs typeface="Times New Roman" panose="02020603050405020304" pitchFamily="18" charset="0"/>
                                      </a:rPr>
                                      <m:t>−1</m:t>
                                    </m:r>
                                  </m:e>
                                </m:d>
                              </m:e>
                            </m:d>
                            <m:r>
                              <a:rPr lang="en-US" altLang="zh-CN" sz="2400">
                                <a:effectLst/>
                                <a:latin typeface="Cambria Math" panose="02040503050406030204" pitchFamily="18" charset="0"/>
                                <a:cs typeface="Times New Roman" panose="02020603050405020304" pitchFamily="18" charset="0"/>
                              </a:rPr>
                              <m:t>{</m:t>
                            </m:r>
                          </m:e>
                        </m:mr>
                        <m:mr>
                          <m:e/>
                          <m:e>
                            <m:r>
                              <a:rPr lang="en-US" altLang="zh-CN" sz="2400" i="1">
                                <a:effectLst/>
                                <a:latin typeface="Cambria Math" panose="02040503050406030204" pitchFamily="18" charset="0"/>
                                <a:cs typeface="Times New Roman" panose="02020603050405020304" pitchFamily="18" charset="0"/>
                              </a:rPr>
                              <m:t>  </m:t>
                            </m:r>
                            <m:r>
                              <m:rPr>
                                <m:nor/>
                              </m:rPr>
                              <a:rPr lang="en-US" altLang="zh-CN" sz="2400">
                                <a:effectLst/>
                                <a:latin typeface="Cambria" panose="02040503050406030204" pitchFamily="18" charset="0"/>
                                <a:cs typeface="Times New Roman" panose="02020603050405020304" pitchFamily="18" charset="0"/>
                              </a:rPr>
                              <m:t>for</m:t>
                            </m:r>
                            <m:d>
                              <m:d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2400" i="1">
                                    <a:effectLst/>
                                    <a:latin typeface="Cambria Math" panose="02040503050406030204" pitchFamily="18" charset="0"/>
                                    <a:cs typeface="Times New Roman" panose="02020603050405020304" pitchFamily="18" charset="0"/>
                                  </a:rPr>
                                  <m:t>𝑖</m:t>
                                </m:r>
                                <m:r>
                                  <m:rPr>
                                    <m:nor/>
                                  </m:rPr>
                                  <a:rPr lang="en-US" altLang="zh-CN" sz="2400">
                                    <a:effectLst/>
                                    <a:latin typeface="Cambria" panose="02040503050406030204" pitchFamily="18" charset="0"/>
                                    <a:cs typeface="Times New Roman" panose="02020603050405020304" pitchFamily="18" charset="0"/>
                                  </a:rPr>
                                  <m:t> </m:t>
                                </m:r>
                                <m:r>
                                  <m:rPr>
                                    <m:nor/>
                                  </m:rPr>
                                  <a:rPr lang="en-US" altLang="zh-CN" sz="2400">
                                    <a:effectLst/>
                                    <a:latin typeface="Cambria" panose="02040503050406030204" pitchFamily="18" charset="0"/>
                                    <a:cs typeface="Times New Roman" panose="02020603050405020304" pitchFamily="18" charset="0"/>
                                  </a:rPr>
                                  <m:t>in</m:t>
                                </m:r>
                                <m:r>
                                  <m:rPr>
                                    <m:nor/>
                                  </m:rPr>
                                  <a:rPr lang="en-US" altLang="zh-CN" sz="2400">
                                    <a:effectLst/>
                                    <a:latin typeface="Cambria" panose="02040503050406030204" pitchFamily="18" charset="0"/>
                                    <a:cs typeface="Times New Roman" panose="02020603050405020304" pitchFamily="18" charset="0"/>
                                  </a:rPr>
                                  <m:t> </m:t>
                                </m:r>
                                <m:r>
                                  <a:rPr lang="en-US" altLang="zh-CN" sz="2400" i="1">
                                    <a:effectLst/>
                                    <a:latin typeface="Cambria Math" panose="02040503050406030204" pitchFamily="18" charset="0"/>
                                    <a:cs typeface="Times New Roman" panose="02020603050405020304" pitchFamily="18" charset="0"/>
                                  </a:rPr>
                                  <m:t>1</m:t>
                                </m:r>
                                <m:r>
                                  <a:rPr lang="en-US" altLang="zh-CN" sz="2400">
                                    <a:effectLst/>
                                    <a:latin typeface="Cambria Math" panose="02040503050406030204" pitchFamily="18" charset="0"/>
                                    <a:cs typeface="Times New Roman" panose="02020603050405020304" pitchFamily="18" charset="0"/>
                                  </a:rPr>
                                  <m:t>:</m:t>
                                </m:r>
                                <m:r>
                                  <a:rPr lang="en-US" altLang="zh-CN" sz="2400" i="1">
                                    <a:effectLst/>
                                    <a:latin typeface="Cambria Math" panose="02040503050406030204" pitchFamily="18" charset="0"/>
                                    <a:cs typeface="Times New Roman" panose="02020603050405020304" pitchFamily="18" charset="0"/>
                                  </a:rPr>
                                  <m:t>𝑛</m:t>
                                </m:r>
                              </m:e>
                            </m:d>
                            <m:r>
                              <a:rPr lang="en-US" altLang="zh-CN" sz="2400">
                                <a:effectLst/>
                                <a:latin typeface="Cambria Math" panose="02040503050406030204" pitchFamily="18" charset="0"/>
                                <a:cs typeface="Times New Roman" panose="02020603050405020304" pitchFamily="18" charset="0"/>
                              </a:rPr>
                              <m:t>{</m:t>
                            </m:r>
                          </m:e>
                        </m:mr>
                        <m:mr>
                          <m:e/>
                          <m:e>
                            <m:r>
                              <a:rPr lang="en-US" altLang="zh-CN" sz="2400" i="1">
                                <a:effectLst/>
                                <a:latin typeface="Cambria Math" panose="02040503050406030204" pitchFamily="18" charset="0"/>
                                <a:cs typeface="Times New Roman" panose="02020603050405020304" pitchFamily="18" charset="0"/>
                              </a:rPr>
                              <m:t>    </m:t>
                            </m:r>
                            <m:r>
                              <m:rPr>
                                <m:nor/>
                              </m:rPr>
                              <a:rPr lang="en-US" altLang="zh-CN" sz="2400">
                                <a:effectLst/>
                                <a:latin typeface="宋体" panose="02010600030101010101" pitchFamily="2" charset="-122"/>
                                <a:cs typeface="Times New Roman" panose="02020603050405020304" pitchFamily="18" charset="0"/>
                              </a:rPr>
                              <m:t>从条件分布</m:t>
                            </m:r>
                            <m:r>
                              <a:rPr lang="en-US" altLang="zh-CN" sz="2400" i="1">
                                <a:effectLst/>
                                <a:latin typeface="Cambria Math" panose="02040503050406030204" pitchFamily="18" charset="0"/>
                                <a:cs typeface="Times New Roman" panose="02020603050405020304" pitchFamily="18" charset="0"/>
                              </a:rPr>
                              <m:t>𝑝</m:t>
                            </m:r>
                            <m:d>
                              <m:d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cs typeface="Times New Roman" panose="02020603050405020304" pitchFamily="18" charset="0"/>
                                      </a:rPr>
                                      <m:t>𝑥</m:t>
                                    </m:r>
                                  </m:e>
                                  <m:sub>
                                    <m:r>
                                      <a:rPr lang="en-US" altLang="zh-CN" sz="2400" i="1">
                                        <a:effectLst/>
                                        <a:latin typeface="Cambria Math" panose="02040503050406030204" pitchFamily="18" charset="0"/>
                                        <a:cs typeface="Times New Roman" panose="02020603050405020304" pitchFamily="18" charset="0"/>
                                      </a:rPr>
                                      <m:t>𝑖</m:t>
                                    </m:r>
                                  </m:sub>
                                </m:sSub>
                                <m:r>
                                  <a:rPr lang="en-US" altLang="zh-CN" sz="2400">
                                    <a:effectLst/>
                                    <a:latin typeface="Cambria Math" panose="02040503050406030204" pitchFamily="18" charset="0"/>
                                    <a:cs typeface="Times New Roman" panose="02020603050405020304" pitchFamily="18" charset="0"/>
                                  </a:rPr>
                                  <m:t>|</m:t>
                                </m:r>
                                <m:sSubSup>
                                  <m:sSubSup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400" i="1">
                                        <a:effectLst/>
                                        <a:latin typeface="Cambria Math" panose="02040503050406030204" pitchFamily="18" charset="0"/>
                                        <a:cs typeface="Times New Roman" panose="02020603050405020304" pitchFamily="18" charset="0"/>
                                      </a:rPr>
                                      <m:t>𝑋</m:t>
                                    </m:r>
                                  </m:e>
                                  <m:sub>
                                    <m:r>
                                      <a:rPr lang="en-US" altLang="zh-CN" sz="2400" i="1">
                                        <a:effectLst/>
                                        <a:latin typeface="Cambria Math" panose="02040503050406030204" pitchFamily="18" charset="0"/>
                                        <a:cs typeface="Times New Roman" panose="02020603050405020304" pitchFamily="18" charset="0"/>
                                      </a:rPr>
                                      <m:t>1</m:t>
                                    </m:r>
                                  </m:sub>
                                  <m:sup>
                                    <m:r>
                                      <a:rPr lang="en-US" altLang="zh-CN" sz="2400" i="1">
                                        <a:effectLst/>
                                        <a:latin typeface="Cambria Math" panose="02040503050406030204" pitchFamily="18" charset="0"/>
                                        <a:cs typeface="Times New Roman" panose="02020603050405020304" pitchFamily="18" charset="0"/>
                                      </a:rPr>
                                      <m:t>∗</m:t>
                                    </m:r>
                                  </m:sup>
                                </m:sSubSup>
                                <m:r>
                                  <a:rPr lang="en-US" altLang="zh-CN" sz="2400">
                                    <a:effectLst/>
                                    <a:latin typeface="Cambria Math" panose="02040503050406030204" pitchFamily="18" charset="0"/>
                                    <a:cs typeface="Times New Roman" panose="02020603050405020304" pitchFamily="18" charset="0"/>
                                  </a:rPr>
                                  <m:t>,…,</m:t>
                                </m:r>
                                <m:sSubSup>
                                  <m:sSubSup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400" i="1">
                                        <a:effectLst/>
                                        <a:latin typeface="Cambria Math" panose="02040503050406030204" pitchFamily="18" charset="0"/>
                                        <a:cs typeface="Times New Roman" panose="02020603050405020304" pitchFamily="18" charset="0"/>
                                      </a:rPr>
                                      <m:t>𝑋</m:t>
                                    </m:r>
                                  </m:e>
                                  <m:sub>
                                    <m:r>
                                      <a:rPr lang="en-US" altLang="zh-CN" sz="2400" i="1">
                                        <a:effectLst/>
                                        <a:latin typeface="Cambria Math" panose="02040503050406030204" pitchFamily="18" charset="0"/>
                                        <a:cs typeface="Times New Roman" panose="02020603050405020304" pitchFamily="18" charset="0"/>
                                      </a:rPr>
                                      <m:t>𝑖</m:t>
                                    </m:r>
                                    <m:r>
                                      <a:rPr lang="en-US" altLang="zh-CN" sz="2400" i="1">
                                        <a:effectLst/>
                                        <a:latin typeface="Cambria Math" panose="02040503050406030204" pitchFamily="18" charset="0"/>
                                        <a:cs typeface="Times New Roman" panose="02020603050405020304" pitchFamily="18" charset="0"/>
                                      </a:rPr>
                                      <m:t>−1</m:t>
                                    </m:r>
                                  </m:sub>
                                  <m:sup>
                                    <m:r>
                                      <a:rPr lang="en-US" altLang="zh-CN" sz="2400" i="1">
                                        <a:effectLst/>
                                        <a:latin typeface="Cambria Math" panose="02040503050406030204" pitchFamily="18" charset="0"/>
                                        <a:cs typeface="Times New Roman" panose="02020603050405020304" pitchFamily="18" charset="0"/>
                                      </a:rPr>
                                      <m:t>∗</m:t>
                                    </m:r>
                                  </m:sup>
                                </m:sSubSup>
                                <m:r>
                                  <a:rPr lang="en-US" altLang="zh-CN" sz="2400">
                                    <a:effectLst/>
                                    <a:latin typeface="Cambria Math" panose="02040503050406030204" pitchFamily="18" charset="0"/>
                                    <a:cs typeface="Times New Roman" panose="02020603050405020304" pitchFamily="18" charset="0"/>
                                  </a:rPr>
                                  <m:t>,</m:t>
                                </m:r>
                                <m:sSubSup>
                                  <m:sSubSup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400" i="1">
                                        <a:effectLst/>
                                        <a:latin typeface="Cambria Math" panose="02040503050406030204" pitchFamily="18" charset="0"/>
                                        <a:cs typeface="Times New Roman" panose="02020603050405020304" pitchFamily="18" charset="0"/>
                                      </a:rPr>
                                      <m:t>𝑋</m:t>
                                    </m:r>
                                  </m:e>
                                  <m:sub>
                                    <m:r>
                                      <a:rPr lang="en-US" altLang="zh-CN" sz="2400" i="1">
                                        <a:effectLst/>
                                        <a:latin typeface="Cambria Math" panose="02040503050406030204" pitchFamily="18" charset="0"/>
                                        <a:cs typeface="Times New Roman" panose="02020603050405020304" pitchFamily="18" charset="0"/>
                                      </a:rPr>
                                      <m:t>𝑖</m:t>
                                    </m:r>
                                    <m:r>
                                      <a:rPr lang="en-US" altLang="zh-CN" sz="2400">
                                        <a:effectLst/>
                                        <a:latin typeface="Cambria Math" panose="02040503050406030204" pitchFamily="18" charset="0"/>
                                        <a:cs typeface="Times New Roman" panose="02020603050405020304" pitchFamily="18" charset="0"/>
                                      </a:rPr>
                                      <m:t>+</m:t>
                                    </m:r>
                                    <m:r>
                                      <a:rPr lang="en-US" altLang="zh-CN" sz="2400" i="1">
                                        <a:effectLst/>
                                        <a:latin typeface="Cambria Math" panose="02040503050406030204" pitchFamily="18" charset="0"/>
                                        <a:cs typeface="Times New Roman" panose="02020603050405020304" pitchFamily="18" charset="0"/>
                                      </a:rPr>
                                      <m:t>1</m:t>
                                    </m:r>
                                  </m:sub>
                                  <m:sup>
                                    <m:d>
                                      <m:d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2400" i="1">
                                            <a:effectLst/>
                                            <a:latin typeface="Cambria Math" panose="02040503050406030204" pitchFamily="18" charset="0"/>
                                            <a:cs typeface="Times New Roman" panose="02020603050405020304" pitchFamily="18" charset="0"/>
                                          </a:rPr>
                                          <m:t>𝑡</m:t>
                                        </m:r>
                                      </m:e>
                                    </m:d>
                                  </m:sup>
                                </m:sSubSup>
                                <m:r>
                                  <a:rPr lang="en-US" altLang="zh-CN" sz="2400">
                                    <a:effectLst/>
                                    <a:latin typeface="Cambria Math" panose="02040503050406030204" pitchFamily="18" charset="0"/>
                                    <a:cs typeface="Times New Roman" panose="02020603050405020304" pitchFamily="18" charset="0"/>
                                  </a:rPr>
                                  <m:t>,…,</m:t>
                                </m:r>
                                <m:sSubSup>
                                  <m:sSubSup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400" i="1">
                                        <a:effectLst/>
                                        <a:latin typeface="Cambria Math" panose="02040503050406030204" pitchFamily="18" charset="0"/>
                                        <a:cs typeface="Times New Roman" panose="02020603050405020304" pitchFamily="18" charset="0"/>
                                      </a:rPr>
                                      <m:t>𝑋</m:t>
                                    </m:r>
                                  </m:e>
                                  <m:sub>
                                    <m:r>
                                      <a:rPr lang="en-US" altLang="zh-CN" sz="2400" i="1">
                                        <a:effectLst/>
                                        <a:latin typeface="Cambria Math" panose="02040503050406030204" pitchFamily="18" charset="0"/>
                                        <a:cs typeface="Times New Roman" panose="02020603050405020304" pitchFamily="18" charset="0"/>
                                      </a:rPr>
                                      <m:t>𝑛</m:t>
                                    </m:r>
                                  </m:sub>
                                  <m:sup>
                                    <m:d>
                                      <m:d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2400" i="1">
                                            <a:effectLst/>
                                            <a:latin typeface="Cambria Math" panose="02040503050406030204" pitchFamily="18" charset="0"/>
                                            <a:cs typeface="Times New Roman" panose="02020603050405020304" pitchFamily="18" charset="0"/>
                                          </a:rPr>
                                          <m:t>𝑡</m:t>
                                        </m:r>
                                      </m:e>
                                    </m:d>
                                  </m:sup>
                                </m:sSubSup>
                              </m:e>
                            </m:d>
                            <m:r>
                              <m:rPr>
                                <m:nor/>
                              </m:rPr>
                              <a:rPr lang="en-US" altLang="zh-CN" sz="2400">
                                <a:effectLst/>
                                <a:latin typeface="宋体" panose="02010600030101010101" pitchFamily="2" charset="-122"/>
                                <a:cs typeface="Times New Roman" panose="02020603050405020304" pitchFamily="18" charset="0"/>
                              </a:rPr>
                              <m:t>抽取</m:t>
                            </m:r>
                            <m:sSubSup>
                              <m:sSubSup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400" i="1">
                                    <a:effectLst/>
                                    <a:latin typeface="Cambria Math" panose="02040503050406030204" pitchFamily="18" charset="0"/>
                                    <a:cs typeface="Times New Roman" panose="02020603050405020304" pitchFamily="18" charset="0"/>
                                  </a:rPr>
                                  <m:t>𝑋</m:t>
                                </m:r>
                              </m:e>
                              <m:sub>
                                <m:r>
                                  <a:rPr lang="en-US" altLang="zh-CN" sz="2400" i="1">
                                    <a:effectLst/>
                                    <a:latin typeface="Cambria Math" panose="02040503050406030204" pitchFamily="18" charset="0"/>
                                    <a:cs typeface="Times New Roman" panose="02020603050405020304" pitchFamily="18" charset="0"/>
                                  </a:rPr>
                                  <m:t>𝑖</m:t>
                                </m:r>
                              </m:sub>
                              <m:sup>
                                <m:r>
                                  <a:rPr lang="en-US" altLang="zh-CN" sz="2400" i="1">
                                    <a:effectLst/>
                                    <a:latin typeface="Cambria Math" panose="02040503050406030204" pitchFamily="18" charset="0"/>
                                    <a:cs typeface="Times New Roman" panose="02020603050405020304" pitchFamily="18" charset="0"/>
                                  </a:rPr>
                                  <m:t>∗</m:t>
                                </m:r>
                              </m:sup>
                            </m:sSubSup>
                          </m:e>
                        </m:mr>
                        <m:mr>
                          <m:e/>
                          <m:e>
                            <m:r>
                              <a:rPr lang="en-US" altLang="zh-CN" sz="2400" i="1">
                                <a:effectLst/>
                                <a:latin typeface="Cambria Math" panose="02040503050406030204" pitchFamily="18" charset="0"/>
                                <a:cs typeface="Times New Roman" panose="02020603050405020304" pitchFamily="18" charset="0"/>
                              </a:rPr>
                              <m:t>  </m:t>
                            </m:r>
                            <m:r>
                              <a:rPr lang="en-US" altLang="zh-CN" sz="2400">
                                <a:effectLst/>
                                <a:latin typeface="Cambria Math" panose="02040503050406030204" pitchFamily="18" charset="0"/>
                                <a:cs typeface="Times New Roman" panose="02020603050405020304" pitchFamily="18" charset="0"/>
                              </a:rPr>
                              <m:t>}</m:t>
                            </m:r>
                          </m:e>
                        </m:mr>
                        <m:mr>
                          <m:e/>
                          <m:e>
                            <m:r>
                              <a:rPr lang="en-US" altLang="zh-CN" sz="2400" i="1">
                                <a:effectLst/>
                                <a:latin typeface="Cambria Math" panose="02040503050406030204" pitchFamily="18" charset="0"/>
                                <a:cs typeface="Times New Roman" panose="02020603050405020304" pitchFamily="18" charset="0"/>
                              </a:rPr>
                              <m:t>  </m:t>
                            </m:r>
                            <m:sSup>
                              <m:sSup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b="1" i="1">
                                    <a:effectLst/>
                                    <a:latin typeface="Cambria Math" panose="02040503050406030204" pitchFamily="18" charset="0"/>
                                    <a:cs typeface="Times New Roman" panose="02020603050405020304" pitchFamily="18" charset="0"/>
                                  </a:rPr>
                                  <m:t>𝐗</m:t>
                                </m:r>
                              </m:e>
                              <m:sup>
                                <m:d>
                                  <m:d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2400" i="1">
                                        <a:effectLst/>
                                        <a:latin typeface="Cambria Math" panose="02040503050406030204" pitchFamily="18" charset="0"/>
                                        <a:cs typeface="Times New Roman" panose="02020603050405020304" pitchFamily="18" charset="0"/>
                                      </a:rPr>
                                      <m:t>𝑡</m:t>
                                    </m:r>
                                    <m:r>
                                      <a:rPr lang="en-US" altLang="zh-CN" sz="2400">
                                        <a:effectLst/>
                                        <a:latin typeface="Cambria Math" panose="02040503050406030204" pitchFamily="18" charset="0"/>
                                        <a:cs typeface="Times New Roman" panose="02020603050405020304" pitchFamily="18" charset="0"/>
                                      </a:rPr>
                                      <m:t>+</m:t>
                                    </m:r>
                                    <m:r>
                                      <a:rPr lang="en-US" altLang="zh-CN" sz="2400" i="1">
                                        <a:effectLst/>
                                        <a:latin typeface="Cambria Math" panose="02040503050406030204" pitchFamily="18" charset="0"/>
                                        <a:cs typeface="Times New Roman" panose="02020603050405020304" pitchFamily="18" charset="0"/>
                                      </a:rPr>
                                      <m:t>1</m:t>
                                    </m:r>
                                  </m:e>
                                </m:d>
                              </m:sup>
                            </m:sSup>
                            <m:r>
                              <a:rPr lang="en-US" altLang="zh-CN" sz="2400">
                                <a:effectLst/>
                                <a:latin typeface="Cambria Math" panose="02040503050406030204" pitchFamily="18" charset="0"/>
                                <a:cs typeface="Times New Roman" panose="02020603050405020304" pitchFamily="18" charset="0"/>
                              </a:rPr>
                              <m:t>←</m:t>
                            </m:r>
                            <m:d>
                              <m:d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dPr>
                              <m:e>
                                <m:sSubSup>
                                  <m:sSubSup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400" i="1">
                                        <a:effectLst/>
                                        <a:latin typeface="Cambria Math" panose="02040503050406030204" pitchFamily="18" charset="0"/>
                                        <a:cs typeface="Times New Roman" panose="02020603050405020304" pitchFamily="18" charset="0"/>
                                      </a:rPr>
                                      <m:t>𝑋</m:t>
                                    </m:r>
                                  </m:e>
                                  <m:sub>
                                    <m:r>
                                      <a:rPr lang="en-US" altLang="zh-CN" sz="2400" i="1">
                                        <a:effectLst/>
                                        <a:latin typeface="Cambria Math" panose="02040503050406030204" pitchFamily="18" charset="0"/>
                                        <a:cs typeface="Times New Roman" panose="02020603050405020304" pitchFamily="18" charset="0"/>
                                      </a:rPr>
                                      <m:t>1</m:t>
                                    </m:r>
                                  </m:sub>
                                  <m:sup>
                                    <m:r>
                                      <a:rPr lang="en-US" altLang="zh-CN" sz="2400" i="1">
                                        <a:effectLst/>
                                        <a:latin typeface="Cambria Math" panose="02040503050406030204" pitchFamily="18" charset="0"/>
                                        <a:cs typeface="Times New Roman" panose="02020603050405020304" pitchFamily="18" charset="0"/>
                                      </a:rPr>
                                      <m:t>∗</m:t>
                                    </m:r>
                                  </m:sup>
                                </m:sSubSup>
                                <m:r>
                                  <a:rPr lang="en-US" altLang="zh-CN" sz="2400">
                                    <a:effectLst/>
                                    <a:latin typeface="Cambria Math" panose="02040503050406030204" pitchFamily="18" charset="0"/>
                                    <a:cs typeface="Times New Roman" panose="02020603050405020304" pitchFamily="18" charset="0"/>
                                  </a:rPr>
                                  <m:t>,…,</m:t>
                                </m:r>
                                <m:sSubSup>
                                  <m:sSubSup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400" i="1">
                                        <a:effectLst/>
                                        <a:latin typeface="Cambria Math" panose="02040503050406030204" pitchFamily="18" charset="0"/>
                                        <a:cs typeface="Times New Roman" panose="02020603050405020304" pitchFamily="18" charset="0"/>
                                      </a:rPr>
                                      <m:t>𝑋</m:t>
                                    </m:r>
                                  </m:e>
                                  <m:sub>
                                    <m:r>
                                      <a:rPr lang="en-US" altLang="zh-CN" sz="2400" i="1">
                                        <a:effectLst/>
                                        <a:latin typeface="Cambria Math" panose="02040503050406030204" pitchFamily="18" charset="0"/>
                                        <a:cs typeface="Times New Roman" panose="02020603050405020304" pitchFamily="18" charset="0"/>
                                      </a:rPr>
                                      <m:t>𝑛</m:t>
                                    </m:r>
                                  </m:sub>
                                  <m:sup>
                                    <m:r>
                                      <a:rPr lang="en-US" altLang="zh-CN" sz="2400" i="1">
                                        <a:effectLst/>
                                        <a:latin typeface="Cambria Math" panose="02040503050406030204" pitchFamily="18" charset="0"/>
                                        <a:cs typeface="Times New Roman" panose="02020603050405020304" pitchFamily="18" charset="0"/>
                                      </a:rPr>
                                      <m:t>∗</m:t>
                                    </m:r>
                                  </m:sup>
                                </m:sSubSup>
                              </m:e>
                            </m:d>
                          </m:e>
                        </m:mr>
                        <m:mr>
                          <m:e/>
                          <m:e>
                            <m:r>
                              <a:rPr lang="en-US" altLang="zh-CN" sz="2400">
                                <a:effectLst/>
                                <a:latin typeface="Cambria Math" panose="02040503050406030204" pitchFamily="18" charset="0"/>
                                <a:cs typeface="Times New Roman" panose="02020603050405020304" pitchFamily="18" charset="0"/>
                              </a:rPr>
                              <m:t>}</m:t>
                            </m:r>
                          </m:e>
                        </m:mr>
                      </m:m>
                    </m:oMath>
                  </m:oMathPara>
                </a14:m>
                <a:endParaRPr lang="zh-CN" altLang="en-US" dirty="0"/>
              </a:p>
            </p:txBody>
          </p:sp>
        </mc:Choice>
        <mc:Fallback xmlns="">
          <p:sp>
            <p:nvSpPr>
              <p:cNvPr id="9" name="文本框 8">
                <a:extLst>
                  <a:ext uri="{FF2B5EF4-FFF2-40B4-BE49-F238E27FC236}">
                    <a16:creationId xmlns:a16="http://schemas.microsoft.com/office/drawing/2014/main" id="{0D5DF038-F820-4307-9752-9D902F0B4F6E}"/>
                  </a:ext>
                </a:extLst>
              </p:cNvPr>
              <p:cNvSpPr txBox="1">
                <a:spLocks noRot="1" noChangeAspect="1" noMove="1" noResize="1" noEditPoints="1" noAdjustHandles="1" noChangeArrowheads="1" noChangeShapeType="1" noTextEdit="1"/>
              </p:cNvSpPr>
              <p:nvPr/>
            </p:nvSpPr>
            <p:spPr>
              <a:xfrm>
                <a:off x="-108520" y="2114819"/>
                <a:ext cx="9043370" cy="3162725"/>
              </a:xfrm>
              <a:prstGeom prst="rect">
                <a:avLst/>
              </a:prstGeom>
              <a:blipFill>
                <a:blip r:embed="rId2"/>
                <a:stretch>
                  <a:fillRect/>
                </a:stretch>
              </a:blipFill>
              <a:ln w="25400">
                <a:noFill/>
              </a:ln>
            </p:spPr>
            <p:txBody>
              <a:bodyPr/>
              <a:lstStyle/>
              <a:p>
                <a:r>
                  <a:rPr lang="zh-CN" altLang="en-US">
                    <a:noFill/>
                  </a:rPr>
                  <a:t> </a:t>
                </a:r>
              </a:p>
            </p:txBody>
          </p:sp>
        </mc:Fallback>
      </mc:AlternateContent>
    </p:spTree>
    <p:extLst>
      <p:ext uri="{BB962C8B-B14F-4D97-AF65-F5344CB8AC3E}">
        <p14:creationId xmlns:p14="http://schemas.microsoft.com/office/powerpoint/2010/main" val="254820306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标题 1">
            <a:extLst>
              <a:ext uri="{FF2B5EF4-FFF2-40B4-BE49-F238E27FC236}">
                <a16:creationId xmlns:a16="http://schemas.microsoft.com/office/drawing/2014/main" id="{C5D96BB7-F3EE-475D-8C4A-757D9F1B8C06}"/>
              </a:ext>
            </a:extLst>
          </p:cNvPr>
          <p:cNvSpPr>
            <a:spLocks noGrp="1" noChangeArrowheads="1"/>
          </p:cNvSpPr>
          <p:nvPr>
            <p:ph type="title"/>
          </p:nvPr>
        </p:nvSpPr>
        <p:spPr>
          <a:xfrm>
            <a:off x="-15875" y="142875"/>
            <a:ext cx="8229600" cy="642938"/>
          </a:xfrm>
        </p:spPr>
        <p:txBody>
          <a:bodyPr/>
          <a:lstStyle/>
          <a:p>
            <a:pPr algn="l" defTabSz="512763" fontAlgn="base">
              <a:spcAft>
                <a:spcPct val="0"/>
              </a:spcAft>
            </a:pPr>
            <a:r>
              <a:rPr lang="en-US" altLang="zh-CN" dirty="0"/>
              <a:t>3.8.3 Gibbs</a:t>
            </a:r>
            <a:r>
              <a:rPr lang="zh-CN" altLang="en-US" dirty="0"/>
              <a:t>抽样</a:t>
            </a:r>
          </a:p>
        </p:txBody>
      </p:sp>
      <p:sp>
        <p:nvSpPr>
          <p:cNvPr id="4" name="灯片编号占位符 2">
            <a:extLst>
              <a:ext uri="{FF2B5EF4-FFF2-40B4-BE49-F238E27FC236}">
                <a16:creationId xmlns:a16="http://schemas.microsoft.com/office/drawing/2014/main" id="{C27C162C-7E7E-4C70-B53F-15564590C7C6}"/>
              </a:ext>
            </a:extLst>
          </p:cNvPr>
          <p:cNvSpPr>
            <a:spLocks noGrp="1" noChangeArrowheads="1"/>
          </p:cNvSpPr>
          <p:nvPr>
            <p:ph type="sldNum" sz="quarter" idx="12"/>
          </p:nvPr>
        </p:nvSpPr>
        <p:spPr bwMode="auto">
          <a:xfrm>
            <a:off x="6553200" y="6391275"/>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9FCE3FB9-BAC7-4293-A5BB-B8E090A183F8}" type="slidenum">
              <a:rPr lang="zh-CN" altLang="en-US">
                <a:solidFill>
                  <a:srgbClr val="898989"/>
                </a:solidFill>
              </a:rPr>
              <a:pPr/>
              <a:t>137</a:t>
            </a:fld>
            <a:endParaRPr lang="zh-CN" altLang="en-US">
              <a:solidFill>
                <a:srgbClr val="898989"/>
              </a:solidFill>
            </a:endParaRPr>
          </a:p>
        </p:txBody>
      </p:sp>
      <p:sp>
        <p:nvSpPr>
          <p:cNvPr id="7" name="文本框 6">
            <a:extLst>
              <a:ext uri="{FF2B5EF4-FFF2-40B4-BE49-F238E27FC236}">
                <a16:creationId xmlns:a16="http://schemas.microsoft.com/office/drawing/2014/main" id="{C97BA160-5E57-419C-B77B-D10CF17C3C3B}"/>
              </a:ext>
            </a:extLst>
          </p:cNvPr>
          <p:cNvSpPr txBox="1"/>
          <p:nvPr/>
        </p:nvSpPr>
        <p:spPr>
          <a:xfrm>
            <a:off x="246018" y="945437"/>
            <a:ext cx="8897981" cy="523220"/>
          </a:xfrm>
          <a:prstGeom prst="rect">
            <a:avLst/>
          </a:prstGeom>
          <a:noFill/>
          <a:ln w="25400">
            <a:noFill/>
          </a:ln>
        </p:spPr>
        <p:txBody>
          <a:bodyPr wrap="square">
            <a:spAutoFit/>
          </a:bodyPr>
          <a:lstStyle/>
          <a:p>
            <a:pPr marL="457200" indent="-457200">
              <a:spcBef>
                <a:spcPts val="900"/>
              </a:spcBef>
              <a:spcAft>
                <a:spcPts val="900"/>
              </a:spcAft>
              <a:buFont typeface="Arial" panose="020B0604020202020204" pitchFamily="34" charset="0"/>
              <a:buChar char="•"/>
            </a:pPr>
            <a:r>
              <a:rPr lang="en-US" altLang="zh-CN" sz="2800" b="1" dirty="0" err="1">
                <a:effectLst/>
                <a:latin typeface="宋体" panose="02010600030101010101" pitchFamily="2" charset="-122"/>
                <a:ea typeface="宋体" panose="02010600030101010101" pitchFamily="2" charset="-122"/>
                <a:cs typeface="Times New Roman" panose="02020603050405020304" pitchFamily="18" charset="0"/>
              </a:rPr>
              <a:t>随机扫描</a:t>
            </a:r>
            <a:r>
              <a:rPr lang="en-US" altLang="zh-CN" sz="2800" b="1" dirty="0" err="1">
                <a:effectLst/>
                <a:latin typeface="Cambria" panose="02040503050406030204" pitchFamily="18" charset="0"/>
                <a:ea typeface="宋体" panose="02010600030101010101" pitchFamily="2" charset="-122"/>
                <a:cs typeface="Times New Roman" panose="02020603050405020304" pitchFamily="18" charset="0"/>
              </a:rPr>
              <a:t>Gibbs</a:t>
            </a:r>
            <a:r>
              <a:rPr lang="en-US" altLang="zh-CN" sz="2800" b="1" dirty="0" err="1">
                <a:effectLst/>
                <a:latin typeface="宋体" panose="02010600030101010101" pitchFamily="2" charset="-122"/>
                <a:ea typeface="宋体" panose="02010600030101010101" pitchFamily="2" charset="-122"/>
                <a:cs typeface="Times New Roman" panose="02020603050405020304" pitchFamily="18" charset="0"/>
              </a:rPr>
              <a:t>抽样算法</a:t>
            </a:r>
            <a:r>
              <a:rPr lang="en-US" altLang="zh-CN" sz="2800" dirty="0">
                <a:effectLst/>
                <a:latin typeface="Cambria" panose="02040503050406030204" pitchFamily="18" charset="0"/>
                <a:ea typeface="宋体" panose="02010600030101010101" pitchFamily="2" charset="-122"/>
                <a:cs typeface="Times New Roman" panose="02020603050405020304" pitchFamily="18" charset="0"/>
              </a:rPr>
              <a:t>:</a:t>
            </a:r>
            <a:r>
              <a:rPr lang="en-US" altLang="zh-CN" sz="2800" dirty="0">
                <a:effectLst/>
                <a:latin typeface="宋体" panose="02010600030101010101" pitchFamily="2" charset="-122"/>
                <a:ea typeface="宋体" panose="02010600030101010101" pitchFamily="2" charset="-122"/>
                <a:cs typeface="Times New Roman" panose="02020603050405020304" pitchFamily="18" charset="0"/>
              </a:rPr>
              <a:t>。</a:t>
            </a:r>
            <a:endParaRPr lang="zh-CN" altLang="zh-CN" sz="2800" dirty="0">
              <a:effectLst/>
              <a:latin typeface="Cambria" panose="02040503050406030204" pitchFamily="18" charset="0"/>
              <a:ea typeface="宋体" panose="02010600030101010101" pitchFamily="2"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58A2217A-5802-4F48-9F2A-FDD7B978DCC4}"/>
                  </a:ext>
                </a:extLst>
              </p:cNvPr>
              <p:cNvSpPr txBox="1"/>
              <p:nvPr/>
            </p:nvSpPr>
            <p:spPr>
              <a:xfrm>
                <a:off x="148591" y="1628281"/>
                <a:ext cx="7470830" cy="2955617"/>
              </a:xfrm>
              <a:prstGeom prst="rect">
                <a:avLst/>
              </a:prstGeom>
              <a:noFill/>
              <a:ln w="25400">
                <a:noFill/>
              </a:ln>
            </p:spPr>
            <p:txBody>
              <a:bodyPr wrap="square">
                <a:spAutoFit/>
              </a:bodyPr>
              <a:lstStyle/>
              <a:p>
                <a:pPr/>
                <a14:m>
                  <m:oMathPara xmlns:m="http://schemas.openxmlformats.org/officeDocument/2006/math">
                    <m:oMathParaPr>
                      <m:jc m:val="centerGroup"/>
                    </m:oMathParaPr>
                    <m:oMath xmlns:m="http://schemas.openxmlformats.org/officeDocument/2006/math">
                      <m:m>
                        <m:mPr>
                          <m:plcHide m:val="on"/>
                          <m:mcs>
                            <m:mc>
                              <m:mcPr>
                                <m:count m:val="2"/>
                                <m:mcJc m:val="center"/>
                              </m:mcPr>
                            </m:mc>
                          </m:mcs>
                          <m:ctrlPr>
                            <a:rPr lang="zh-CN" altLang="zh-CN" sz="2400" i="1" smtClean="0">
                              <a:effectLst/>
                              <a:latin typeface="Cambria Math" panose="02040503050406030204" pitchFamily="18" charset="0"/>
                              <a:ea typeface="Cambria Math" panose="02040503050406030204" pitchFamily="18" charset="0"/>
                              <a:cs typeface="Times New Roman" panose="02020603050405020304" pitchFamily="18" charset="0"/>
                            </a:rPr>
                          </m:ctrlPr>
                        </m:mPr>
                        <m:mr>
                          <m:e>
                            <m:r>
                              <a:rPr lang="en-US" altLang="zh-CN" sz="2400" i="1">
                                <a:effectLst/>
                                <a:latin typeface="Cambria Math" panose="02040503050406030204" pitchFamily="18" charset="0"/>
                                <a:cs typeface="Times New Roman" panose="02020603050405020304" pitchFamily="18" charset="0"/>
                              </a:rPr>
                              <m:t>  </m:t>
                            </m:r>
                          </m:e>
                          <m:e>
                            <m:r>
                              <m:rPr>
                                <m:nor/>
                              </m:rPr>
                              <a:rPr lang="en-US" altLang="zh-CN" sz="2400">
                                <a:effectLst/>
                                <a:latin typeface="宋体" panose="02010600030101010101" pitchFamily="2" charset="-122"/>
                                <a:cs typeface="Times New Roman" panose="02020603050405020304" pitchFamily="18" charset="0"/>
                              </a:rPr>
                              <m:t>从</m:t>
                            </m:r>
                            <m:r>
                              <a:rPr lang="en-US" altLang="zh-CN" sz="2400" i="1">
                                <a:effectLst/>
                                <a:latin typeface="Cambria Math" panose="02040503050406030204" pitchFamily="18" charset="0"/>
                                <a:cs typeface="Times New Roman" panose="02020603050405020304" pitchFamily="18" charset="0"/>
                              </a:rPr>
                              <m:t>𝜋</m:t>
                            </m:r>
                            <m:d>
                              <m:d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2400" b="1" i="1">
                                    <a:effectLst/>
                                    <a:latin typeface="Cambria Math" panose="02040503050406030204" pitchFamily="18" charset="0"/>
                                    <a:cs typeface="Times New Roman" panose="02020603050405020304" pitchFamily="18" charset="0"/>
                                  </a:rPr>
                                  <m:t>𝐱</m:t>
                                </m:r>
                              </m:e>
                            </m:d>
                            <m:r>
                              <m:rPr>
                                <m:nor/>
                              </m:rPr>
                              <a:rPr lang="en-US" altLang="zh-CN" sz="2400">
                                <a:effectLst/>
                                <a:latin typeface="宋体" panose="02010600030101010101" pitchFamily="2" charset="-122"/>
                                <a:cs typeface="Times New Roman" panose="02020603050405020304" pitchFamily="18" charset="0"/>
                              </a:rPr>
                              <m:t>的取值区域任意取一个初值</m:t>
                            </m:r>
                            <m:sSup>
                              <m:sSup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b="1" i="1">
                                    <a:effectLst/>
                                    <a:latin typeface="Cambria Math" panose="02040503050406030204" pitchFamily="18" charset="0"/>
                                    <a:cs typeface="Times New Roman" panose="02020603050405020304" pitchFamily="18" charset="0"/>
                                  </a:rPr>
                                  <m:t>𝐗</m:t>
                                </m:r>
                              </m:e>
                              <m:sup>
                                <m:d>
                                  <m:d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2400" i="1">
                                        <a:effectLst/>
                                        <a:latin typeface="Cambria Math" panose="02040503050406030204" pitchFamily="18" charset="0"/>
                                        <a:cs typeface="Times New Roman" panose="02020603050405020304" pitchFamily="18" charset="0"/>
                                      </a:rPr>
                                      <m:t>0</m:t>
                                    </m:r>
                                  </m:e>
                                </m:d>
                              </m:sup>
                            </m:sSup>
                          </m:e>
                        </m:mr>
                        <m:mr>
                          <m:e/>
                          <m:e>
                            <m:r>
                              <m:rPr>
                                <m:nor/>
                              </m:rPr>
                              <a:rPr lang="en-US" altLang="zh-CN" sz="2400">
                                <a:effectLst/>
                                <a:latin typeface="Cambria" panose="02040503050406030204" pitchFamily="18" charset="0"/>
                                <a:cs typeface="Times New Roman" panose="02020603050405020304" pitchFamily="18" charset="0"/>
                              </a:rPr>
                              <m:t>for</m:t>
                            </m:r>
                            <m:d>
                              <m:d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2400" i="1">
                                    <a:effectLst/>
                                    <a:latin typeface="Cambria Math" panose="02040503050406030204" pitchFamily="18" charset="0"/>
                                    <a:cs typeface="Times New Roman" panose="02020603050405020304" pitchFamily="18" charset="0"/>
                                  </a:rPr>
                                  <m:t>𝑡</m:t>
                                </m:r>
                                <m:r>
                                  <m:rPr>
                                    <m:nor/>
                                  </m:rPr>
                                  <a:rPr lang="en-US" altLang="zh-CN" sz="2400">
                                    <a:effectLst/>
                                    <a:latin typeface="Cambria" panose="02040503050406030204" pitchFamily="18" charset="0"/>
                                    <a:cs typeface="Times New Roman" panose="02020603050405020304" pitchFamily="18" charset="0"/>
                                  </a:rPr>
                                  <m:t> </m:t>
                                </m:r>
                                <m:r>
                                  <m:rPr>
                                    <m:nor/>
                                  </m:rPr>
                                  <a:rPr lang="en-US" altLang="zh-CN" sz="2400">
                                    <a:effectLst/>
                                    <a:latin typeface="Cambria" panose="02040503050406030204" pitchFamily="18" charset="0"/>
                                    <a:cs typeface="Times New Roman" panose="02020603050405020304" pitchFamily="18" charset="0"/>
                                  </a:rPr>
                                  <m:t>in</m:t>
                                </m:r>
                                <m:r>
                                  <m:rPr>
                                    <m:nor/>
                                  </m:rPr>
                                  <a:rPr lang="en-US" altLang="zh-CN" sz="2400">
                                    <a:effectLst/>
                                    <a:latin typeface="Cambria" panose="02040503050406030204" pitchFamily="18" charset="0"/>
                                    <a:cs typeface="Times New Roman" panose="02020603050405020304" pitchFamily="18" charset="0"/>
                                  </a:rPr>
                                  <m:t> </m:t>
                                </m:r>
                                <m:r>
                                  <a:rPr lang="en-US" altLang="zh-CN" sz="2400" i="1">
                                    <a:effectLst/>
                                    <a:latin typeface="Cambria Math" panose="02040503050406030204" pitchFamily="18" charset="0"/>
                                    <a:cs typeface="Times New Roman" panose="02020603050405020304" pitchFamily="18" charset="0"/>
                                  </a:rPr>
                                  <m:t>0</m:t>
                                </m:r>
                                <m:r>
                                  <a:rPr lang="en-US" altLang="zh-CN" sz="2400">
                                    <a:effectLst/>
                                    <a:latin typeface="Cambria Math" panose="02040503050406030204" pitchFamily="18" charset="0"/>
                                    <a:cs typeface="Times New Roman" panose="02020603050405020304" pitchFamily="18" charset="0"/>
                                  </a:rPr>
                                  <m:t>:</m:t>
                                </m:r>
                                <m:d>
                                  <m:d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2400" i="1">
                                        <a:effectLst/>
                                        <a:latin typeface="Cambria Math" panose="02040503050406030204" pitchFamily="18" charset="0"/>
                                        <a:cs typeface="Times New Roman" panose="02020603050405020304" pitchFamily="18" charset="0"/>
                                      </a:rPr>
                                      <m:t>𝑁</m:t>
                                    </m:r>
                                    <m:r>
                                      <a:rPr lang="en-US" altLang="zh-CN" sz="2400" i="1">
                                        <a:effectLst/>
                                        <a:latin typeface="Cambria Math" panose="02040503050406030204" pitchFamily="18" charset="0"/>
                                        <a:cs typeface="Times New Roman" panose="02020603050405020304" pitchFamily="18" charset="0"/>
                                      </a:rPr>
                                      <m:t>−1</m:t>
                                    </m:r>
                                  </m:e>
                                </m:d>
                              </m:e>
                            </m:d>
                            <m:r>
                              <a:rPr lang="en-US" altLang="zh-CN" sz="2400">
                                <a:effectLst/>
                                <a:latin typeface="Cambria Math" panose="02040503050406030204" pitchFamily="18" charset="0"/>
                                <a:cs typeface="Times New Roman" panose="02020603050405020304" pitchFamily="18" charset="0"/>
                              </a:rPr>
                              <m:t>{</m:t>
                            </m:r>
                          </m:e>
                        </m:mr>
                        <m:mr>
                          <m:e/>
                          <m:e>
                            <m:r>
                              <a:rPr lang="en-US" altLang="zh-CN" sz="2400" i="1">
                                <a:effectLst/>
                                <a:latin typeface="Cambria Math" panose="02040503050406030204" pitchFamily="18" charset="0"/>
                                <a:cs typeface="Times New Roman" panose="02020603050405020304" pitchFamily="18" charset="0"/>
                              </a:rPr>
                              <m:t>  </m:t>
                            </m:r>
                            <m:r>
                              <m:rPr>
                                <m:nor/>
                              </m:rPr>
                              <a:rPr lang="en-US" altLang="zh-CN" sz="2400">
                                <a:effectLst/>
                                <a:latin typeface="宋体" panose="02010600030101010101" pitchFamily="2" charset="-122"/>
                                <a:cs typeface="Times New Roman" panose="02020603050405020304" pitchFamily="18" charset="0"/>
                              </a:rPr>
                              <m:t>按概率</m:t>
                            </m:r>
                            <m:r>
                              <a:rPr lang="en-US" altLang="zh-CN" sz="2400" b="1" i="1">
                                <a:effectLst/>
                                <a:latin typeface="Cambria Math" panose="02040503050406030204" pitchFamily="18" charset="0"/>
                                <a:cs typeface="Times New Roman" panose="02020603050405020304" pitchFamily="18" charset="0"/>
                              </a:rPr>
                              <m:t>𝛂</m:t>
                            </m:r>
                            <m:r>
                              <a:rPr lang="en-US" altLang="zh-CN" sz="2400">
                                <a:effectLst/>
                                <a:latin typeface="Cambria Math" panose="02040503050406030204" pitchFamily="18" charset="0"/>
                                <a:cs typeface="Times New Roman" panose="02020603050405020304" pitchFamily="18" charset="0"/>
                              </a:rPr>
                              <m:t>=</m:t>
                            </m:r>
                            <m:d>
                              <m:d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cs typeface="Times New Roman" panose="02020603050405020304" pitchFamily="18" charset="0"/>
                                      </a:rPr>
                                      <m:t>𝛼</m:t>
                                    </m:r>
                                  </m:e>
                                  <m:sub>
                                    <m:r>
                                      <a:rPr lang="en-US" altLang="zh-CN" sz="2400" i="1">
                                        <a:effectLst/>
                                        <a:latin typeface="Cambria Math" panose="02040503050406030204" pitchFamily="18" charset="0"/>
                                        <a:cs typeface="Times New Roman" panose="02020603050405020304" pitchFamily="18" charset="0"/>
                                      </a:rPr>
                                      <m:t>1</m:t>
                                    </m:r>
                                  </m:sub>
                                </m:sSub>
                                <m:r>
                                  <a:rPr lang="en-US" altLang="zh-CN" sz="2400">
                                    <a:effectLst/>
                                    <a:latin typeface="Cambria Math" panose="02040503050406030204" pitchFamily="18" charset="0"/>
                                    <a:cs typeface="Times New Roman" panose="02020603050405020304" pitchFamily="18" charset="0"/>
                                  </a:rPr>
                                  <m:t>,…,</m:t>
                                </m:r>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cs typeface="Times New Roman" panose="02020603050405020304" pitchFamily="18" charset="0"/>
                                      </a:rPr>
                                      <m:t>𝛼</m:t>
                                    </m:r>
                                  </m:e>
                                  <m:sub>
                                    <m:r>
                                      <a:rPr lang="en-US" altLang="zh-CN" sz="2400" i="1">
                                        <a:effectLst/>
                                        <a:latin typeface="Cambria Math" panose="02040503050406030204" pitchFamily="18" charset="0"/>
                                        <a:cs typeface="Times New Roman" panose="02020603050405020304" pitchFamily="18" charset="0"/>
                                      </a:rPr>
                                      <m:t>𝑛</m:t>
                                    </m:r>
                                  </m:sub>
                                </m:sSub>
                              </m:e>
                            </m:d>
                            <m:r>
                              <m:rPr>
                                <m:nor/>
                              </m:rPr>
                              <a:rPr lang="en-US" altLang="zh-CN" sz="2400">
                                <a:effectLst/>
                                <a:latin typeface="宋体" panose="02010600030101010101" pitchFamily="2" charset="-122"/>
                                <a:cs typeface="Times New Roman" panose="02020603050405020304" pitchFamily="18" charset="0"/>
                              </a:rPr>
                              <m:t>随机抽取下标</m:t>
                            </m:r>
                            <m:r>
                              <a:rPr lang="en-US" altLang="zh-CN" sz="2400" i="1">
                                <a:effectLst/>
                                <a:latin typeface="Cambria Math" panose="02040503050406030204" pitchFamily="18" charset="0"/>
                                <a:cs typeface="Times New Roman" panose="02020603050405020304" pitchFamily="18" charset="0"/>
                              </a:rPr>
                              <m:t>𝑖</m:t>
                            </m:r>
                          </m:e>
                        </m:mr>
                        <m:mr>
                          <m:e/>
                          <m:e>
                            <m:r>
                              <a:rPr lang="en-US" altLang="zh-CN" sz="2400" i="1">
                                <a:effectLst/>
                                <a:latin typeface="Cambria Math" panose="02040503050406030204" pitchFamily="18" charset="0"/>
                                <a:cs typeface="Times New Roman" panose="02020603050405020304" pitchFamily="18" charset="0"/>
                              </a:rPr>
                              <m:t>  </m:t>
                            </m:r>
                            <m:r>
                              <m:rPr>
                                <m:nor/>
                              </m:rPr>
                              <a:rPr lang="en-US" altLang="zh-CN" sz="2400">
                                <a:effectLst/>
                                <a:latin typeface="宋体" panose="02010600030101010101" pitchFamily="2" charset="-122"/>
                                <a:cs typeface="Times New Roman" panose="02020603050405020304" pitchFamily="18" charset="0"/>
                              </a:rPr>
                              <m:t>从条件分布</m:t>
                            </m:r>
                            <m:r>
                              <a:rPr lang="en-US" altLang="zh-CN" sz="2400" i="1">
                                <a:effectLst/>
                                <a:latin typeface="Cambria Math" panose="02040503050406030204" pitchFamily="18" charset="0"/>
                                <a:cs typeface="Times New Roman" panose="02020603050405020304" pitchFamily="18" charset="0"/>
                              </a:rPr>
                              <m:t>𝑝</m:t>
                            </m:r>
                            <m:d>
                              <m:d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cs typeface="Times New Roman" panose="02020603050405020304" pitchFamily="18" charset="0"/>
                                      </a:rPr>
                                      <m:t>𝑥</m:t>
                                    </m:r>
                                  </m:e>
                                  <m:sub>
                                    <m:r>
                                      <a:rPr lang="en-US" altLang="zh-CN" sz="2400" i="1">
                                        <a:effectLst/>
                                        <a:latin typeface="Cambria Math" panose="02040503050406030204" pitchFamily="18" charset="0"/>
                                        <a:cs typeface="Times New Roman" panose="02020603050405020304" pitchFamily="18" charset="0"/>
                                      </a:rPr>
                                      <m:t>𝑖</m:t>
                                    </m:r>
                                  </m:sub>
                                </m:sSub>
                                <m:r>
                                  <a:rPr lang="en-US" altLang="zh-CN" sz="2400">
                                    <a:effectLst/>
                                    <a:latin typeface="Cambria Math" panose="02040503050406030204" pitchFamily="18" charset="0"/>
                                    <a:cs typeface="Times New Roman" panose="02020603050405020304" pitchFamily="18" charset="0"/>
                                  </a:rPr>
                                  <m:t>|</m:t>
                                </m:r>
                                <m:sSubSup>
                                  <m:sSubSup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400" b="1" i="1">
                                        <a:effectLst/>
                                        <a:latin typeface="Cambria Math" panose="02040503050406030204" pitchFamily="18" charset="0"/>
                                        <a:cs typeface="Times New Roman" panose="02020603050405020304" pitchFamily="18" charset="0"/>
                                      </a:rPr>
                                      <m:t>𝐗</m:t>
                                    </m:r>
                                  </m:e>
                                  <m:sub>
                                    <m:d>
                                      <m:d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2400" i="1">
                                            <a:effectLst/>
                                            <a:latin typeface="Cambria Math" panose="02040503050406030204" pitchFamily="18" charset="0"/>
                                            <a:cs typeface="Times New Roman" panose="02020603050405020304" pitchFamily="18" charset="0"/>
                                          </a:rPr>
                                          <m:t>−</m:t>
                                        </m:r>
                                        <m:r>
                                          <a:rPr lang="en-US" altLang="zh-CN" sz="2400" i="1">
                                            <a:effectLst/>
                                            <a:latin typeface="Cambria Math" panose="02040503050406030204" pitchFamily="18" charset="0"/>
                                            <a:cs typeface="Times New Roman" panose="02020603050405020304" pitchFamily="18" charset="0"/>
                                          </a:rPr>
                                          <m:t>𝑖</m:t>
                                        </m:r>
                                      </m:e>
                                    </m:d>
                                  </m:sub>
                                  <m:sup>
                                    <m:d>
                                      <m:d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2400" i="1">
                                            <a:effectLst/>
                                            <a:latin typeface="Cambria Math" panose="02040503050406030204" pitchFamily="18" charset="0"/>
                                            <a:cs typeface="Times New Roman" panose="02020603050405020304" pitchFamily="18" charset="0"/>
                                          </a:rPr>
                                          <m:t>𝑡</m:t>
                                        </m:r>
                                      </m:e>
                                    </m:d>
                                  </m:sup>
                                </m:sSubSup>
                              </m:e>
                            </m:d>
                            <m:r>
                              <m:rPr>
                                <m:nor/>
                              </m:rPr>
                              <a:rPr lang="en-US" altLang="zh-CN" sz="2400">
                                <a:effectLst/>
                                <a:latin typeface="宋体" panose="02010600030101010101" pitchFamily="2" charset="-122"/>
                                <a:cs typeface="Times New Roman" panose="02020603050405020304" pitchFamily="18" charset="0"/>
                              </a:rPr>
                              <m:t>抽取</m:t>
                            </m:r>
                            <m:sSubSup>
                              <m:sSubSup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400" i="1">
                                    <a:effectLst/>
                                    <a:latin typeface="Cambria Math" panose="02040503050406030204" pitchFamily="18" charset="0"/>
                                    <a:cs typeface="Times New Roman" panose="02020603050405020304" pitchFamily="18" charset="0"/>
                                  </a:rPr>
                                  <m:t>𝑋</m:t>
                                </m:r>
                              </m:e>
                              <m:sub>
                                <m:r>
                                  <a:rPr lang="en-US" altLang="zh-CN" sz="2400" i="1">
                                    <a:effectLst/>
                                    <a:latin typeface="Cambria Math" panose="02040503050406030204" pitchFamily="18" charset="0"/>
                                    <a:cs typeface="Times New Roman" panose="02020603050405020304" pitchFamily="18" charset="0"/>
                                  </a:rPr>
                                  <m:t>𝑖</m:t>
                                </m:r>
                              </m:sub>
                              <m:sup>
                                <m:r>
                                  <a:rPr lang="en-US" altLang="zh-CN" sz="2400" i="1">
                                    <a:effectLst/>
                                    <a:latin typeface="Cambria Math" panose="02040503050406030204" pitchFamily="18" charset="0"/>
                                    <a:cs typeface="Times New Roman" panose="02020603050405020304" pitchFamily="18" charset="0"/>
                                  </a:rPr>
                                  <m:t>∗</m:t>
                                </m:r>
                              </m:sup>
                            </m:sSubSup>
                          </m:e>
                        </m:mr>
                        <m:mr>
                          <m:e/>
                          <m:e>
                            <m:r>
                              <a:rPr lang="en-US" altLang="zh-CN" sz="2400" i="1">
                                <a:effectLst/>
                                <a:latin typeface="Cambria Math" panose="02040503050406030204" pitchFamily="18" charset="0"/>
                                <a:cs typeface="Times New Roman" panose="02020603050405020304" pitchFamily="18" charset="0"/>
                              </a:rPr>
                              <m:t>  </m:t>
                            </m:r>
                            <m:sSup>
                              <m:sSup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b="1" i="1">
                                    <a:effectLst/>
                                    <a:latin typeface="Cambria Math" panose="02040503050406030204" pitchFamily="18" charset="0"/>
                                    <a:cs typeface="Times New Roman" panose="02020603050405020304" pitchFamily="18" charset="0"/>
                                  </a:rPr>
                                  <m:t>𝐗</m:t>
                                </m:r>
                              </m:e>
                              <m:sup>
                                <m:d>
                                  <m:d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2400" i="1">
                                        <a:effectLst/>
                                        <a:latin typeface="Cambria Math" panose="02040503050406030204" pitchFamily="18" charset="0"/>
                                        <a:cs typeface="Times New Roman" panose="02020603050405020304" pitchFamily="18" charset="0"/>
                                      </a:rPr>
                                      <m:t>𝑡</m:t>
                                    </m:r>
                                    <m:r>
                                      <a:rPr lang="en-US" altLang="zh-CN" sz="2400">
                                        <a:effectLst/>
                                        <a:latin typeface="Cambria Math" panose="02040503050406030204" pitchFamily="18" charset="0"/>
                                        <a:cs typeface="Times New Roman" panose="02020603050405020304" pitchFamily="18" charset="0"/>
                                      </a:rPr>
                                      <m:t>+</m:t>
                                    </m:r>
                                    <m:r>
                                      <a:rPr lang="en-US" altLang="zh-CN" sz="2400" i="1">
                                        <a:effectLst/>
                                        <a:latin typeface="Cambria Math" panose="02040503050406030204" pitchFamily="18" charset="0"/>
                                        <a:cs typeface="Times New Roman" panose="02020603050405020304" pitchFamily="18" charset="0"/>
                                      </a:rPr>
                                      <m:t>1</m:t>
                                    </m:r>
                                  </m:e>
                                </m:d>
                              </m:sup>
                            </m:sSup>
                            <m:r>
                              <a:rPr lang="en-US" altLang="zh-CN" sz="2400">
                                <a:effectLst/>
                                <a:latin typeface="Cambria Math" panose="02040503050406030204" pitchFamily="18" charset="0"/>
                                <a:cs typeface="Times New Roman" panose="02020603050405020304" pitchFamily="18" charset="0"/>
                              </a:rPr>
                              <m:t>←</m:t>
                            </m:r>
                            <m:d>
                              <m:d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dPr>
                              <m:e>
                                <m:sSubSup>
                                  <m:sSubSup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400" i="1">
                                        <a:effectLst/>
                                        <a:latin typeface="Cambria Math" panose="02040503050406030204" pitchFamily="18" charset="0"/>
                                        <a:cs typeface="Times New Roman" panose="02020603050405020304" pitchFamily="18" charset="0"/>
                                      </a:rPr>
                                      <m:t>𝑋</m:t>
                                    </m:r>
                                  </m:e>
                                  <m:sub>
                                    <m:r>
                                      <a:rPr lang="en-US" altLang="zh-CN" sz="2400" i="1">
                                        <a:effectLst/>
                                        <a:latin typeface="Cambria Math" panose="02040503050406030204" pitchFamily="18" charset="0"/>
                                        <a:cs typeface="Times New Roman" panose="02020603050405020304" pitchFamily="18" charset="0"/>
                                      </a:rPr>
                                      <m:t>1</m:t>
                                    </m:r>
                                  </m:sub>
                                  <m:sup>
                                    <m:d>
                                      <m:d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2400" i="1">
                                            <a:effectLst/>
                                            <a:latin typeface="Cambria Math" panose="02040503050406030204" pitchFamily="18" charset="0"/>
                                            <a:cs typeface="Times New Roman" panose="02020603050405020304" pitchFamily="18" charset="0"/>
                                          </a:rPr>
                                          <m:t>𝑡</m:t>
                                        </m:r>
                                      </m:e>
                                    </m:d>
                                  </m:sup>
                                </m:sSubSup>
                                <m:r>
                                  <a:rPr lang="en-US" altLang="zh-CN" sz="2400">
                                    <a:effectLst/>
                                    <a:latin typeface="Cambria Math" panose="02040503050406030204" pitchFamily="18" charset="0"/>
                                    <a:cs typeface="Times New Roman" panose="02020603050405020304" pitchFamily="18" charset="0"/>
                                  </a:rPr>
                                  <m:t>,…,</m:t>
                                </m:r>
                                <m:sSubSup>
                                  <m:sSubSup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400" i="1">
                                        <a:effectLst/>
                                        <a:latin typeface="Cambria Math" panose="02040503050406030204" pitchFamily="18" charset="0"/>
                                        <a:cs typeface="Times New Roman" panose="02020603050405020304" pitchFamily="18" charset="0"/>
                                      </a:rPr>
                                      <m:t>𝑋</m:t>
                                    </m:r>
                                  </m:e>
                                  <m:sub>
                                    <m:r>
                                      <a:rPr lang="en-US" altLang="zh-CN" sz="2400" i="1">
                                        <a:effectLst/>
                                        <a:latin typeface="Cambria Math" panose="02040503050406030204" pitchFamily="18" charset="0"/>
                                        <a:cs typeface="Times New Roman" panose="02020603050405020304" pitchFamily="18" charset="0"/>
                                      </a:rPr>
                                      <m:t>𝑖</m:t>
                                    </m:r>
                                    <m:r>
                                      <a:rPr lang="en-US" altLang="zh-CN" sz="2400" i="1">
                                        <a:effectLst/>
                                        <a:latin typeface="Cambria Math" panose="02040503050406030204" pitchFamily="18" charset="0"/>
                                        <a:cs typeface="Times New Roman" panose="02020603050405020304" pitchFamily="18" charset="0"/>
                                      </a:rPr>
                                      <m:t>−1</m:t>
                                    </m:r>
                                  </m:sub>
                                  <m:sup>
                                    <m:d>
                                      <m:d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2400" i="1">
                                            <a:effectLst/>
                                            <a:latin typeface="Cambria Math" panose="02040503050406030204" pitchFamily="18" charset="0"/>
                                            <a:cs typeface="Times New Roman" panose="02020603050405020304" pitchFamily="18" charset="0"/>
                                          </a:rPr>
                                          <m:t>𝑡</m:t>
                                        </m:r>
                                      </m:e>
                                    </m:d>
                                  </m:sup>
                                </m:sSubSup>
                                <m:r>
                                  <a:rPr lang="en-US" altLang="zh-CN" sz="2400">
                                    <a:effectLst/>
                                    <a:latin typeface="Cambria Math" panose="02040503050406030204" pitchFamily="18" charset="0"/>
                                    <a:cs typeface="Times New Roman" panose="02020603050405020304" pitchFamily="18" charset="0"/>
                                  </a:rPr>
                                  <m:t>,</m:t>
                                </m:r>
                                <m:sSubSup>
                                  <m:sSubSup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400" i="1">
                                        <a:effectLst/>
                                        <a:latin typeface="Cambria Math" panose="02040503050406030204" pitchFamily="18" charset="0"/>
                                        <a:cs typeface="Times New Roman" panose="02020603050405020304" pitchFamily="18" charset="0"/>
                                      </a:rPr>
                                      <m:t>𝑋</m:t>
                                    </m:r>
                                  </m:e>
                                  <m:sub>
                                    <m:r>
                                      <a:rPr lang="en-US" altLang="zh-CN" sz="2400" i="1">
                                        <a:effectLst/>
                                        <a:latin typeface="Cambria Math" panose="02040503050406030204" pitchFamily="18" charset="0"/>
                                        <a:cs typeface="Times New Roman" panose="02020603050405020304" pitchFamily="18" charset="0"/>
                                      </a:rPr>
                                      <m:t>𝑖</m:t>
                                    </m:r>
                                  </m:sub>
                                  <m:sup>
                                    <m:r>
                                      <a:rPr lang="en-US" altLang="zh-CN" sz="2400" i="1">
                                        <a:effectLst/>
                                        <a:latin typeface="Cambria Math" panose="02040503050406030204" pitchFamily="18" charset="0"/>
                                        <a:cs typeface="Times New Roman" panose="02020603050405020304" pitchFamily="18" charset="0"/>
                                      </a:rPr>
                                      <m:t>∗</m:t>
                                    </m:r>
                                  </m:sup>
                                </m:sSubSup>
                                <m:r>
                                  <a:rPr lang="en-US" altLang="zh-CN" sz="2400">
                                    <a:effectLst/>
                                    <a:latin typeface="Cambria Math" panose="02040503050406030204" pitchFamily="18" charset="0"/>
                                    <a:cs typeface="Times New Roman" panose="02020603050405020304" pitchFamily="18" charset="0"/>
                                  </a:rPr>
                                  <m:t>,</m:t>
                                </m:r>
                                <m:sSubSup>
                                  <m:sSubSup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400" i="1">
                                        <a:effectLst/>
                                        <a:latin typeface="Cambria Math" panose="02040503050406030204" pitchFamily="18" charset="0"/>
                                        <a:cs typeface="Times New Roman" panose="02020603050405020304" pitchFamily="18" charset="0"/>
                                      </a:rPr>
                                      <m:t>𝑋</m:t>
                                    </m:r>
                                  </m:e>
                                  <m:sub>
                                    <m:r>
                                      <a:rPr lang="en-US" altLang="zh-CN" sz="2400" i="1">
                                        <a:effectLst/>
                                        <a:latin typeface="Cambria Math" panose="02040503050406030204" pitchFamily="18" charset="0"/>
                                        <a:cs typeface="Times New Roman" panose="02020603050405020304" pitchFamily="18" charset="0"/>
                                      </a:rPr>
                                      <m:t>𝑖</m:t>
                                    </m:r>
                                    <m:r>
                                      <a:rPr lang="en-US" altLang="zh-CN" sz="2400">
                                        <a:effectLst/>
                                        <a:latin typeface="Cambria Math" panose="02040503050406030204" pitchFamily="18" charset="0"/>
                                        <a:cs typeface="Times New Roman" panose="02020603050405020304" pitchFamily="18" charset="0"/>
                                      </a:rPr>
                                      <m:t>+</m:t>
                                    </m:r>
                                    <m:r>
                                      <a:rPr lang="en-US" altLang="zh-CN" sz="2400" i="1">
                                        <a:effectLst/>
                                        <a:latin typeface="Cambria Math" panose="02040503050406030204" pitchFamily="18" charset="0"/>
                                        <a:cs typeface="Times New Roman" panose="02020603050405020304" pitchFamily="18" charset="0"/>
                                      </a:rPr>
                                      <m:t>1</m:t>
                                    </m:r>
                                  </m:sub>
                                  <m:sup>
                                    <m:d>
                                      <m:d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2400" i="1">
                                            <a:effectLst/>
                                            <a:latin typeface="Cambria Math" panose="02040503050406030204" pitchFamily="18" charset="0"/>
                                            <a:cs typeface="Times New Roman" panose="02020603050405020304" pitchFamily="18" charset="0"/>
                                          </a:rPr>
                                          <m:t>𝑡</m:t>
                                        </m:r>
                                      </m:e>
                                    </m:d>
                                  </m:sup>
                                </m:sSubSup>
                                <m:r>
                                  <a:rPr lang="en-US" altLang="zh-CN" sz="2400">
                                    <a:effectLst/>
                                    <a:latin typeface="Cambria Math" panose="02040503050406030204" pitchFamily="18" charset="0"/>
                                    <a:cs typeface="Times New Roman" panose="02020603050405020304" pitchFamily="18" charset="0"/>
                                  </a:rPr>
                                  <m:t>,…,</m:t>
                                </m:r>
                                <m:sSubSup>
                                  <m:sSubSup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400" i="1">
                                        <a:effectLst/>
                                        <a:latin typeface="Cambria Math" panose="02040503050406030204" pitchFamily="18" charset="0"/>
                                        <a:cs typeface="Times New Roman" panose="02020603050405020304" pitchFamily="18" charset="0"/>
                                      </a:rPr>
                                      <m:t>𝑋</m:t>
                                    </m:r>
                                  </m:e>
                                  <m:sub>
                                    <m:r>
                                      <a:rPr lang="en-US" altLang="zh-CN" sz="2400" i="1">
                                        <a:effectLst/>
                                        <a:latin typeface="Cambria Math" panose="02040503050406030204" pitchFamily="18" charset="0"/>
                                        <a:cs typeface="Times New Roman" panose="02020603050405020304" pitchFamily="18" charset="0"/>
                                      </a:rPr>
                                      <m:t>𝑛</m:t>
                                    </m:r>
                                  </m:sub>
                                  <m:sup>
                                    <m:d>
                                      <m:d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2400" i="1">
                                            <a:effectLst/>
                                            <a:latin typeface="Cambria Math" panose="02040503050406030204" pitchFamily="18" charset="0"/>
                                            <a:cs typeface="Times New Roman" panose="02020603050405020304" pitchFamily="18" charset="0"/>
                                          </a:rPr>
                                          <m:t>𝑡</m:t>
                                        </m:r>
                                      </m:e>
                                    </m:d>
                                  </m:sup>
                                </m:sSubSup>
                              </m:e>
                            </m:d>
                          </m:e>
                        </m:mr>
                        <m:mr>
                          <m:e/>
                          <m:e>
                            <m:r>
                              <a:rPr lang="en-US" altLang="zh-CN" sz="2400">
                                <a:effectLst/>
                                <a:latin typeface="Cambria Math" panose="02040503050406030204" pitchFamily="18" charset="0"/>
                                <a:cs typeface="Times New Roman" panose="02020603050405020304" pitchFamily="18" charset="0"/>
                              </a:rPr>
                              <m:t>}</m:t>
                            </m:r>
                          </m:e>
                        </m:mr>
                      </m:m>
                    </m:oMath>
                  </m:oMathPara>
                </a14:m>
                <a:endParaRPr lang="zh-CN" altLang="en-US" sz="2400" dirty="0"/>
              </a:p>
            </p:txBody>
          </p:sp>
        </mc:Choice>
        <mc:Fallback xmlns="">
          <p:sp>
            <p:nvSpPr>
              <p:cNvPr id="8" name="文本框 7">
                <a:extLst>
                  <a:ext uri="{FF2B5EF4-FFF2-40B4-BE49-F238E27FC236}">
                    <a16:creationId xmlns:a16="http://schemas.microsoft.com/office/drawing/2014/main" id="{58A2217A-5802-4F48-9F2A-FDD7B978DCC4}"/>
                  </a:ext>
                </a:extLst>
              </p:cNvPr>
              <p:cNvSpPr txBox="1">
                <a:spLocks noRot="1" noChangeAspect="1" noMove="1" noResize="1" noEditPoints="1" noAdjustHandles="1" noChangeArrowheads="1" noChangeShapeType="1" noTextEdit="1"/>
              </p:cNvSpPr>
              <p:nvPr/>
            </p:nvSpPr>
            <p:spPr>
              <a:xfrm>
                <a:off x="148591" y="1628281"/>
                <a:ext cx="7470830" cy="2955617"/>
              </a:xfrm>
              <a:prstGeom prst="rect">
                <a:avLst/>
              </a:prstGeom>
              <a:blipFill>
                <a:blip r:embed="rId2"/>
                <a:stretch>
                  <a:fillRect/>
                </a:stretch>
              </a:blipFill>
              <a:ln w="25400">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2A48BA66-4BD7-409E-B29A-B68EB70BD375}"/>
                  </a:ext>
                </a:extLst>
              </p:cNvPr>
              <p:cNvSpPr txBox="1"/>
              <p:nvPr/>
            </p:nvSpPr>
            <p:spPr>
              <a:xfrm>
                <a:off x="836585" y="4720586"/>
                <a:ext cx="4689564" cy="400110"/>
              </a:xfrm>
              <a:prstGeom prst="rect">
                <a:avLst/>
              </a:prstGeom>
              <a:noFill/>
              <a:ln w="25400">
                <a:noFill/>
              </a:ln>
            </p:spPr>
            <p:txBody>
              <a:bodyPr wrap="square">
                <a:spAutoFit/>
              </a:bodyPr>
              <a:lstStyle/>
              <a:p>
                <a:pPr>
                  <a:spcBef>
                    <a:spcPts val="900"/>
                  </a:spcBef>
                  <a:spcAft>
                    <a:spcPts val="900"/>
                  </a:spcAft>
                </a:pPr>
                <a:r>
                  <a:rPr lang="en-US" altLang="zh-CN" sz="2000" dirty="0" err="1">
                    <a:effectLst/>
                    <a:latin typeface="宋体" panose="02010600030101010101" pitchFamily="2" charset="-122"/>
                    <a:ea typeface="宋体" panose="02010600030101010101" pitchFamily="2" charset="-122"/>
                    <a:cs typeface="Times New Roman" panose="02020603050405020304" pitchFamily="18" charset="0"/>
                  </a:rPr>
                  <a:t>其中下标的抽样概率</a:t>
                </a:r>
                <a14:m>
                  <m:oMath xmlns:m="http://schemas.openxmlformats.org/officeDocument/2006/math">
                    <m:r>
                      <a:rPr lang="en-US" altLang="zh-CN" sz="2000" b="1" i="1">
                        <a:effectLst/>
                        <a:latin typeface="Cambria Math" panose="02040503050406030204" pitchFamily="18" charset="0"/>
                        <a:ea typeface="宋体" panose="02010600030101010101" pitchFamily="2" charset="-122"/>
                        <a:cs typeface="Times New Roman" panose="02020603050405020304" pitchFamily="18" charset="0"/>
                      </a:rPr>
                      <m:t>𝛂</m:t>
                    </m:r>
                  </m:oMath>
                </a14:m>
                <a:r>
                  <a:rPr lang="en-US" altLang="zh-CN" sz="2000" dirty="0" err="1">
                    <a:effectLst/>
                    <a:latin typeface="宋体" panose="02010600030101010101" pitchFamily="2" charset="-122"/>
                    <a:ea typeface="宋体" panose="02010600030101010101" pitchFamily="2" charset="-122"/>
                    <a:cs typeface="Times New Roman" panose="02020603050405020304" pitchFamily="18" charset="0"/>
                  </a:rPr>
                  <a:t>为事先给定</a:t>
                </a:r>
                <a:endParaRPr lang="zh-CN" altLang="en-US" sz="2000" dirty="0"/>
              </a:p>
            </p:txBody>
          </p:sp>
        </mc:Choice>
        <mc:Fallback xmlns="">
          <p:sp>
            <p:nvSpPr>
              <p:cNvPr id="10" name="文本框 9">
                <a:extLst>
                  <a:ext uri="{FF2B5EF4-FFF2-40B4-BE49-F238E27FC236}">
                    <a16:creationId xmlns:a16="http://schemas.microsoft.com/office/drawing/2014/main" id="{2A48BA66-4BD7-409E-B29A-B68EB70BD375}"/>
                  </a:ext>
                </a:extLst>
              </p:cNvPr>
              <p:cNvSpPr txBox="1">
                <a:spLocks noRot="1" noChangeAspect="1" noMove="1" noResize="1" noEditPoints="1" noAdjustHandles="1" noChangeArrowheads="1" noChangeShapeType="1" noTextEdit="1"/>
              </p:cNvSpPr>
              <p:nvPr/>
            </p:nvSpPr>
            <p:spPr>
              <a:xfrm>
                <a:off x="836585" y="4720586"/>
                <a:ext cx="4689564" cy="400110"/>
              </a:xfrm>
              <a:prstGeom prst="rect">
                <a:avLst/>
              </a:prstGeom>
              <a:blipFill>
                <a:blip r:embed="rId3"/>
                <a:stretch>
                  <a:fillRect l="-1299" t="-10606" b="-22727"/>
                </a:stretch>
              </a:blipFill>
              <a:ln w="25400">
                <a:noFill/>
              </a:ln>
            </p:spPr>
            <p:txBody>
              <a:bodyPr/>
              <a:lstStyle/>
              <a:p>
                <a:r>
                  <a:rPr lang="zh-CN" altLang="en-US">
                    <a:noFill/>
                  </a:rPr>
                  <a:t> </a:t>
                </a:r>
              </a:p>
            </p:txBody>
          </p:sp>
        </mc:Fallback>
      </mc:AlternateContent>
    </p:spTree>
    <p:extLst>
      <p:ext uri="{BB962C8B-B14F-4D97-AF65-F5344CB8AC3E}">
        <p14:creationId xmlns:p14="http://schemas.microsoft.com/office/powerpoint/2010/main" val="146007623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标题 1">
            <a:extLst>
              <a:ext uri="{FF2B5EF4-FFF2-40B4-BE49-F238E27FC236}">
                <a16:creationId xmlns:a16="http://schemas.microsoft.com/office/drawing/2014/main" id="{C5D96BB7-F3EE-475D-8C4A-757D9F1B8C06}"/>
              </a:ext>
            </a:extLst>
          </p:cNvPr>
          <p:cNvSpPr>
            <a:spLocks noGrp="1" noChangeArrowheads="1"/>
          </p:cNvSpPr>
          <p:nvPr>
            <p:ph type="title"/>
          </p:nvPr>
        </p:nvSpPr>
        <p:spPr>
          <a:xfrm>
            <a:off x="-15875" y="142875"/>
            <a:ext cx="8229600" cy="642938"/>
          </a:xfrm>
        </p:spPr>
        <p:txBody>
          <a:bodyPr/>
          <a:lstStyle/>
          <a:p>
            <a:pPr algn="l" defTabSz="512763" fontAlgn="base">
              <a:spcAft>
                <a:spcPct val="0"/>
              </a:spcAft>
            </a:pPr>
            <a:r>
              <a:rPr lang="en-US" altLang="zh-CN" dirty="0"/>
              <a:t>3.6.1 </a:t>
            </a:r>
            <a:r>
              <a:rPr lang="zh-CN" altLang="en-US" dirty="0"/>
              <a:t>概述</a:t>
            </a:r>
          </a:p>
        </p:txBody>
      </p:sp>
      <p:sp>
        <p:nvSpPr>
          <p:cNvPr id="13" name="灯片编号占位符 2">
            <a:extLst>
              <a:ext uri="{FF2B5EF4-FFF2-40B4-BE49-F238E27FC236}">
                <a16:creationId xmlns:a16="http://schemas.microsoft.com/office/drawing/2014/main" id="{5A8BAC01-8B7C-42BB-BE3B-AED279295D94}"/>
              </a:ext>
            </a:extLst>
          </p:cNvPr>
          <p:cNvSpPr>
            <a:spLocks noGrp="1" noChangeArrowheads="1"/>
          </p:cNvSpPr>
          <p:nvPr>
            <p:ph type="sldNum" sz="quarter" idx="12"/>
          </p:nvPr>
        </p:nvSpPr>
        <p:spPr bwMode="auto">
          <a:xfrm>
            <a:off x="6553200" y="6391275"/>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9FCE3FB9-BAC7-4293-A5BB-B8E090A183F8}" type="slidenum">
              <a:rPr lang="zh-CN" altLang="en-US">
                <a:solidFill>
                  <a:srgbClr val="898989"/>
                </a:solidFill>
              </a:rPr>
              <a:pPr/>
              <a:t>14</a:t>
            </a:fld>
            <a:endParaRPr lang="zh-CN" altLang="en-US">
              <a:solidFill>
                <a:srgbClr val="898989"/>
              </a:solidFill>
            </a:endParaRPr>
          </a:p>
        </p:txBody>
      </p:sp>
      <p:sp>
        <p:nvSpPr>
          <p:cNvPr id="10" name="文本框 9">
            <a:extLst>
              <a:ext uri="{FF2B5EF4-FFF2-40B4-BE49-F238E27FC236}">
                <a16:creationId xmlns:a16="http://schemas.microsoft.com/office/drawing/2014/main" id="{7000FB4C-29CA-40D0-A510-4D9946881955}"/>
              </a:ext>
            </a:extLst>
          </p:cNvPr>
          <p:cNvSpPr txBox="1"/>
          <p:nvPr/>
        </p:nvSpPr>
        <p:spPr>
          <a:xfrm>
            <a:off x="183565" y="1043735"/>
            <a:ext cx="8229600" cy="584775"/>
          </a:xfrm>
          <a:prstGeom prst="rect">
            <a:avLst/>
          </a:prstGeom>
          <a:noFill/>
          <a:ln w="25400">
            <a:noFill/>
          </a:ln>
        </p:spPr>
        <p:txBody>
          <a:bodyPr wrap="square">
            <a:spAutoFit/>
          </a:bodyPr>
          <a:lstStyle/>
          <a:p>
            <a:r>
              <a:rPr lang="en-US" altLang="zh-CN" sz="3200" b="1" dirty="0">
                <a:solidFill>
                  <a:srgbClr val="FF0000"/>
                </a:solidFill>
                <a:latin typeface="Verdana" panose="020B0604030504040204" pitchFamily="34" charset="0"/>
              </a:rPr>
              <a:t>1 </a:t>
            </a:r>
            <a:r>
              <a:rPr lang="zh-CN" altLang="en-US" sz="3200" b="1" dirty="0">
                <a:solidFill>
                  <a:srgbClr val="FF0000"/>
                </a:solidFill>
                <a:latin typeface="Verdana" panose="020B0604030504040204" pitchFamily="34" charset="0"/>
              </a:rPr>
              <a:t>随机过程</a:t>
            </a:r>
            <a:r>
              <a:rPr lang="en-US" altLang="zh-CN" sz="3200" b="1" dirty="0">
                <a:solidFill>
                  <a:srgbClr val="FF0000"/>
                </a:solidFill>
                <a:latin typeface="Verdana" panose="020B0604030504040204" pitchFamily="34" charset="0"/>
              </a:rPr>
              <a:t>(Stochastic Process)</a:t>
            </a:r>
            <a:endParaRPr lang="zh-CN" altLang="en-US" sz="3200" b="1" dirty="0">
              <a:solidFill>
                <a:srgbClr val="FF0000"/>
              </a:solidFill>
              <a:latin typeface="Verdana" panose="020B0604030504040204" pitchFamily="34" charset="0"/>
            </a:endParaRPr>
          </a:p>
        </p:txBody>
      </p:sp>
      <p:sp>
        <p:nvSpPr>
          <p:cNvPr id="11" name="文本框 10">
            <a:extLst>
              <a:ext uri="{FF2B5EF4-FFF2-40B4-BE49-F238E27FC236}">
                <a16:creationId xmlns:a16="http://schemas.microsoft.com/office/drawing/2014/main" id="{8BF5F307-21D6-4145-8EE9-0CC27464B25C}"/>
              </a:ext>
            </a:extLst>
          </p:cNvPr>
          <p:cNvSpPr txBox="1"/>
          <p:nvPr/>
        </p:nvSpPr>
        <p:spPr>
          <a:xfrm>
            <a:off x="-29915" y="1538790"/>
            <a:ext cx="9140838" cy="1200329"/>
          </a:xfrm>
          <a:prstGeom prst="rect">
            <a:avLst/>
          </a:prstGeom>
          <a:noFill/>
          <a:ln w="25400">
            <a:noFill/>
          </a:ln>
        </p:spPr>
        <p:txBody>
          <a:bodyPr wrap="square">
            <a:spAutoFit/>
          </a:bodyPr>
          <a:lstStyle/>
          <a:p>
            <a:pPr marL="571500" indent="-571500">
              <a:buFont typeface="Arial" panose="020B0604020202020204" pitchFamily="34" charset="0"/>
              <a:buChar char="•"/>
            </a:pPr>
            <a:r>
              <a:rPr lang="zh-CN" altLang="en-US" sz="3600" dirty="0">
                <a:solidFill>
                  <a:srgbClr val="006699"/>
                </a:solidFill>
                <a:latin typeface="Verdana" panose="020B0604030504040204" pitchFamily="34" charset="0"/>
              </a:rPr>
              <a:t>一维随机过程</a:t>
            </a:r>
          </a:p>
          <a:p>
            <a:endParaRPr lang="zh-CN" altLang="en-US" sz="3600" dirty="0">
              <a:solidFill>
                <a:srgbClr val="006699"/>
              </a:solidFill>
              <a:latin typeface="Verdana" panose="020B0604030504040204" pitchFamily="34" charset="0"/>
            </a:endParaRPr>
          </a:p>
        </p:txBody>
      </p:sp>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0ABA8CD1-B6E9-4B40-944D-9445E60DAE8A}"/>
                  </a:ext>
                </a:extLst>
              </p:cNvPr>
              <p:cNvSpPr txBox="1"/>
              <p:nvPr/>
            </p:nvSpPr>
            <p:spPr>
              <a:xfrm>
                <a:off x="217542" y="2843935"/>
                <a:ext cx="8708915" cy="2162130"/>
              </a:xfrm>
              <a:prstGeom prst="rect">
                <a:avLst/>
              </a:prstGeom>
              <a:noFill/>
              <a:ln w="25400">
                <a:noFill/>
              </a:ln>
            </p:spPr>
            <p:txBody>
              <a:bodyPr wrap="square">
                <a:spAutoFit/>
              </a:bodyPr>
              <a:lstStyle/>
              <a:p>
                <a:pPr>
                  <a:spcBef>
                    <a:spcPts val="900"/>
                  </a:spcBef>
                  <a:spcAft>
                    <a:spcPts val="900"/>
                  </a:spcAft>
                </a:pPr>
                <a:r>
                  <a:rPr lang="en-US" altLang="zh-CN" sz="2800" dirty="0" err="1">
                    <a:effectLst/>
                    <a:latin typeface="宋体" panose="02010600030101010101" pitchFamily="2" charset="-122"/>
                    <a:cs typeface="Times New Roman" panose="02020603050405020304" pitchFamily="18" charset="0"/>
                  </a:rPr>
                  <a:t>给定随机过程</a:t>
                </a:r>
                <a:r>
                  <a:rPr lang="en-US" altLang="zh-CN" sz="2800" dirty="0">
                    <a:effectLst/>
                    <a:latin typeface="Cambria" panose="02040503050406030204" pitchFamily="18" charset="0"/>
                    <a:cs typeface="Times New Roman" panose="02020603050405020304" pitchFamily="18" charset="0"/>
                  </a:rPr>
                  <a:t> </a:t>
                </a:r>
                <a14:m>
                  <m:oMath xmlns:m="http://schemas.openxmlformats.org/officeDocument/2006/math">
                    <m:r>
                      <a:rPr lang="en-US" altLang="zh-CN" sz="2800" i="1">
                        <a:effectLst/>
                        <a:latin typeface="Cambria Math" panose="02040503050406030204" pitchFamily="18" charset="0"/>
                        <a:cs typeface="Times New Roman" panose="02020603050405020304" pitchFamily="18" charset="0"/>
                      </a:rPr>
                      <m:t>𝑋</m:t>
                    </m:r>
                    <m:d>
                      <m:dPr>
                        <m:ctrlPr>
                          <a:rPr lang="zh-CN" altLang="zh-CN" sz="2800"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2800" i="1">
                            <a:effectLst/>
                            <a:latin typeface="Cambria Math" panose="02040503050406030204" pitchFamily="18" charset="0"/>
                            <a:cs typeface="Times New Roman" panose="02020603050405020304" pitchFamily="18" charset="0"/>
                          </a:rPr>
                          <m:t>𝑡</m:t>
                        </m:r>
                      </m:e>
                    </m:d>
                    <m:r>
                      <a:rPr lang="en-US" altLang="zh-CN" sz="2800">
                        <a:effectLst/>
                        <a:latin typeface="Cambria Math" panose="02040503050406030204" pitchFamily="18" charset="0"/>
                        <a:cs typeface="Times New Roman" panose="02020603050405020304" pitchFamily="18" charset="0"/>
                      </a:rPr>
                      <m:t>,</m:t>
                    </m:r>
                    <m:r>
                      <a:rPr lang="en-US" altLang="zh-CN" sz="2800" i="1">
                        <a:effectLst/>
                        <a:latin typeface="Cambria Math" panose="02040503050406030204" pitchFamily="18" charset="0"/>
                        <a:cs typeface="Times New Roman" panose="02020603050405020304" pitchFamily="18" charset="0"/>
                      </a:rPr>
                      <m:t>𝑡</m:t>
                    </m:r>
                    <m:r>
                      <a:rPr lang="en-US" altLang="zh-CN" sz="2800">
                        <a:effectLst/>
                        <a:latin typeface="Cambria Math" panose="02040503050406030204" pitchFamily="18" charset="0"/>
                        <a:cs typeface="Times New Roman" panose="02020603050405020304" pitchFamily="18" charset="0"/>
                      </a:rPr>
                      <m:t>∈</m:t>
                    </m:r>
                    <m:r>
                      <a:rPr lang="en-US" altLang="zh-CN" sz="2800" i="1">
                        <a:effectLst/>
                        <a:latin typeface="Cambria Math" panose="02040503050406030204" pitchFamily="18" charset="0"/>
                        <a:cs typeface="Times New Roman" panose="02020603050405020304" pitchFamily="18" charset="0"/>
                      </a:rPr>
                      <m:t>𝑇</m:t>
                    </m:r>
                  </m:oMath>
                </a14:m>
                <a:r>
                  <a:rPr lang="en-US" altLang="zh-CN" sz="2800" dirty="0">
                    <a:effectLst/>
                    <a:latin typeface="Cambria" panose="02040503050406030204" pitchFamily="18" charset="0"/>
                    <a:cs typeface="Times New Roman" panose="02020603050405020304" pitchFamily="18" charset="0"/>
                  </a:rPr>
                  <a:t> </a:t>
                </a:r>
                <a:r>
                  <a:rPr lang="en-US" altLang="zh-CN" sz="2800" dirty="0">
                    <a:effectLst/>
                    <a:latin typeface="宋体" panose="02010600030101010101" pitchFamily="2" charset="-122"/>
                    <a:cs typeface="Times New Roman" panose="02020603050405020304" pitchFamily="18" charset="0"/>
                  </a:rPr>
                  <a:t>，</a:t>
                </a:r>
                <a:r>
                  <a:rPr lang="en-US" altLang="zh-CN" sz="2800" dirty="0" err="1">
                    <a:effectLst/>
                    <a:latin typeface="宋体" panose="02010600030101010101" pitchFamily="2" charset="-122"/>
                    <a:cs typeface="Times New Roman" panose="02020603050405020304" pitchFamily="18" charset="0"/>
                  </a:rPr>
                  <a:t>固定</a:t>
                </a:r>
                <a:r>
                  <a:rPr lang="en-US" altLang="zh-CN" sz="2800" dirty="0">
                    <a:effectLst/>
                    <a:latin typeface="Cambria" panose="02040503050406030204" pitchFamily="18" charset="0"/>
                    <a:cs typeface="Times New Roman" panose="02020603050405020304" pitchFamily="18" charset="0"/>
                  </a:rPr>
                  <a:t> </a:t>
                </a:r>
                <a14:m>
                  <m:oMath xmlns:m="http://schemas.openxmlformats.org/officeDocument/2006/math">
                    <m:r>
                      <a:rPr lang="en-US" altLang="zh-CN" sz="2800" i="1">
                        <a:effectLst/>
                        <a:latin typeface="Cambria Math" panose="02040503050406030204" pitchFamily="18" charset="0"/>
                        <a:cs typeface="Times New Roman" panose="02020603050405020304" pitchFamily="18" charset="0"/>
                      </a:rPr>
                      <m:t>𝑡</m:t>
                    </m:r>
                    <m:r>
                      <a:rPr lang="en-US" altLang="zh-CN" sz="2800">
                        <a:effectLst/>
                        <a:latin typeface="Cambria Math" panose="02040503050406030204" pitchFamily="18" charset="0"/>
                        <a:cs typeface="Times New Roman" panose="02020603050405020304" pitchFamily="18" charset="0"/>
                      </a:rPr>
                      <m:t>∈</m:t>
                    </m:r>
                    <m:r>
                      <a:rPr lang="en-US" altLang="zh-CN" sz="2800" i="1">
                        <a:effectLst/>
                        <a:latin typeface="Cambria Math" panose="02040503050406030204" pitchFamily="18" charset="0"/>
                        <a:cs typeface="Times New Roman" panose="02020603050405020304" pitchFamily="18" charset="0"/>
                      </a:rPr>
                      <m:t>𝑇</m:t>
                    </m:r>
                  </m:oMath>
                </a14:m>
                <a:r>
                  <a:rPr lang="en-US" altLang="zh-CN" sz="2800" dirty="0">
                    <a:effectLst/>
                    <a:latin typeface="Cambria" panose="02040503050406030204" pitchFamily="18" charset="0"/>
                    <a:cs typeface="Times New Roman" panose="02020603050405020304" pitchFamily="18" charset="0"/>
                  </a:rPr>
                  <a:t>, </a:t>
                </a:r>
                <a14:m>
                  <m:oMath xmlns:m="http://schemas.openxmlformats.org/officeDocument/2006/math">
                    <m:r>
                      <a:rPr lang="en-US" altLang="zh-CN" sz="2800" i="1">
                        <a:effectLst/>
                        <a:latin typeface="Cambria Math" panose="02040503050406030204" pitchFamily="18" charset="0"/>
                        <a:cs typeface="Times New Roman" panose="02020603050405020304" pitchFamily="18" charset="0"/>
                      </a:rPr>
                      <m:t>𝑋</m:t>
                    </m:r>
                    <m:d>
                      <m:dPr>
                        <m:ctrlPr>
                          <a:rPr lang="zh-CN" altLang="zh-CN" sz="2800"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2800" i="1">
                            <a:effectLst/>
                            <a:latin typeface="Cambria Math" panose="02040503050406030204" pitchFamily="18" charset="0"/>
                            <a:cs typeface="Times New Roman" panose="02020603050405020304" pitchFamily="18" charset="0"/>
                          </a:rPr>
                          <m:t>𝑡</m:t>
                        </m:r>
                      </m:e>
                    </m:d>
                  </m:oMath>
                </a14:m>
                <a:r>
                  <a:rPr lang="en-US" altLang="zh-CN" sz="2800" dirty="0">
                    <a:effectLst/>
                    <a:latin typeface="Cambria" panose="02040503050406030204" pitchFamily="18" charset="0"/>
                    <a:cs typeface="Times New Roman" panose="02020603050405020304" pitchFamily="18" charset="0"/>
                  </a:rPr>
                  <a:t> </a:t>
                </a:r>
                <a:r>
                  <a:rPr lang="en-US" altLang="zh-CN" sz="2800" dirty="0" err="1">
                    <a:effectLst/>
                    <a:latin typeface="宋体" panose="02010600030101010101" pitchFamily="2" charset="-122"/>
                    <a:cs typeface="Times New Roman" panose="02020603050405020304" pitchFamily="18" charset="0"/>
                  </a:rPr>
                  <a:t>是一维随机变量，它的均值一般与</a:t>
                </a:r>
                <a14:m>
                  <m:oMath xmlns:m="http://schemas.openxmlformats.org/officeDocument/2006/math">
                    <m:r>
                      <a:rPr lang="en-US" altLang="zh-CN" sz="2800" i="1">
                        <a:effectLst/>
                        <a:latin typeface="Cambria Math" panose="02040503050406030204" pitchFamily="18" charset="0"/>
                        <a:cs typeface="Times New Roman" panose="02020603050405020304" pitchFamily="18" charset="0"/>
                      </a:rPr>
                      <m:t>𝑡</m:t>
                    </m:r>
                  </m:oMath>
                </a14:m>
                <a:r>
                  <a:rPr lang="en-US" altLang="zh-CN" sz="2800" dirty="0">
                    <a:effectLst/>
                    <a:latin typeface="Cambria" panose="02040503050406030204" pitchFamily="18" charset="0"/>
                    <a:cs typeface="Times New Roman" panose="02020603050405020304" pitchFamily="18" charset="0"/>
                  </a:rPr>
                  <a:t> </a:t>
                </a:r>
                <a:r>
                  <a:rPr lang="en-US" altLang="zh-CN" sz="2800" dirty="0" err="1">
                    <a:effectLst/>
                    <a:latin typeface="宋体" panose="02010600030101010101" pitchFamily="2" charset="-122"/>
                    <a:cs typeface="Times New Roman" panose="02020603050405020304" pitchFamily="18" charset="0"/>
                  </a:rPr>
                  <a:t>有关，记为</a:t>
                </a:r>
                <a:r>
                  <a:rPr lang="en-US" altLang="zh-CN" sz="2800" dirty="0">
                    <a:effectLst/>
                    <a:latin typeface="宋体" panose="02010600030101010101" pitchFamily="2" charset="-122"/>
                    <a:cs typeface="Times New Roman" panose="02020603050405020304" pitchFamily="18" charset="0"/>
                  </a:rPr>
                  <a:t>：</a:t>
                </a:r>
                <a:endParaRPr lang="zh-CN" altLang="zh-CN" sz="2800" dirty="0">
                  <a:effectLst/>
                  <a:latin typeface="Cambria" panose="02040503050406030204" pitchFamily="18" charset="0"/>
                  <a:cs typeface="Times New Roman" panose="02020603050405020304" pitchFamily="18" charset="0"/>
                </a:endParaRPr>
              </a:p>
              <a:p>
                <a:pPr>
                  <a:spcBef>
                    <a:spcPts val="900"/>
                  </a:spcBef>
                  <a:spcAft>
                    <a:spcPts val="900"/>
                  </a:spcAft>
                </a:pPr>
                <a14:m>
                  <m:oMathPara xmlns:m="http://schemas.openxmlformats.org/officeDocument/2006/math">
                    <m:oMathParaPr>
                      <m:jc m:val="centerGroup"/>
                    </m:oMathParaPr>
                    <m:oMath xmlns:m="http://schemas.openxmlformats.org/officeDocument/2006/math">
                      <m:sSub>
                        <m:sSubPr>
                          <m:ctrlPr>
                            <a:rPr lang="zh-CN" altLang="zh-CN" sz="2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800" i="1">
                              <a:effectLst/>
                              <a:latin typeface="Cambria Math" panose="02040503050406030204" pitchFamily="18" charset="0"/>
                              <a:cs typeface="Times New Roman" panose="02020603050405020304" pitchFamily="18" charset="0"/>
                            </a:rPr>
                            <m:t>𝜇</m:t>
                          </m:r>
                        </m:e>
                        <m:sub>
                          <m:r>
                            <a:rPr lang="en-US" altLang="zh-CN" sz="2800" i="1">
                              <a:effectLst/>
                              <a:latin typeface="Cambria Math" panose="02040503050406030204" pitchFamily="18" charset="0"/>
                              <a:cs typeface="Times New Roman" panose="02020603050405020304" pitchFamily="18" charset="0"/>
                            </a:rPr>
                            <m:t>𝑋</m:t>
                          </m:r>
                        </m:sub>
                      </m:sSub>
                      <m:d>
                        <m:dPr>
                          <m:ctrlPr>
                            <a:rPr lang="zh-CN" altLang="zh-CN" sz="2800"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2800" i="1">
                              <a:effectLst/>
                              <a:latin typeface="Cambria Math" panose="02040503050406030204" pitchFamily="18" charset="0"/>
                              <a:cs typeface="Times New Roman" panose="02020603050405020304" pitchFamily="18" charset="0"/>
                            </a:rPr>
                            <m:t>𝑡</m:t>
                          </m:r>
                        </m:e>
                      </m:d>
                      <m:r>
                        <a:rPr lang="en-US" altLang="zh-CN" sz="2800">
                          <a:effectLst/>
                          <a:latin typeface="Cambria Math" panose="02040503050406030204" pitchFamily="18" charset="0"/>
                          <a:cs typeface="Times New Roman" panose="02020603050405020304" pitchFamily="18" charset="0"/>
                        </a:rPr>
                        <m:t>=</m:t>
                      </m:r>
                      <m:r>
                        <a:rPr lang="en-US" altLang="zh-CN" sz="2800" i="1">
                          <a:effectLst/>
                          <a:latin typeface="Cambria Math" panose="02040503050406030204" pitchFamily="18" charset="0"/>
                          <a:cs typeface="Times New Roman" panose="02020603050405020304" pitchFamily="18" charset="0"/>
                        </a:rPr>
                        <m:t>𝐸</m:t>
                      </m:r>
                      <m:d>
                        <m:dPr>
                          <m:begChr m:val="["/>
                          <m:endChr m:val="]"/>
                          <m:ctrlPr>
                            <a:rPr lang="zh-CN" altLang="zh-CN" sz="2800"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2800" i="1">
                              <a:effectLst/>
                              <a:latin typeface="Cambria Math" panose="02040503050406030204" pitchFamily="18" charset="0"/>
                              <a:cs typeface="Times New Roman" panose="02020603050405020304" pitchFamily="18" charset="0"/>
                            </a:rPr>
                            <m:t>𝑋</m:t>
                          </m:r>
                          <m:d>
                            <m:dPr>
                              <m:ctrlPr>
                                <a:rPr lang="zh-CN" altLang="zh-CN" sz="2800"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2800" i="1">
                                  <a:effectLst/>
                                  <a:latin typeface="Cambria Math" panose="02040503050406030204" pitchFamily="18" charset="0"/>
                                  <a:cs typeface="Times New Roman" panose="02020603050405020304" pitchFamily="18" charset="0"/>
                                </a:rPr>
                                <m:t>𝑡</m:t>
                              </m:r>
                            </m:e>
                          </m:d>
                        </m:e>
                      </m:d>
                    </m:oMath>
                  </m:oMathPara>
                </a14:m>
                <a:endParaRPr lang="zh-CN" altLang="zh-CN" sz="2800" dirty="0">
                  <a:effectLst/>
                  <a:latin typeface="Cambria" panose="02040503050406030204" pitchFamily="18" charset="0"/>
                  <a:cs typeface="Times New Roman" panose="02020603050405020304" pitchFamily="18" charset="0"/>
                </a:endParaRPr>
              </a:p>
              <a:p>
                <a:pPr>
                  <a:spcBef>
                    <a:spcPts val="900"/>
                  </a:spcBef>
                  <a:spcAft>
                    <a:spcPts val="900"/>
                  </a:spcAft>
                </a:pPr>
                <a:r>
                  <a:rPr lang="en-US" altLang="zh-CN" sz="2800" dirty="0">
                    <a:effectLst/>
                    <a:latin typeface="宋体" panose="02010600030101010101" pitchFamily="2" charset="-122"/>
                    <a:cs typeface="Times New Roman" panose="02020603050405020304" pitchFamily="18" charset="0"/>
                  </a:rPr>
                  <a:t>称</a:t>
                </a:r>
                <a:r>
                  <a:rPr lang="en-US" altLang="zh-CN" sz="2800" dirty="0">
                    <a:effectLst/>
                    <a:latin typeface="Cambria" panose="02040503050406030204" pitchFamily="18" charset="0"/>
                    <a:cs typeface="Times New Roman" panose="02020603050405020304" pitchFamily="18" charset="0"/>
                  </a:rPr>
                  <a:t> </a:t>
                </a:r>
                <a14:m>
                  <m:oMath xmlns:m="http://schemas.openxmlformats.org/officeDocument/2006/math">
                    <m:sSub>
                      <m:sSubPr>
                        <m:ctrlPr>
                          <a:rPr lang="zh-CN" altLang="zh-CN" sz="2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800" i="1">
                            <a:effectLst/>
                            <a:latin typeface="Cambria Math" panose="02040503050406030204" pitchFamily="18" charset="0"/>
                            <a:cs typeface="Times New Roman" panose="02020603050405020304" pitchFamily="18" charset="0"/>
                          </a:rPr>
                          <m:t>𝜇</m:t>
                        </m:r>
                      </m:e>
                      <m:sub>
                        <m:r>
                          <a:rPr lang="en-US" altLang="zh-CN" sz="2800" i="1">
                            <a:effectLst/>
                            <a:latin typeface="Cambria Math" panose="02040503050406030204" pitchFamily="18" charset="0"/>
                            <a:cs typeface="Times New Roman" panose="02020603050405020304" pitchFamily="18" charset="0"/>
                          </a:rPr>
                          <m:t>𝑋</m:t>
                        </m:r>
                      </m:sub>
                    </m:sSub>
                    <m:d>
                      <m:dPr>
                        <m:ctrlPr>
                          <a:rPr lang="zh-CN" altLang="zh-CN" sz="2800"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2800" i="1">
                            <a:effectLst/>
                            <a:latin typeface="Cambria Math" panose="02040503050406030204" pitchFamily="18" charset="0"/>
                            <a:cs typeface="Times New Roman" panose="02020603050405020304" pitchFamily="18" charset="0"/>
                          </a:rPr>
                          <m:t>𝑡</m:t>
                        </m:r>
                      </m:e>
                    </m:d>
                  </m:oMath>
                </a14:m>
                <a:r>
                  <a:rPr lang="en-US" altLang="zh-CN" sz="2800" dirty="0" err="1">
                    <a:effectLst/>
                    <a:latin typeface="宋体" panose="02010600030101010101" pitchFamily="2" charset="-122"/>
                    <a:cs typeface="Times New Roman" panose="02020603050405020304" pitchFamily="18" charset="0"/>
                  </a:rPr>
                  <a:t>的随机过程</a:t>
                </a:r>
                <a14:m>
                  <m:oMath xmlns:m="http://schemas.openxmlformats.org/officeDocument/2006/math">
                    <m:r>
                      <a:rPr lang="en-US" altLang="zh-CN" sz="2800">
                        <a:effectLst/>
                        <a:latin typeface="Cambria Math" panose="02040503050406030204" pitchFamily="18" charset="0"/>
                        <a:cs typeface="Times New Roman" panose="02020603050405020304" pitchFamily="18" charset="0"/>
                      </a:rPr>
                      <m:t>{</m:t>
                    </m:r>
                    <m:r>
                      <a:rPr lang="en-US" altLang="zh-CN" sz="2800" i="1">
                        <a:effectLst/>
                        <a:latin typeface="Cambria Math" panose="02040503050406030204" pitchFamily="18" charset="0"/>
                        <a:cs typeface="Times New Roman" panose="02020603050405020304" pitchFamily="18" charset="0"/>
                      </a:rPr>
                      <m:t>𝑋</m:t>
                    </m:r>
                    <m:d>
                      <m:dPr>
                        <m:ctrlPr>
                          <a:rPr lang="zh-CN" altLang="zh-CN" sz="2800"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2800" i="1">
                            <a:effectLst/>
                            <a:latin typeface="Cambria Math" panose="02040503050406030204" pitchFamily="18" charset="0"/>
                            <a:cs typeface="Times New Roman" panose="02020603050405020304" pitchFamily="18" charset="0"/>
                          </a:rPr>
                          <m:t>𝑡</m:t>
                        </m:r>
                      </m:e>
                    </m:d>
                    <m:r>
                      <a:rPr lang="en-US" altLang="zh-CN" sz="2800">
                        <a:effectLst/>
                        <a:latin typeface="Cambria Math" panose="02040503050406030204" pitchFamily="18" charset="0"/>
                        <a:cs typeface="Times New Roman" panose="02020603050405020304" pitchFamily="18" charset="0"/>
                      </a:rPr>
                      <m:t>,</m:t>
                    </m:r>
                    <m:r>
                      <a:rPr lang="en-US" altLang="zh-CN" sz="2800" i="1">
                        <a:effectLst/>
                        <a:latin typeface="Cambria Math" panose="02040503050406030204" pitchFamily="18" charset="0"/>
                        <a:cs typeface="Times New Roman" panose="02020603050405020304" pitchFamily="18" charset="0"/>
                      </a:rPr>
                      <m:t>𝑡</m:t>
                    </m:r>
                    <m:r>
                      <a:rPr lang="en-US" altLang="zh-CN" sz="2800">
                        <a:effectLst/>
                        <a:latin typeface="Cambria Math" panose="02040503050406030204" pitchFamily="18" charset="0"/>
                        <a:cs typeface="Times New Roman" panose="02020603050405020304" pitchFamily="18" charset="0"/>
                      </a:rPr>
                      <m:t>∈</m:t>
                    </m:r>
                    <m:r>
                      <a:rPr lang="en-US" altLang="zh-CN" sz="2800" i="1">
                        <a:effectLst/>
                        <a:latin typeface="Cambria Math" panose="02040503050406030204" pitchFamily="18" charset="0"/>
                        <a:cs typeface="Times New Roman" panose="02020603050405020304" pitchFamily="18" charset="0"/>
                      </a:rPr>
                      <m:t>𝑇</m:t>
                    </m:r>
                    <m:r>
                      <a:rPr lang="en-US" altLang="zh-CN" sz="2800">
                        <a:effectLst/>
                        <a:latin typeface="Cambria Math" panose="02040503050406030204" pitchFamily="18" charset="0"/>
                        <a:cs typeface="Times New Roman" panose="02020603050405020304" pitchFamily="18" charset="0"/>
                      </a:rPr>
                      <m:t>}</m:t>
                    </m:r>
                  </m:oMath>
                </a14:m>
                <a:r>
                  <a:rPr lang="en-US" altLang="zh-CN" sz="2800" dirty="0" err="1">
                    <a:effectLst/>
                    <a:latin typeface="宋体" panose="02010600030101010101" pitchFamily="2" charset="-122"/>
                    <a:cs typeface="Times New Roman" panose="02020603050405020304" pitchFamily="18" charset="0"/>
                  </a:rPr>
                  <a:t>的</a:t>
                </a:r>
                <a:r>
                  <a:rPr lang="en-US" altLang="zh-CN" sz="2800" b="1" dirty="0" err="1">
                    <a:solidFill>
                      <a:srgbClr val="FF0000"/>
                    </a:solidFill>
                    <a:effectLst/>
                    <a:latin typeface="宋体" panose="02010600030101010101" pitchFamily="2" charset="-122"/>
                    <a:cs typeface="Times New Roman" panose="02020603050405020304" pitchFamily="18" charset="0"/>
                  </a:rPr>
                  <a:t>均值函数</a:t>
                </a:r>
                <a:r>
                  <a:rPr lang="en-US" altLang="zh-CN" sz="2800" dirty="0">
                    <a:effectLst/>
                    <a:latin typeface="宋体" panose="02010600030101010101" pitchFamily="2" charset="-122"/>
                    <a:cs typeface="Times New Roman" panose="02020603050405020304" pitchFamily="18" charset="0"/>
                  </a:rPr>
                  <a:t>。</a:t>
                </a:r>
                <a:endParaRPr lang="zh-CN" altLang="zh-CN" sz="2800" dirty="0">
                  <a:effectLst/>
                  <a:latin typeface="Cambria" panose="02040503050406030204" pitchFamily="18" charset="0"/>
                  <a:cs typeface="Times New Roman" panose="02020603050405020304" pitchFamily="18" charset="0"/>
                </a:endParaRPr>
              </a:p>
            </p:txBody>
          </p:sp>
        </mc:Choice>
        <mc:Fallback xmlns="">
          <p:sp>
            <p:nvSpPr>
              <p:cNvPr id="9" name="文本框 8">
                <a:extLst>
                  <a:ext uri="{FF2B5EF4-FFF2-40B4-BE49-F238E27FC236}">
                    <a16:creationId xmlns:a16="http://schemas.microsoft.com/office/drawing/2014/main" id="{0ABA8CD1-B6E9-4B40-944D-9445E60DAE8A}"/>
                  </a:ext>
                </a:extLst>
              </p:cNvPr>
              <p:cNvSpPr txBox="1">
                <a:spLocks noRot="1" noChangeAspect="1" noMove="1" noResize="1" noEditPoints="1" noAdjustHandles="1" noChangeArrowheads="1" noChangeShapeType="1" noTextEdit="1"/>
              </p:cNvSpPr>
              <p:nvPr/>
            </p:nvSpPr>
            <p:spPr>
              <a:xfrm>
                <a:off x="217542" y="2843935"/>
                <a:ext cx="8708915" cy="2162130"/>
              </a:xfrm>
              <a:prstGeom prst="rect">
                <a:avLst/>
              </a:prstGeom>
              <a:blipFill>
                <a:blip r:embed="rId2"/>
                <a:stretch>
                  <a:fillRect l="-1471" t="-3955" r="-1190" b="-6497"/>
                </a:stretch>
              </a:blipFill>
              <a:ln w="25400">
                <a:noFill/>
              </a:ln>
            </p:spPr>
            <p:txBody>
              <a:bodyPr/>
              <a:lstStyle/>
              <a:p>
                <a:r>
                  <a:rPr lang="zh-CN" altLang="en-US">
                    <a:noFill/>
                  </a:rPr>
                  <a:t> </a:t>
                </a:r>
              </a:p>
            </p:txBody>
          </p:sp>
        </mc:Fallback>
      </mc:AlternateContent>
    </p:spTree>
    <p:extLst>
      <p:ext uri="{BB962C8B-B14F-4D97-AF65-F5344CB8AC3E}">
        <p14:creationId xmlns:p14="http://schemas.microsoft.com/office/powerpoint/2010/main" val="148113524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标题 1">
            <a:extLst>
              <a:ext uri="{FF2B5EF4-FFF2-40B4-BE49-F238E27FC236}">
                <a16:creationId xmlns:a16="http://schemas.microsoft.com/office/drawing/2014/main" id="{C5D96BB7-F3EE-475D-8C4A-757D9F1B8C06}"/>
              </a:ext>
            </a:extLst>
          </p:cNvPr>
          <p:cNvSpPr>
            <a:spLocks noGrp="1" noChangeArrowheads="1"/>
          </p:cNvSpPr>
          <p:nvPr>
            <p:ph type="title"/>
          </p:nvPr>
        </p:nvSpPr>
        <p:spPr>
          <a:xfrm>
            <a:off x="-15875" y="142875"/>
            <a:ext cx="8229600" cy="642938"/>
          </a:xfrm>
        </p:spPr>
        <p:txBody>
          <a:bodyPr/>
          <a:lstStyle/>
          <a:p>
            <a:pPr algn="l" defTabSz="512763" fontAlgn="base">
              <a:spcAft>
                <a:spcPct val="0"/>
              </a:spcAft>
            </a:pPr>
            <a:r>
              <a:rPr lang="en-US" altLang="zh-CN" dirty="0"/>
              <a:t>3.6.1 </a:t>
            </a:r>
            <a:r>
              <a:rPr lang="zh-CN" altLang="en-US" dirty="0"/>
              <a:t>概述</a:t>
            </a:r>
          </a:p>
        </p:txBody>
      </p:sp>
      <p:sp>
        <p:nvSpPr>
          <p:cNvPr id="13" name="灯片编号占位符 2">
            <a:extLst>
              <a:ext uri="{FF2B5EF4-FFF2-40B4-BE49-F238E27FC236}">
                <a16:creationId xmlns:a16="http://schemas.microsoft.com/office/drawing/2014/main" id="{5A8BAC01-8B7C-42BB-BE3B-AED279295D94}"/>
              </a:ext>
            </a:extLst>
          </p:cNvPr>
          <p:cNvSpPr>
            <a:spLocks noGrp="1" noChangeArrowheads="1"/>
          </p:cNvSpPr>
          <p:nvPr>
            <p:ph type="sldNum" sz="quarter" idx="12"/>
          </p:nvPr>
        </p:nvSpPr>
        <p:spPr bwMode="auto">
          <a:xfrm>
            <a:off x="6553200" y="6391275"/>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9FCE3FB9-BAC7-4293-A5BB-B8E090A183F8}" type="slidenum">
              <a:rPr lang="zh-CN" altLang="en-US">
                <a:solidFill>
                  <a:srgbClr val="898989"/>
                </a:solidFill>
              </a:rPr>
              <a:pPr/>
              <a:t>15</a:t>
            </a:fld>
            <a:endParaRPr lang="zh-CN" altLang="en-US">
              <a:solidFill>
                <a:srgbClr val="898989"/>
              </a:solidFill>
            </a:endParaRPr>
          </a:p>
        </p:txBody>
      </p:sp>
      <p:sp>
        <p:nvSpPr>
          <p:cNvPr id="10" name="文本框 9">
            <a:extLst>
              <a:ext uri="{FF2B5EF4-FFF2-40B4-BE49-F238E27FC236}">
                <a16:creationId xmlns:a16="http://schemas.microsoft.com/office/drawing/2014/main" id="{7000FB4C-29CA-40D0-A510-4D9946881955}"/>
              </a:ext>
            </a:extLst>
          </p:cNvPr>
          <p:cNvSpPr txBox="1"/>
          <p:nvPr/>
        </p:nvSpPr>
        <p:spPr>
          <a:xfrm>
            <a:off x="183565" y="1043735"/>
            <a:ext cx="8229600" cy="584775"/>
          </a:xfrm>
          <a:prstGeom prst="rect">
            <a:avLst/>
          </a:prstGeom>
          <a:noFill/>
          <a:ln w="25400">
            <a:noFill/>
          </a:ln>
        </p:spPr>
        <p:txBody>
          <a:bodyPr wrap="square">
            <a:spAutoFit/>
          </a:bodyPr>
          <a:lstStyle/>
          <a:p>
            <a:r>
              <a:rPr lang="en-US" altLang="zh-CN" sz="3200" b="1" dirty="0">
                <a:solidFill>
                  <a:srgbClr val="FF0000"/>
                </a:solidFill>
                <a:latin typeface="Verdana" panose="020B0604030504040204" pitchFamily="34" charset="0"/>
              </a:rPr>
              <a:t>1 </a:t>
            </a:r>
            <a:r>
              <a:rPr lang="zh-CN" altLang="en-US" sz="3200" b="1" dirty="0">
                <a:solidFill>
                  <a:srgbClr val="FF0000"/>
                </a:solidFill>
                <a:latin typeface="Verdana" panose="020B0604030504040204" pitchFamily="34" charset="0"/>
              </a:rPr>
              <a:t>随机过程</a:t>
            </a:r>
            <a:r>
              <a:rPr lang="en-US" altLang="zh-CN" sz="3200" b="1" dirty="0">
                <a:solidFill>
                  <a:srgbClr val="FF0000"/>
                </a:solidFill>
                <a:latin typeface="Verdana" panose="020B0604030504040204" pitchFamily="34" charset="0"/>
              </a:rPr>
              <a:t>(Stochastic Process)</a:t>
            </a:r>
            <a:endParaRPr lang="zh-CN" altLang="en-US" sz="3200" b="1" dirty="0">
              <a:solidFill>
                <a:srgbClr val="FF0000"/>
              </a:solidFill>
              <a:latin typeface="Verdana" panose="020B0604030504040204" pitchFamily="34" charset="0"/>
            </a:endParaRPr>
          </a:p>
        </p:txBody>
      </p:sp>
      <p:sp>
        <p:nvSpPr>
          <p:cNvPr id="11" name="文本框 10">
            <a:extLst>
              <a:ext uri="{FF2B5EF4-FFF2-40B4-BE49-F238E27FC236}">
                <a16:creationId xmlns:a16="http://schemas.microsoft.com/office/drawing/2014/main" id="{8BF5F307-21D6-4145-8EE9-0CC27464B25C}"/>
              </a:ext>
            </a:extLst>
          </p:cNvPr>
          <p:cNvSpPr txBox="1"/>
          <p:nvPr/>
        </p:nvSpPr>
        <p:spPr>
          <a:xfrm>
            <a:off x="-29915" y="1538790"/>
            <a:ext cx="9140838" cy="1200329"/>
          </a:xfrm>
          <a:prstGeom prst="rect">
            <a:avLst/>
          </a:prstGeom>
          <a:noFill/>
          <a:ln w="25400">
            <a:noFill/>
          </a:ln>
        </p:spPr>
        <p:txBody>
          <a:bodyPr wrap="square">
            <a:spAutoFit/>
          </a:bodyPr>
          <a:lstStyle/>
          <a:p>
            <a:pPr marL="571500" indent="-571500">
              <a:buFont typeface="Arial" panose="020B0604020202020204" pitchFamily="34" charset="0"/>
              <a:buChar char="•"/>
            </a:pPr>
            <a:r>
              <a:rPr lang="zh-CN" altLang="en-US" sz="3600" dirty="0">
                <a:solidFill>
                  <a:srgbClr val="006699"/>
                </a:solidFill>
                <a:latin typeface="Verdana" panose="020B0604030504040204" pitchFamily="34" charset="0"/>
              </a:rPr>
              <a:t>一维随机过程</a:t>
            </a:r>
          </a:p>
          <a:p>
            <a:endParaRPr lang="zh-CN" altLang="en-US" sz="3600" dirty="0">
              <a:solidFill>
                <a:srgbClr val="006699"/>
              </a:solidFill>
              <a:latin typeface="Verdana" panose="020B0604030504040204" pitchFamily="34" charset="0"/>
            </a:endParaRPr>
          </a:p>
        </p:txBody>
      </p:sp>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0ABA8CD1-B6E9-4B40-944D-9445E60DAE8A}"/>
                  </a:ext>
                </a:extLst>
              </p:cNvPr>
              <p:cNvSpPr txBox="1"/>
              <p:nvPr/>
            </p:nvSpPr>
            <p:spPr>
              <a:xfrm>
                <a:off x="165505" y="2381487"/>
                <a:ext cx="8978495" cy="3217419"/>
              </a:xfrm>
              <a:prstGeom prst="rect">
                <a:avLst/>
              </a:prstGeom>
              <a:noFill/>
              <a:ln w="25400">
                <a:noFill/>
              </a:ln>
            </p:spPr>
            <p:txBody>
              <a:bodyPr wrap="square">
                <a:spAutoFit/>
              </a:bodyPr>
              <a:lstStyle/>
              <a:p>
                <a:r>
                  <a:rPr lang="en-US" altLang="zh-CN" sz="2800" dirty="0"/>
                  <a:t>分别记</a:t>
                </a:r>
                <a:r>
                  <a:rPr lang="en-US" altLang="zh-CN" sz="2800" dirty="0" err="1"/>
                  <a:t>随机变量</a:t>
                </a:r>
                <a14:m>
                  <m:oMath xmlns:m="http://schemas.openxmlformats.org/officeDocument/2006/math">
                    <m:r>
                      <a:rPr lang="en-US" altLang="zh-CN" sz="2800" i="1">
                        <a:latin typeface="Cambria Math" panose="02040503050406030204" pitchFamily="18" charset="0"/>
                      </a:rPr>
                      <m:t>𝑋</m:t>
                    </m:r>
                    <m:d>
                      <m:dPr>
                        <m:ctrlPr>
                          <a:rPr lang="zh-CN" altLang="zh-CN" sz="2800" i="1">
                            <a:latin typeface="Cambria Math" panose="02040503050406030204" pitchFamily="18" charset="0"/>
                          </a:rPr>
                        </m:ctrlPr>
                      </m:dPr>
                      <m:e>
                        <m:r>
                          <a:rPr lang="en-US" altLang="zh-CN" sz="2800" i="1">
                            <a:latin typeface="Cambria Math" panose="02040503050406030204" pitchFamily="18" charset="0"/>
                          </a:rPr>
                          <m:t>𝑡</m:t>
                        </m:r>
                      </m:e>
                    </m:d>
                  </m:oMath>
                </a14:m>
                <a:r>
                  <a:rPr lang="en-US" altLang="zh-CN" sz="2800" dirty="0" err="1"/>
                  <a:t>的二阶原点矩和二阶中心矩为</a:t>
                </a:r>
                <a:r>
                  <a:rPr lang="en-US" altLang="zh-CN" sz="2800" dirty="0"/>
                  <a:t>：</a:t>
                </a:r>
              </a:p>
              <a:p>
                <a:endParaRPr lang="zh-CN" altLang="zh-CN" sz="2800" dirty="0"/>
              </a:p>
              <a:p>
                <a:pPr/>
                <a14:m>
                  <m:oMathPara xmlns:m="http://schemas.openxmlformats.org/officeDocument/2006/math">
                    <m:oMathParaPr>
                      <m:jc m:val="left"/>
                    </m:oMathParaPr>
                    <m:oMath xmlns:m="http://schemas.openxmlformats.org/officeDocument/2006/math">
                      <m:sSubSup>
                        <m:sSubSupPr>
                          <m:ctrlPr>
                            <a:rPr lang="zh-CN" altLang="zh-CN" sz="2800" i="1">
                              <a:latin typeface="Cambria Math" panose="02040503050406030204" pitchFamily="18" charset="0"/>
                            </a:rPr>
                          </m:ctrlPr>
                        </m:sSubSupPr>
                        <m:e>
                          <m:r>
                            <a:rPr lang="en-US" altLang="zh-CN" sz="2800" i="1">
                              <a:latin typeface="Cambria Math" panose="02040503050406030204" pitchFamily="18" charset="0"/>
                            </a:rPr>
                            <m:t>𝛹</m:t>
                          </m:r>
                        </m:e>
                        <m:sub>
                          <m:r>
                            <a:rPr lang="en-US" altLang="zh-CN" sz="2800" i="1">
                              <a:latin typeface="Cambria Math" panose="02040503050406030204" pitchFamily="18" charset="0"/>
                            </a:rPr>
                            <m:t>𝑋</m:t>
                          </m:r>
                        </m:sub>
                        <m:sup>
                          <m:r>
                            <a:rPr lang="en-US" altLang="zh-CN" sz="2800" i="1">
                              <a:latin typeface="Cambria Math" panose="02040503050406030204" pitchFamily="18" charset="0"/>
                            </a:rPr>
                            <m:t>2</m:t>
                          </m:r>
                        </m:sup>
                      </m:sSubSup>
                      <m:d>
                        <m:dPr>
                          <m:ctrlPr>
                            <a:rPr lang="zh-CN" altLang="zh-CN" sz="2800" i="1">
                              <a:latin typeface="Cambria Math" panose="02040503050406030204" pitchFamily="18" charset="0"/>
                            </a:rPr>
                          </m:ctrlPr>
                        </m:dPr>
                        <m:e>
                          <m:r>
                            <a:rPr lang="en-US" altLang="zh-CN" sz="2800" i="1">
                              <a:latin typeface="Cambria Math" panose="02040503050406030204" pitchFamily="18" charset="0"/>
                            </a:rPr>
                            <m:t>𝑡</m:t>
                          </m:r>
                        </m:e>
                      </m:d>
                      <m:r>
                        <a:rPr lang="en-US" altLang="zh-CN" sz="2800">
                          <a:latin typeface="Cambria Math" panose="02040503050406030204" pitchFamily="18" charset="0"/>
                        </a:rPr>
                        <m:t>=</m:t>
                      </m:r>
                      <m:r>
                        <a:rPr lang="en-US" altLang="zh-CN" sz="2800" i="1">
                          <a:latin typeface="Cambria Math" panose="02040503050406030204" pitchFamily="18" charset="0"/>
                        </a:rPr>
                        <m:t>𝐸</m:t>
                      </m:r>
                      <m:d>
                        <m:dPr>
                          <m:begChr m:val="["/>
                          <m:endChr m:val="]"/>
                          <m:ctrlPr>
                            <a:rPr lang="zh-CN" altLang="zh-CN" sz="2800" i="1">
                              <a:latin typeface="Cambria Math" panose="02040503050406030204" pitchFamily="18" charset="0"/>
                            </a:rPr>
                          </m:ctrlPr>
                        </m:dPr>
                        <m:e>
                          <m:sSup>
                            <m:sSupPr>
                              <m:ctrlPr>
                                <a:rPr lang="zh-CN" altLang="zh-CN" sz="2800" i="1">
                                  <a:latin typeface="Cambria Math" panose="02040503050406030204" pitchFamily="18" charset="0"/>
                                </a:rPr>
                              </m:ctrlPr>
                            </m:sSupPr>
                            <m:e>
                              <m:r>
                                <a:rPr lang="en-US" altLang="zh-CN" sz="2800" i="1">
                                  <a:latin typeface="Cambria Math" panose="02040503050406030204" pitchFamily="18" charset="0"/>
                                </a:rPr>
                                <m:t>𝑋</m:t>
                              </m:r>
                            </m:e>
                            <m:sup>
                              <m:r>
                                <a:rPr lang="en-US" altLang="zh-CN" sz="2800" i="1">
                                  <a:latin typeface="Cambria Math" panose="02040503050406030204" pitchFamily="18" charset="0"/>
                                </a:rPr>
                                <m:t>2</m:t>
                              </m:r>
                            </m:sup>
                          </m:sSup>
                          <m:d>
                            <m:dPr>
                              <m:ctrlPr>
                                <a:rPr lang="zh-CN" altLang="zh-CN" sz="2800" i="1">
                                  <a:latin typeface="Cambria Math" panose="02040503050406030204" pitchFamily="18" charset="0"/>
                                </a:rPr>
                              </m:ctrlPr>
                            </m:dPr>
                            <m:e>
                              <m:r>
                                <a:rPr lang="en-US" altLang="zh-CN" sz="2800" i="1">
                                  <a:latin typeface="Cambria Math" panose="02040503050406030204" pitchFamily="18" charset="0"/>
                                </a:rPr>
                                <m:t>𝑡</m:t>
                              </m:r>
                            </m:e>
                          </m:d>
                        </m:e>
                      </m:d>
                    </m:oMath>
                  </m:oMathPara>
                </a14:m>
                <a:endParaRPr lang="en-US" altLang="zh-CN" sz="2800" dirty="0"/>
              </a:p>
              <a:p>
                <a:endParaRPr lang="zh-CN" altLang="zh-CN" sz="2800" dirty="0"/>
              </a:p>
              <a:p>
                <a:r>
                  <a:rPr lang="en-US" altLang="zh-CN" sz="2800" dirty="0"/>
                  <a:t> </a:t>
                </a:r>
                <a14:m>
                  <m:oMath xmlns:m="http://schemas.openxmlformats.org/officeDocument/2006/math">
                    <m:sSubSup>
                      <m:sSubSupPr>
                        <m:ctrlPr>
                          <a:rPr lang="zh-CN" altLang="zh-CN" sz="2800" i="1">
                            <a:latin typeface="Cambria Math" panose="02040503050406030204" pitchFamily="18" charset="0"/>
                          </a:rPr>
                        </m:ctrlPr>
                      </m:sSubSupPr>
                      <m:e>
                        <m:r>
                          <a:rPr lang="en-US" altLang="zh-CN" sz="2800" i="1">
                            <a:latin typeface="Cambria Math" panose="02040503050406030204" pitchFamily="18" charset="0"/>
                          </a:rPr>
                          <m:t>𝜎</m:t>
                        </m:r>
                      </m:e>
                      <m:sub>
                        <m:r>
                          <a:rPr lang="en-US" altLang="zh-CN" sz="2800" i="1">
                            <a:latin typeface="Cambria Math" panose="02040503050406030204" pitchFamily="18" charset="0"/>
                          </a:rPr>
                          <m:t>𝑋</m:t>
                        </m:r>
                      </m:sub>
                      <m:sup>
                        <m:r>
                          <a:rPr lang="en-US" altLang="zh-CN" sz="2800" i="1">
                            <a:latin typeface="Cambria Math" panose="02040503050406030204" pitchFamily="18" charset="0"/>
                          </a:rPr>
                          <m:t>2</m:t>
                        </m:r>
                      </m:sup>
                    </m:sSubSup>
                    <m:d>
                      <m:dPr>
                        <m:ctrlPr>
                          <a:rPr lang="zh-CN" altLang="zh-CN" sz="2800" i="1">
                            <a:latin typeface="Cambria Math" panose="02040503050406030204" pitchFamily="18" charset="0"/>
                          </a:rPr>
                        </m:ctrlPr>
                      </m:dPr>
                      <m:e>
                        <m:r>
                          <a:rPr lang="en-US" altLang="zh-CN" sz="2800" i="1">
                            <a:latin typeface="Cambria Math" panose="02040503050406030204" pitchFamily="18" charset="0"/>
                          </a:rPr>
                          <m:t>𝑡</m:t>
                        </m:r>
                      </m:e>
                    </m:d>
                    <m:r>
                      <a:rPr lang="en-US" altLang="zh-CN" sz="2800">
                        <a:latin typeface="Cambria Math" panose="02040503050406030204" pitchFamily="18" charset="0"/>
                      </a:rPr>
                      <m:t>=</m:t>
                    </m:r>
                    <m:r>
                      <a:rPr lang="en-US" altLang="zh-CN" sz="2800" i="1">
                        <a:latin typeface="Cambria Math" panose="02040503050406030204" pitchFamily="18" charset="0"/>
                      </a:rPr>
                      <m:t>𝐷</m:t>
                    </m:r>
                    <m:r>
                      <a:rPr lang="en-US" altLang="zh-CN" sz="2800">
                        <a:latin typeface="Cambria Math" panose="02040503050406030204" pitchFamily="18" charset="0"/>
                      </a:rPr>
                      <m:t>_</m:t>
                    </m:r>
                    <m:r>
                      <a:rPr lang="en-US" altLang="zh-CN" sz="2800" i="1">
                        <a:latin typeface="Cambria Math" panose="02040503050406030204" pitchFamily="18" charset="0"/>
                      </a:rPr>
                      <m:t>𝑋</m:t>
                    </m:r>
                    <m:d>
                      <m:dPr>
                        <m:ctrlPr>
                          <a:rPr lang="zh-CN" altLang="zh-CN" sz="2800" i="1">
                            <a:latin typeface="Cambria Math" panose="02040503050406030204" pitchFamily="18" charset="0"/>
                          </a:rPr>
                        </m:ctrlPr>
                      </m:dPr>
                      <m:e>
                        <m:r>
                          <a:rPr lang="en-US" altLang="zh-CN" sz="2800" i="1">
                            <a:latin typeface="Cambria Math" panose="02040503050406030204" pitchFamily="18" charset="0"/>
                          </a:rPr>
                          <m:t>𝑡</m:t>
                        </m:r>
                      </m:e>
                    </m:d>
                    <m:r>
                      <a:rPr lang="en-US" altLang="zh-CN" sz="2800">
                        <a:latin typeface="Cambria Math" panose="02040503050406030204" pitchFamily="18" charset="0"/>
                      </a:rPr>
                      <m:t>=</m:t>
                    </m:r>
                    <m:r>
                      <a:rPr lang="en-US" altLang="zh-CN" sz="2800" i="1">
                        <a:latin typeface="Cambria Math" panose="02040503050406030204" pitchFamily="18" charset="0"/>
                      </a:rPr>
                      <m:t>𝑉𝑎𝑟</m:t>
                    </m:r>
                    <m:d>
                      <m:dPr>
                        <m:begChr m:val="["/>
                        <m:endChr m:val="]"/>
                        <m:ctrlPr>
                          <a:rPr lang="zh-CN" altLang="zh-CN" sz="2800" i="1">
                            <a:latin typeface="Cambria Math" panose="02040503050406030204" pitchFamily="18" charset="0"/>
                          </a:rPr>
                        </m:ctrlPr>
                      </m:dPr>
                      <m:e>
                        <m:r>
                          <a:rPr lang="en-US" altLang="zh-CN" sz="2800" i="1">
                            <a:latin typeface="Cambria Math" panose="02040503050406030204" pitchFamily="18" charset="0"/>
                          </a:rPr>
                          <m:t>𝑋</m:t>
                        </m:r>
                        <m:d>
                          <m:dPr>
                            <m:ctrlPr>
                              <a:rPr lang="zh-CN" altLang="zh-CN" sz="2800" i="1">
                                <a:latin typeface="Cambria Math" panose="02040503050406030204" pitchFamily="18" charset="0"/>
                              </a:rPr>
                            </m:ctrlPr>
                          </m:dPr>
                          <m:e>
                            <m:r>
                              <a:rPr lang="en-US" altLang="zh-CN" sz="2800" i="1">
                                <a:latin typeface="Cambria Math" panose="02040503050406030204" pitchFamily="18" charset="0"/>
                              </a:rPr>
                              <m:t>𝑡</m:t>
                            </m:r>
                          </m:e>
                        </m:d>
                      </m:e>
                    </m:d>
                    <m:r>
                      <a:rPr lang="en-US" altLang="zh-CN" sz="2800">
                        <a:latin typeface="Cambria Math" panose="02040503050406030204" pitchFamily="18" charset="0"/>
                      </a:rPr>
                      <m:t>=</m:t>
                    </m:r>
                    <m:r>
                      <a:rPr lang="en-US" altLang="zh-CN" sz="2800" i="1">
                        <a:latin typeface="Cambria Math" panose="02040503050406030204" pitchFamily="18" charset="0"/>
                      </a:rPr>
                      <m:t>𝐸</m:t>
                    </m:r>
                    <m:sSup>
                      <m:sSupPr>
                        <m:ctrlPr>
                          <a:rPr lang="zh-CN" altLang="zh-CN" sz="2800" i="1">
                            <a:latin typeface="Cambria Math" panose="02040503050406030204" pitchFamily="18" charset="0"/>
                          </a:rPr>
                        </m:ctrlPr>
                      </m:sSupPr>
                      <m:e>
                        <m:d>
                          <m:dPr>
                            <m:begChr m:val="["/>
                            <m:endChr m:val="]"/>
                            <m:ctrlPr>
                              <a:rPr lang="zh-CN" altLang="zh-CN" sz="2800" i="1">
                                <a:latin typeface="Cambria Math" panose="02040503050406030204" pitchFamily="18" charset="0"/>
                              </a:rPr>
                            </m:ctrlPr>
                          </m:dPr>
                          <m:e>
                            <m:r>
                              <a:rPr lang="en-US" altLang="zh-CN" sz="2800" i="1">
                                <a:latin typeface="Cambria Math" panose="02040503050406030204" pitchFamily="18" charset="0"/>
                              </a:rPr>
                              <m:t>𝑋</m:t>
                            </m:r>
                            <m:d>
                              <m:dPr>
                                <m:ctrlPr>
                                  <a:rPr lang="zh-CN" altLang="zh-CN" sz="2800" i="1">
                                    <a:latin typeface="Cambria Math" panose="02040503050406030204" pitchFamily="18" charset="0"/>
                                  </a:rPr>
                                </m:ctrlPr>
                              </m:dPr>
                              <m:e>
                                <m:r>
                                  <a:rPr lang="en-US" altLang="zh-CN" sz="2800" i="1">
                                    <a:latin typeface="Cambria Math" panose="02040503050406030204" pitchFamily="18" charset="0"/>
                                  </a:rPr>
                                  <m:t>𝑡</m:t>
                                </m:r>
                              </m:e>
                            </m:d>
                            <m:r>
                              <a:rPr lang="en-US" altLang="zh-CN" sz="2800" i="1">
                                <a:latin typeface="Cambria Math" panose="02040503050406030204" pitchFamily="18" charset="0"/>
                              </a:rPr>
                              <m:t>−</m:t>
                            </m:r>
                            <m:r>
                              <a:rPr lang="en-US" altLang="zh-CN" sz="2800" i="1">
                                <a:latin typeface="Cambria Math" panose="02040503050406030204" pitchFamily="18" charset="0"/>
                              </a:rPr>
                              <m:t>𝜇</m:t>
                            </m:r>
                            <m:r>
                              <a:rPr lang="en-US" altLang="zh-CN" sz="2800">
                                <a:latin typeface="Cambria Math" panose="02040503050406030204" pitchFamily="18" charset="0"/>
                              </a:rPr>
                              <m:t>_</m:t>
                            </m:r>
                            <m:r>
                              <a:rPr lang="en-US" altLang="zh-CN" sz="2800" i="1">
                                <a:latin typeface="Cambria Math" panose="02040503050406030204" pitchFamily="18" charset="0"/>
                              </a:rPr>
                              <m:t>𝑋</m:t>
                            </m:r>
                            <m:d>
                              <m:dPr>
                                <m:ctrlPr>
                                  <a:rPr lang="zh-CN" altLang="zh-CN" sz="2800" i="1">
                                    <a:latin typeface="Cambria Math" panose="02040503050406030204" pitchFamily="18" charset="0"/>
                                  </a:rPr>
                                </m:ctrlPr>
                              </m:dPr>
                              <m:e>
                                <m:r>
                                  <a:rPr lang="en-US" altLang="zh-CN" sz="2800" i="1">
                                    <a:latin typeface="Cambria Math" panose="02040503050406030204" pitchFamily="18" charset="0"/>
                                  </a:rPr>
                                  <m:t>𝑡</m:t>
                                </m:r>
                              </m:e>
                            </m:d>
                          </m:e>
                        </m:d>
                      </m:e>
                      <m:sup>
                        <m:r>
                          <a:rPr lang="en-US" altLang="zh-CN" sz="2800" i="1">
                            <a:latin typeface="Cambria Math" panose="02040503050406030204" pitchFamily="18" charset="0"/>
                          </a:rPr>
                          <m:t>2</m:t>
                        </m:r>
                      </m:sup>
                    </m:sSup>
                  </m:oMath>
                </a14:m>
                <a:endParaRPr lang="en-US" altLang="zh-CN" sz="2800" dirty="0"/>
              </a:p>
              <a:p>
                <a:endParaRPr lang="zh-CN" altLang="zh-CN" sz="2800" dirty="0"/>
              </a:p>
              <a:p>
                <a:r>
                  <a:rPr lang="en-US" altLang="zh-CN" sz="2800" dirty="0" err="1"/>
                  <a:t>分别称为随机过程</a:t>
                </a:r>
                <a14:m>
                  <m:oMath xmlns:m="http://schemas.openxmlformats.org/officeDocument/2006/math">
                    <m:r>
                      <a:rPr lang="en-US" altLang="zh-CN" sz="2800">
                        <a:latin typeface="Cambria Math" panose="02040503050406030204" pitchFamily="18" charset="0"/>
                      </a:rPr>
                      <m:t>{</m:t>
                    </m:r>
                    <m:r>
                      <a:rPr lang="en-US" altLang="zh-CN" sz="2800" i="1">
                        <a:latin typeface="Cambria Math" panose="02040503050406030204" pitchFamily="18" charset="0"/>
                      </a:rPr>
                      <m:t>𝑋</m:t>
                    </m:r>
                    <m:d>
                      <m:dPr>
                        <m:ctrlPr>
                          <a:rPr lang="zh-CN" altLang="zh-CN" sz="4000" i="1">
                            <a:latin typeface="Cambria Math" panose="02040503050406030204" pitchFamily="18" charset="0"/>
                          </a:rPr>
                        </m:ctrlPr>
                      </m:dPr>
                      <m:e>
                        <m:r>
                          <a:rPr lang="en-US" altLang="zh-CN" sz="2800" i="1">
                            <a:latin typeface="Cambria Math" panose="02040503050406030204" pitchFamily="18" charset="0"/>
                          </a:rPr>
                          <m:t>𝑡</m:t>
                        </m:r>
                      </m:e>
                    </m:d>
                    <m:r>
                      <a:rPr lang="en-US" altLang="zh-CN" sz="2800">
                        <a:latin typeface="Cambria Math" panose="02040503050406030204" pitchFamily="18" charset="0"/>
                      </a:rPr>
                      <m:t>,</m:t>
                    </m:r>
                    <m:r>
                      <a:rPr lang="en-US" altLang="zh-CN" sz="2800" i="1">
                        <a:latin typeface="Cambria Math" panose="02040503050406030204" pitchFamily="18" charset="0"/>
                      </a:rPr>
                      <m:t>𝑡</m:t>
                    </m:r>
                    <m:r>
                      <a:rPr lang="en-US" altLang="zh-CN" sz="2800">
                        <a:latin typeface="Cambria Math" panose="02040503050406030204" pitchFamily="18" charset="0"/>
                      </a:rPr>
                      <m:t>∈</m:t>
                    </m:r>
                    <m:r>
                      <a:rPr lang="en-US" altLang="zh-CN" sz="2800" i="1">
                        <a:latin typeface="Cambria Math" panose="02040503050406030204" pitchFamily="18" charset="0"/>
                      </a:rPr>
                      <m:t>𝑇</m:t>
                    </m:r>
                    <m:r>
                      <a:rPr lang="en-US" altLang="zh-CN" sz="2800">
                        <a:latin typeface="Cambria Math" panose="02040503050406030204" pitchFamily="18" charset="0"/>
                      </a:rPr>
                      <m:t>}</m:t>
                    </m:r>
                  </m:oMath>
                </a14:m>
                <a:r>
                  <a:rPr lang="en-US" altLang="zh-CN" sz="2800" dirty="0" err="1"/>
                  <a:t>的</a:t>
                </a:r>
                <a:r>
                  <a:rPr lang="en-US" altLang="zh-CN" sz="2800" b="1" dirty="0" err="1">
                    <a:solidFill>
                      <a:srgbClr val="FF0000"/>
                    </a:solidFill>
                  </a:rPr>
                  <a:t>均方值函数</a:t>
                </a:r>
                <a:r>
                  <a:rPr lang="en-US" altLang="zh-CN" sz="2800" dirty="0" err="1"/>
                  <a:t>和</a:t>
                </a:r>
                <a:r>
                  <a:rPr lang="en-US" altLang="zh-CN" sz="2800" b="1" dirty="0" err="1">
                    <a:solidFill>
                      <a:srgbClr val="FF0000"/>
                    </a:solidFill>
                  </a:rPr>
                  <a:t>方差函数</a:t>
                </a:r>
                <a:endParaRPr lang="zh-CN" altLang="zh-CN" sz="4000" dirty="0">
                  <a:solidFill>
                    <a:srgbClr val="FF0000"/>
                  </a:solidFill>
                  <a:effectLst/>
                  <a:latin typeface="Cambria" panose="02040503050406030204" pitchFamily="18" charset="0"/>
                  <a:cs typeface="Times New Roman" panose="02020603050405020304" pitchFamily="18" charset="0"/>
                </a:endParaRPr>
              </a:p>
            </p:txBody>
          </p:sp>
        </mc:Choice>
        <mc:Fallback xmlns="">
          <p:sp>
            <p:nvSpPr>
              <p:cNvPr id="9" name="文本框 8">
                <a:extLst>
                  <a:ext uri="{FF2B5EF4-FFF2-40B4-BE49-F238E27FC236}">
                    <a16:creationId xmlns:a16="http://schemas.microsoft.com/office/drawing/2014/main" id="{0ABA8CD1-B6E9-4B40-944D-9445E60DAE8A}"/>
                  </a:ext>
                </a:extLst>
              </p:cNvPr>
              <p:cNvSpPr txBox="1">
                <a:spLocks noRot="1" noChangeAspect="1" noMove="1" noResize="1" noEditPoints="1" noAdjustHandles="1" noChangeArrowheads="1" noChangeShapeType="1" noTextEdit="1"/>
              </p:cNvSpPr>
              <p:nvPr/>
            </p:nvSpPr>
            <p:spPr>
              <a:xfrm>
                <a:off x="165505" y="2381487"/>
                <a:ext cx="8978495" cy="3217419"/>
              </a:xfrm>
              <a:prstGeom prst="rect">
                <a:avLst/>
              </a:prstGeom>
              <a:blipFill>
                <a:blip r:embed="rId2"/>
                <a:stretch>
                  <a:fillRect l="-1358" t="-2657" r="-1222" b="-2277"/>
                </a:stretch>
              </a:blipFill>
              <a:ln w="25400">
                <a:noFill/>
              </a:ln>
            </p:spPr>
            <p:txBody>
              <a:bodyPr/>
              <a:lstStyle/>
              <a:p>
                <a:r>
                  <a:rPr lang="zh-CN" altLang="en-US">
                    <a:noFill/>
                  </a:rPr>
                  <a:t> </a:t>
                </a:r>
              </a:p>
            </p:txBody>
          </p:sp>
        </mc:Fallback>
      </mc:AlternateContent>
    </p:spTree>
    <p:extLst>
      <p:ext uri="{BB962C8B-B14F-4D97-AF65-F5344CB8AC3E}">
        <p14:creationId xmlns:p14="http://schemas.microsoft.com/office/powerpoint/2010/main" val="213511282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标题 1">
            <a:extLst>
              <a:ext uri="{FF2B5EF4-FFF2-40B4-BE49-F238E27FC236}">
                <a16:creationId xmlns:a16="http://schemas.microsoft.com/office/drawing/2014/main" id="{C5D96BB7-F3EE-475D-8C4A-757D9F1B8C06}"/>
              </a:ext>
            </a:extLst>
          </p:cNvPr>
          <p:cNvSpPr>
            <a:spLocks noGrp="1" noChangeArrowheads="1"/>
          </p:cNvSpPr>
          <p:nvPr>
            <p:ph type="title"/>
          </p:nvPr>
        </p:nvSpPr>
        <p:spPr>
          <a:xfrm>
            <a:off x="-15875" y="142875"/>
            <a:ext cx="8229600" cy="642938"/>
          </a:xfrm>
        </p:spPr>
        <p:txBody>
          <a:bodyPr/>
          <a:lstStyle/>
          <a:p>
            <a:pPr algn="l" defTabSz="512763" fontAlgn="base">
              <a:spcAft>
                <a:spcPct val="0"/>
              </a:spcAft>
            </a:pPr>
            <a:r>
              <a:rPr lang="en-US" altLang="zh-CN" dirty="0"/>
              <a:t>3.6.1 </a:t>
            </a:r>
            <a:r>
              <a:rPr lang="zh-CN" altLang="en-US" dirty="0"/>
              <a:t>概述</a:t>
            </a:r>
          </a:p>
        </p:txBody>
      </p:sp>
      <p:sp>
        <p:nvSpPr>
          <p:cNvPr id="13" name="灯片编号占位符 2">
            <a:extLst>
              <a:ext uri="{FF2B5EF4-FFF2-40B4-BE49-F238E27FC236}">
                <a16:creationId xmlns:a16="http://schemas.microsoft.com/office/drawing/2014/main" id="{5A8BAC01-8B7C-42BB-BE3B-AED279295D94}"/>
              </a:ext>
            </a:extLst>
          </p:cNvPr>
          <p:cNvSpPr>
            <a:spLocks noGrp="1" noChangeArrowheads="1"/>
          </p:cNvSpPr>
          <p:nvPr>
            <p:ph type="sldNum" sz="quarter" idx="12"/>
          </p:nvPr>
        </p:nvSpPr>
        <p:spPr bwMode="auto">
          <a:xfrm>
            <a:off x="6553200" y="6391275"/>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9FCE3FB9-BAC7-4293-A5BB-B8E090A183F8}" type="slidenum">
              <a:rPr lang="zh-CN" altLang="en-US">
                <a:solidFill>
                  <a:srgbClr val="898989"/>
                </a:solidFill>
              </a:rPr>
              <a:pPr/>
              <a:t>16</a:t>
            </a:fld>
            <a:endParaRPr lang="zh-CN" altLang="en-US">
              <a:solidFill>
                <a:srgbClr val="898989"/>
              </a:solidFill>
            </a:endParaRPr>
          </a:p>
        </p:txBody>
      </p:sp>
      <p:sp>
        <p:nvSpPr>
          <p:cNvPr id="10" name="文本框 9">
            <a:extLst>
              <a:ext uri="{FF2B5EF4-FFF2-40B4-BE49-F238E27FC236}">
                <a16:creationId xmlns:a16="http://schemas.microsoft.com/office/drawing/2014/main" id="{7000FB4C-29CA-40D0-A510-4D9946881955}"/>
              </a:ext>
            </a:extLst>
          </p:cNvPr>
          <p:cNvSpPr txBox="1"/>
          <p:nvPr/>
        </p:nvSpPr>
        <p:spPr>
          <a:xfrm>
            <a:off x="183565" y="1043735"/>
            <a:ext cx="8229600" cy="584775"/>
          </a:xfrm>
          <a:prstGeom prst="rect">
            <a:avLst/>
          </a:prstGeom>
          <a:noFill/>
          <a:ln w="25400">
            <a:noFill/>
          </a:ln>
        </p:spPr>
        <p:txBody>
          <a:bodyPr wrap="square">
            <a:spAutoFit/>
          </a:bodyPr>
          <a:lstStyle/>
          <a:p>
            <a:r>
              <a:rPr lang="en-US" altLang="zh-CN" sz="3200" b="1" dirty="0">
                <a:solidFill>
                  <a:srgbClr val="FF0000"/>
                </a:solidFill>
                <a:latin typeface="Verdana" panose="020B0604030504040204" pitchFamily="34" charset="0"/>
              </a:rPr>
              <a:t>1 </a:t>
            </a:r>
            <a:r>
              <a:rPr lang="zh-CN" altLang="en-US" sz="3200" b="1" dirty="0">
                <a:solidFill>
                  <a:srgbClr val="FF0000"/>
                </a:solidFill>
                <a:latin typeface="Verdana" panose="020B0604030504040204" pitchFamily="34" charset="0"/>
              </a:rPr>
              <a:t>随机过程</a:t>
            </a:r>
            <a:r>
              <a:rPr lang="en-US" altLang="zh-CN" sz="3200" b="1" dirty="0">
                <a:solidFill>
                  <a:srgbClr val="FF0000"/>
                </a:solidFill>
                <a:latin typeface="Verdana" panose="020B0604030504040204" pitchFamily="34" charset="0"/>
              </a:rPr>
              <a:t>(Stochastic Process)</a:t>
            </a:r>
            <a:endParaRPr lang="zh-CN" altLang="en-US" sz="3200" b="1" dirty="0">
              <a:solidFill>
                <a:srgbClr val="FF0000"/>
              </a:solidFill>
              <a:latin typeface="Verdana" panose="020B0604030504040204" pitchFamily="34" charset="0"/>
            </a:endParaRPr>
          </a:p>
        </p:txBody>
      </p:sp>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0ABA8CD1-B6E9-4B40-944D-9445E60DAE8A}"/>
                  </a:ext>
                </a:extLst>
              </p:cNvPr>
              <p:cNvSpPr txBox="1"/>
              <p:nvPr/>
            </p:nvSpPr>
            <p:spPr>
              <a:xfrm>
                <a:off x="0" y="2381487"/>
                <a:ext cx="9207515" cy="1818959"/>
              </a:xfrm>
              <a:prstGeom prst="rect">
                <a:avLst/>
              </a:prstGeom>
              <a:noFill/>
              <a:ln w="25400">
                <a:noFill/>
              </a:ln>
            </p:spPr>
            <p:txBody>
              <a:bodyPr wrap="square">
                <a:spAutoFit/>
              </a:bodyPr>
              <a:lstStyle/>
              <a:p>
                <a:pPr marL="457200" indent="-457200">
                  <a:buFont typeface="Arial" panose="020B0604020202020204" pitchFamily="34" charset="0"/>
                  <a:buChar char="•"/>
                </a:pPr>
                <a:r>
                  <a:rPr lang="en-US" altLang="zh-CN" sz="3200" dirty="0"/>
                  <a:t>如果对于每一个 </a:t>
                </a:r>
                <a14:m>
                  <m:oMath xmlns:m="http://schemas.openxmlformats.org/officeDocument/2006/math">
                    <m:r>
                      <a:rPr lang="en-US" altLang="zh-CN" sz="3200" i="1">
                        <a:latin typeface="Cambria Math" panose="02040503050406030204" pitchFamily="18" charset="0"/>
                      </a:rPr>
                      <m:t>𝑡</m:t>
                    </m:r>
                    <m:r>
                      <a:rPr lang="en-US" altLang="zh-CN" sz="3200">
                        <a:latin typeface="Cambria Math" panose="02040503050406030204" pitchFamily="18" charset="0"/>
                      </a:rPr>
                      <m:t>∈</m:t>
                    </m:r>
                    <m:r>
                      <a:rPr lang="en-US" altLang="zh-CN" sz="3200" i="1">
                        <a:latin typeface="Cambria Math" panose="02040503050406030204" pitchFamily="18" charset="0"/>
                      </a:rPr>
                      <m:t>𝑇</m:t>
                    </m:r>
                  </m:oMath>
                </a14:m>
                <a:r>
                  <a:rPr lang="en-US" altLang="zh-CN" sz="3200" dirty="0"/>
                  <a:t> ，</a:t>
                </a:r>
              </a:p>
              <a:p>
                <a:r>
                  <a:rPr lang="en-US" altLang="zh-CN" sz="3200" dirty="0" err="1"/>
                  <a:t>随机过程</a:t>
                </a:r>
                <a14:m>
                  <m:oMath xmlns:m="http://schemas.openxmlformats.org/officeDocument/2006/math">
                    <m:r>
                      <a:rPr lang="en-US" altLang="zh-CN" sz="3200" i="1">
                        <a:latin typeface="Cambria Math" panose="02040503050406030204" pitchFamily="18" charset="0"/>
                      </a:rPr>
                      <m:t>𝑋</m:t>
                    </m:r>
                    <m:d>
                      <m:dPr>
                        <m:ctrlPr>
                          <a:rPr lang="zh-CN" altLang="zh-CN" sz="4400" i="1">
                            <a:latin typeface="Cambria Math" panose="02040503050406030204" pitchFamily="18" charset="0"/>
                          </a:rPr>
                        </m:ctrlPr>
                      </m:dPr>
                      <m:e>
                        <m:r>
                          <a:rPr lang="en-US" altLang="zh-CN" sz="3200" i="1">
                            <a:latin typeface="Cambria Math" panose="02040503050406030204" pitchFamily="18" charset="0"/>
                          </a:rPr>
                          <m:t>𝑡</m:t>
                        </m:r>
                      </m:e>
                    </m:d>
                    <m:r>
                      <a:rPr lang="en-US" altLang="zh-CN" sz="3200">
                        <a:latin typeface="Cambria Math" panose="02040503050406030204" pitchFamily="18" charset="0"/>
                      </a:rPr>
                      <m:t>,</m:t>
                    </m:r>
                    <m:r>
                      <a:rPr lang="en-US" altLang="zh-CN" sz="3200" i="1">
                        <a:latin typeface="Cambria Math" panose="02040503050406030204" pitchFamily="18" charset="0"/>
                      </a:rPr>
                      <m:t>𝑡</m:t>
                    </m:r>
                    <m:r>
                      <a:rPr lang="en-US" altLang="zh-CN" sz="3200">
                        <a:latin typeface="Cambria Math" panose="02040503050406030204" pitchFamily="18" charset="0"/>
                      </a:rPr>
                      <m:t>∈</m:t>
                    </m:r>
                    <m:r>
                      <a:rPr lang="en-US" altLang="zh-CN" sz="3200" i="1">
                        <a:latin typeface="Cambria Math" panose="02040503050406030204" pitchFamily="18" charset="0"/>
                      </a:rPr>
                      <m:t>𝑇</m:t>
                    </m:r>
                  </m:oMath>
                </a14:m>
                <a:r>
                  <a:rPr lang="en-US" altLang="zh-CN" sz="3200" dirty="0"/>
                  <a:t> </a:t>
                </a:r>
                <a:r>
                  <a:rPr lang="en-US" altLang="zh-CN" sz="3200" dirty="0" err="1"/>
                  <a:t>的二阶矩</a:t>
                </a:r>
                <a:r>
                  <a:rPr lang="en-US" altLang="zh-CN" sz="3200" dirty="0"/>
                  <a:t> </a:t>
                </a:r>
                <a14:m>
                  <m:oMath xmlns:m="http://schemas.openxmlformats.org/officeDocument/2006/math">
                    <m:r>
                      <a:rPr lang="en-US" altLang="zh-CN" sz="3200" i="1">
                        <a:latin typeface="Cambria Math" panose="02040503050406030204" pitchFamily="18" charset="0"/>
                      </a:rPr>
                      <m:t>𝐸</m:t>
                    </m:r>
                    <m:d>
                      <m:dPr>
                        <m:begChr m:val="["/>
                        <m:endChr m:val="]"/>
                        <m:ctrlPr>
                          <a:rPr lang="zh-CN" altLang="zh-CN" sz="4400" i="1">
                            <a:latin typeface="Cambria Math" panose="02040503050406030204" pitchFamily="18" charset="0"/>
                          </a:rPr>
                        </m:ctrlPr>
                      </m:dPr>
                      <m:e>
                        <m:sSup>
                          <m:sSupPr>
                            <m:ctrlPr>
                              <a:rPr lang="zh-CN" altLang="zh-CN" sz="4400" i="1">
                                <a:latin typeface="Cambria Math" panose="02040503050406030204" pitchFamily="18" charset="0"/>
                              </a:rPr>
                            </m:ctrlPr>
                          </m:sSupPr>
                          <m:e>
                            <m:r>
                              <a:rPr lang="en-US" altLang="zh-CN" sz="3200" i="1">
                                <a:latin typeface="Cambria Math" panose="02040503050406030204" pitchFamily="18" charset="0"/>
                              </a:rPr>
                              <m:t>𝑋</m:t>
                            </m:r>
                          </m:e>
                          <m:sup>
                            <m:r>
                              <a:rPr lang="en-US" altLang="zh-CN" sz="3200" i="1">
                                <a:latin typeface="Cambria Math" panose="02040503050406030204" pitchFamily="18" charset="0"/>
                              </a:rPr>
                              <m:t>2</m:t>
                            </m:r>
                          </m:sup>
                        </m:sSup>
                        <m:d>
                          <m:dPr>
                            <m:ctrlPr>
                              <a:rPr lang="zh-CN" altLang="zh-CN" sz="4400" i="1">
                                <a:latin typeface="Cambria Math" panose="02040503050406030204" pitchFamily="18" charset="0"/>
                              </a:rPr>
                            </m:ctrlPr>
                          </m:dPr>
                          <m:e>
                            <m:r>
                              <a:rPr lang="en-US" altLang="zh-CN" sz="3200" i="1">
                                <a:latin typeface="Cambria Math" panose="02040503050406030204" pitchFamily="18" charset="0"/>
                              </a:rPr>
                              <m:t>𝑡</m:t>
                            </m:r>
                          </m:e>
                        </m:d>
                      </m:e>
                    </m:d>
                  </m:oMath>
                </a14:m>
                <a:r>
                  <a:rPr lang="en-US" altLang="zh-CN" sz="3200" dirty="0"/>
                  <a:t> </a:t>
                </a:r>
                <a:r>
                  <a:rPr lang="en-US" altLang="zh-CN" sz="3200" dirty="0" err="1"/>
                  <a:t>都存在</a:t>
                </a:r>
                <a:r>
                  <a:rPr lang="en-US" altLang="zh-CN" sz="3200" dirty="0"/>
                  <a:t>，</a:t>
                </a:r>
              </a:p>
              <a:p>
                <a:pPr marL="457200" indent="-457200">
                  <a:buFont typeface="Arial" panose="020B0604020202020204" pitchFamily="34" charset="0"/>
                  <a:buChar char="•"/>
                </a:pPr>
                <a:r>
                  <a:rPr lang="en-US" altLang="zh-CN" sz="3200" dirty="0" err="1"/>
                  <a:t>则称它为</a:t>
                </a:r>
                <a:r>
                  <a:rPr lang="en-US" altLang="zh-CN" sz="3200" b="1" dirty="0" err="1">
                    <a:solidFill>
                      <a:srgbClr val="FF0000"/>
                    </a:solidFill>
                  </a:rPr>
                  <a:t>二阶矩过程</a:t>
                </a:r>
                <a:r>
                  <a:rPr lang="en-US" altLang="zh-CN" sz="3200" dirty="0"/>
                  <a:t>。</a:t>
                </a:r>
                <a:endParaRPr lang="zh-CN" altLang="zh-CN" sz="6000" dirty="0">
                  <a:solidFill>
                    <a:srgbClr val="FF0000"/>
                  </a:solidFill>
                  <a:effectLst/>
                  <a:latin typeface="Cambria" panose="02040503050406030204" pitchFamily="18" charset="0"/>
                  <a:cs typeface="Times New Roman" panose="02020603050405020304" pitchFamily="18" charset="0"/>
                </a:endParaRPr>
              </a:p>
            </p:txBody>
          </p:sp>
        </mc:Choice>
        <mc:Fallback xmlns="">
          <p:sp>
            <p:nvSpPr>
              <p:cNvPr id="9" name="文本框 8">
                <a:extLst>
                  <a:ext uri="{FF2B5EF4-FFF2-40B4-BE49-F238E27FC236}">
                    <a16:creationId xmlns:a16="http://schemas.microsoft.com/office/drawing/2014/main" id="{0ABA8CD1-B6E9-4B40-944D-9445E60DAE8A}"/>
                  </a:ext>
                </a:extLst>
              </p:cNvPr>
              <p:cNvSpPr txBox="1">
                <a:spLocks noRot="1" noChangeAspect="1" noMove="1" noResize="1" noEditPoints="1" noAdjustHandles="1" noChangeArrowheads="1" noChangeShapeType="1" noTextEdit="1"/>
              </p:cNvSpPr>
              <p:nvPr/>
            </p:nvSpPr>
            <p:spPr>
              <a:xfrm>
                <a:off x="0" y="2381487"/>
                <a:ext cx="9207515" cy="1818959"/>
              </a:xfrm>
              <a:prstGeom prst="rect">
                <a:avLst/>
              </a:prstGeom>
              <a:blipFill>
                <a:blip r:embed="rId2"/>
                <a:stretch>
                  <a:fillRect l="-1656" t="-5369" r="-927" b="-9060"/>
                </a:stretch>
              </a:blipFill>
              <a:ln w="25400">
                <a:noFill/>
              </a:ln>
            </p:spPr>
            <p:txBody>
              <a:bodyPr/>
              <a:lstStyle/>
              <a:p>
                <a:r>
                  <a:rPr lang="zh-CN" altLang="en-US">
                    <a:noFill/>
                  </a:rPr>
                  <a:t> </a:t>
                </a:r>
              </a:p>
            </p:txBody>
          </p:sp>
        </mc:Fallback>
      </mc:AlternateContent>
    </p:spTree>
    <p:extLst>
      <p:ext uri="{BB962C8B-B14F-4D97-AF65-F5344CB8AC3E}">
        <p14:creationId xmlns:p14="http://schemas.microsoft.com/office/powerpoint/2010/main" val="273693105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标题 1">
            <a:extLst>
              <a:ext uri="{FF2B5EF4-FFF2-40B4-BE49-F238E27FC236}">
                <a16:creationId xmlns:a16="http://schemas.microsoft.com/office/drawing/2014/main" id="{C5D96BB7-F3EE-475D-8C4A-757D9F1B8C06}"/>
              </a:ext>
            </a:extLst>
          </p:cNvPr>
          <p:cNvSpPr>
            <a:spLocks noGrp="1" noChangeArrowheads="1"/>
          </p:cNvSpPr>
          <p:nvPr>
            <p:ph type="title"/>
          </p:nvPr>
        </p:nvSpPr>
        <p:spPr>
          <a:xfrm>
            <a:off x="-15875" y="142875"/>
            <a:ext cx="8229600" cy="642938"/>
          </a:xfrm>
        </p:spPr>
        <p:txBody>
          <a:bodyPr/>
          <a:lstStyle/>
          <a:p>
            <a:pPr algn="l" defTabSz="512763" fontAlgn="base">
              <a:spcAft>
                <a:spcPct val="0"/>
              </a:spcAft>
            </a:pPr>
            <a:r>
              <a:rPr lang="en-US" altLang="zh-CN" dirty="0"/>
              <a:t>3.6.1 </a:t>
            </a:r>
            <a:r>
              <a:rPr lang="zh-CN" altLang="en-US" dirty="0"/>
              <a:t>概述</a:t>
            </a:r>
          </a:p>
        </p:txBody>
      </p:sp>
      <p:sp>
        <p:nvSpPr>
          <p:cNvPr id="13" name="灯片编号占位符 2">
            <a:extLst>
              <a:ext uri="{FF2B5EF4-FFF2-40B4-BE49-F238E27FC236}">
                <a16:creationId xmlns:a16="http://schemas.microsoft.com/office/drawing/2014/main" id="{5A8BAC01-8B7C-42BB-BE3B-AED279295D94}"/>
              </a:ext>
            </a:extLst>
          </p:cNvPr>
          <p:cNvSpPr>
            <a:spLocks noGrp="1" noChangeArrowheads="1"/>
          </p:cNvSpPr>
          <p:nvPr>
            <p:ph type="sldNum" sz="quarter" idx="12"/>
          </p:nvPr>
        </p:nvSpPr>
        <p:spPr bwMode="auto">
          <a:xfrm>
            <a:off x="6553200" y="6391275"/>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9FCE3FB9-BAC7-4293-A5BB-B8E090A183F8}" type="slidenum">
              <a:rPr lang="zh-CN" altLang="en-US">
                <a:solidFill>
                  <a:srgbClr val="898989"/>
                </a:solidFill>
              </a:rPr>
              <a:pPr/>
              <a:t>17</a:t>
            </a:fld>
            <a:endParaRPr lang="zh-CN" altLang="en-US">
              <a:solidFill>
                <a:srgbClr val="898989"/>
              </a:solidFill>
            </a:endParaRPr>
          </a:p>
        </p:txBody>
      </p:sp>
      <p:sp>
        <p:nvSpPr>
          <p:cNvPr id="10" name="文本框 9">
            <a:extLst>
              <a:ext uri="{FF2B5EF4-FFF2-40B4-BE49-F238E27FC236}">
                <a16:creationId xmlns:a16="http://schemas.microsoft.com/office/drawing/2014/main" id="{7000FB4C-29CA-40D0-A510-4D9946881955}"/>
              </a:ext>
            </a:extLst>
          </p:cNvPr>
          <p:cNvSpPr txBox="1"/>
          <p:nvPr/>
        </p:nvSpPr>
        <p:spPr>
          <a:xfrm>
            <a:off x="183565" y="1043735"/>
            <a:ext cx="8229600" cy="584775"/>
          </a:xfrm>
          <a:prstGeom prst="rect">
            <a:avLst/>
          </a:prstGeom>
          <a:noFill/>
          <a:ln w="25400">
            <a:noFill/>
          </a:ln>
        </p:spPr>
        <p:txBody>
          <a:bodyPr wrap="square">
            <a:spAutoFit/>
          </a:bodyPr>
          <a:lstStyle/>
          <a:p>
            <a:r>
              <a:rPr lang="en-US" altLang="zh-CN" sz="3200" b="1" dirty="0">
                <a:solidFill>
                  <a:srgbClr val="FF0000"/>
                </a:solidFill>
                <a:latin typeface="Verdana" panose="020B0604030504040204" pitchFamily="34" charset="0"/>
              </a:rPr>
              <a:t>1 </a:t>
            </a:r>
            <a:r>
              <a:rPr lang="zh-CN" altLang="en-US" sz="3200" b="1" dirty="0">
                <a:solidFill>
                  <a:srgbClr val="FF0000"/>
                </a:solidFill>
                <a:latin typeface="Verdana" panose="020B0604030504040204" pitchFamily="34" charset="0"/>
              </a:rPr>
              <a:t>随机过程</a:t>
            </a:r>
            <a:r>
              <a:rPr lang="en-US" altLang="zh-CN" sz="3200" b="1" dirty="0">
                <a:solidFill>
                  <a:srgbClr val="FF0000"/>
                </a:solidFill>
                <a:latin typeface="Verdana" panose="020B0604030504040204" pitchFamily="34" charset="0"/>
              </a:rPr>
              <a:t>(Stochastic Process)</a:t>
            </a:r>
            <a:endParaRPr lang="zh-CN" altLang="en-US" sz="3200" b="1" dirty="0">
              <a:solidFill>
                <a:srgbClr val="FF0000"/>
              </a:solidFill>
              <a:latin typeface="Verdana" panose="020B0604030504040204" pitchFamily="34" charset="0"/>
            </a:endParaRPr>
          </a:p>
        </p:txBody>
      </p:sp>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0ABA8CD1-B6E9-4B40-944D-9445E60DAE8A}"/>
                  </a:ext>
                </a:extLst>
              </p:cNvPr>
              <p:cNvSpPr txBox="1"/>
              <p:nvPr/>
            </p:nvSpPr>
            <p:spPr>
              <a:xfrm>
                <a:off x="174021" y="2024733"/>
                <a:ext cx="8708915" cy="3970318"/>
              </a:xfrm>
              <a:prstGeom prst="rect">
                <a:avLst/>
              </a:prstGeom>
              <a:noFill/>
              <a:ln w="25400">
                <a:noFill/>
              </a:ln>
            </p:spPr>
            <p:txBody>
              <a:bodyPr wrap="square">
                <a:spAutoFit/>
              </a:bodyPr>
              <a:lstStyle/>
              <a:p>
                <a:pPr marL="457200" indent="-457200">
                  <a:buFont typeface="Arial" panose="020B0604020202020204" pitchFamily="34" charset="0"/>
                  <a:buChar char="•"/>
                </a:pPr>
                <a:r>
                  <a:rPr lang="en-US" altLang="zh-CN" sz="2800" dirty="0" err="1"/>
                  <a:t>给定二阶矩过程</a:t>
                </a:r>
                <a:r>
                  <a:rPr lang="en-US" altLang="zh-CN" sz="2800" dirty="0"/>
                  <a:t> </a:t>
                </a:r>
                <a14:m>
                  <m:oMath xmlns:m="http://schemas.openxmlformats.org/officeDocument/2006/math">
                    <m:r>
                      <a:rPr lang="en-US" altLang="zh-CN" sz="2800">
                        <a:latin typeface="Cambria Math" panose="02040503050406030204" pitchFamily="18" charset="0"/>
                      </a:rPr>
                      <m:t>{</m:t>
                    </m:r>
                    <m:r>
                      <a:rPr lang="en-US" altLang="zh-CN" sz="2800" i="1">
                        <a:latin typeface="Cambria Math" panose="02040503050406030204" pitchFamily="18" charset="0"/>
                      </a:rPr>
                      <m:t>𝑋</m:t>
                    </m:r>
                    <m:d>
                      <m:dPr>
                        <m:ctrlPr>
                          <a:rPr lang="zh-CN" altLang="zh-CN" sz="2800" i="1">
                            <a:latin typeface="Cambria Math" panose="02040503050406030204" pitchFamily="18" charset="0"/>
                          </a:rPr>
                        </m:ctrlPr>
                      </m:dPr>
                      <m:e>
                        <m:r>
                          <a:rPr lang="en-US" altLang="zh-CN" sz="2800" i="1">
                            <a:latin typeface="Cambria Math" panose="02040503050406030204" pitchFamily="18" charset="0"/>
                          </a:rPr>
                          <m:t>𝑡</m:t>
                        </m:r>
                      </m:e>
                    </m:d>
                    <m:r>
                      <a:rPr lang="en-US" altLang="zh-CN" sz="2800">
                        <a:latin typeface="Cambria Math" panose="02040503050406030204" pitchFamily="18" charset="0"/>
                      </a:rPr>
                      <m:t>,</m:t>
                    </m:r>
                    <m:r>
                      <a:rPr lang="en-US" altLang="zh-CN" sz="2800" i="1">
                        <a:latin typeface="Cambria Math" panose="02040503050406030204" pitchFamily="18" charset="0"/>
                      </a:rPr>
                      <m:t>𝑡</m:t>
                    </m:r>
                    <m:r>
                      <a:rPr lang="en-US" altLang="zh-CN" sz="2800">
                        <a:latin typeface="Cambria Math" panose="02040503050406030204" pitchFamily="18" charset="0"/>
                      </a:rPr>
                      <m:t>≥</m:t>
                    </m:r>
                    <m:r>
                      <a:rPr lang="en-US" altLang="zh-CN" sz="2800" i="1">
                        <a:latin typeface="Cambria Math" panose="02040503050406030204" pitchFamily="18" charset="0"/>
                      </a:rPr>
                      <m:t>0</m:t>
                    </m:r>
                    <m:r>
                      <a:rPr lang="en-US" altLang="zh-CN" sz="2800">
                        <a:latin typeface="Cambria Math" panose="02040503050406030204" pitchFamily="18" charset="0"/>
                      </a:rPr>
                      <m:t>}</m:t>
                    </m:r>
                  </m:oMath>
                </a14:m>
                <a:r>
                  <a:rPr lang="en-US" altLang="zh-CN" sz="2800" dirty="0"/>
                  <a:t> ，</a:t>
                </a:r>
                <a:endParaRPr lang="zh-CN" altLang="zh-CN" sz="2800" dirty="0"/>
              </a:p>
              <a:p>
                <a:r>
                  <a:rPr lang="en-US" altLang="zh-CN" sz="2800" dirty="0" err="1"/>
                  <a:t>称随机变量</a:t>
                </a:r>
                <a14:m>
                  <m:oMath xmlns:m="http://schemas.openxmlformats.org/officeDocument/2006/math">
                    <m:r>
                      <a:rPr lang="en-US" altLang="zh-CN" sz="2800" i="1">
                        <a:latin typeface="Cambria Math" panose="02040503050406030204" pitchFamily="18" charset="0"/>
                      </a:rPr>
                      <m:t>𝑋</m:t>
                    </m:r>
                    <m:d>
                      <m:dPr>
                        <m:ctrlPr>
                          <a:rPr lang="zh-CN" altLang="zh-CN" sz="2800" i="1">
                            <a:latin typeface="Cambria Math" panose="02040503050406030204" pitchFamily="18" charset="0"/>
                          </a:rPr>
                        </m:ctrlPr>
                      </m:dPr>
                      <m:e>
                        <m:r>
                          <a:rPr lang="en-US" altLang="zh-CN" sz="2800" i="1">
                            <a:latin typeface="Cambria Math" panose="02040503050406030204" pitchFamily="18" charset="0"/>
                          </a:rPr>
                          <m:t>𝑡</m:t>
                        </m:r>
                      </m:e>
                    </m:d>
                    <m:r>
                      <a:rPr lang="en-US" altLang="zh-CN" sz="2800" i="1">
                        <a:latin typeface="Cambria Math" panose="02040503050406030204" pitchFamily="18" charset="0"/>
                      </a:rPr>
                      <m:t>−</m:t>
                    </m:r>
                    <m:r>
                      <a:rPr lang="en-US" altLang="zh-CN" sz="2800" i="1">
                        <a:latin typeface="Cambria Math" panose="02040503050406030204" pitchFamily="18" charset="0"/>
                      </a:rPr>
                      <m:t>𝑋</m:t>
                    </m:r>
                    <m:d>
                      <m:dPr>
                        <m:ctrlPr>
                          <a:rPr lang="zh-CN" altLang="zh-CN" sz="2800" i="1">
                            <a:latin typeface="Cambria Math" panose="02040503050406030204" pitchFamily="18" charset="0"/>
                          </a:rPr>
                        </m:ctrlPr>
                      </m:dPr>
                      <m:e>
                        <m:r>
                          <a:rPr lang="en-US" altLang="zh-CN" sz="2800" i="1">
                            <a:latin typeface="Cambria Math" panose="02040503050406030204" pitchFamily="18" charset="0"/>
                          </a:rPr>
                          <m:t>𝑠</m:t>
                        </m:r>
                      </m:e>
                    </m:d>
                    <m:r>
                      <a:rPr lang="en-US" altLang="zh-CN" sz="2800">
                        <a:latin typeface="Cambria Math" panose="02040503050406030204" pitchFamily="18" charset="0"/>
                      </a:rPr>
                      <m:t>,</m:t>
                    </m:r>
                    <m:r>
                      <a:rPr lang="en-US" altLang="zh-CN" sz="2800" i="1">
                        <a:latin typeface="Cambria Math" panose="02040503050406030204" pitchFamily="18" charset="0"/>
                      </a:rPr>
                      <m:t> 0</m:t>
                    </m:r>
                    <m:r>
                      <a:rPr lang="en-US" altLang="zh-CN" sz="2800">
                        <a:latin typeface="Cambria Math" panose="02040503050406030204" pitchFamily="18" charset="0"/>
                      </a:rPr>
                      <m:t>≤</m:t>
                    </m:r>
                    <m:r>
                      <a:rPr lang="en-US" altLang="zh-CN" sz="2800" i="1">
                        <a:latin typeface="Cambria Math" panose="02040503050406030204" pitchFamily="18" charset="0"/>
                      </a:rPr>
                      <m:t>𝑠</m:t>
                    </m:r>
                    <m:r>
                      <a:rPr lang="en-US" altLang="zh-CN" sz="2800">
                        <a:latin typeface="Cambria Math" panose="02040503050406030204" pitchFamily="18" charset="0"/>
                      </a:rPr>
                      <m:t>&lt;</m:t>
                    </m:r>
                    <m:r>
                      <a:rPr lang="en-US" altLang="zh-CN" sz="2800" i="1">
                        <a:latin typeface="Cambria Math" panose="02040503050406030204" pitchFamily="18" charset="0"/>
                      </a:rPr>
                      <m:t>𝑡</m:t>
                    </m:r>
                  </m:oMath>
                </a14:m>
                <a:r>
                  <a:rPr lang="en-US" altLang="zh-CN" sz="2800" dirty="0" err="1"/>
                  <a:t>为随机过程在区间</a:t>
                </a:r>
                <a14:m>
                  <m:oMath xmlns:m="http://schemas.openxmlformats.org/officeDocument/2006/math">
                    <m:r>
                      <a:rPr lang="en-US" altLang="zh-CN" sz="2800">
                        <a:latin typeface="Cambria Math" panose="02040503050406030204" pitchFamily="18" charset="0"/>
                      </a:rPr>
                      <m:t>(</m:t>
                    </m:r>
                    <m:r>
                      <a:rPr lang="en-US" altLang="zh-CN" sz="2800" i="1">
                        <a:latin typeface="Cambria Math" panose="02040503050406030204" pitchFamily="18" charset="0"/>
                      </a:rPr>
                      <m:t>𝑠</m:t>
                    </m:r>
                    <m:r>
                      <a:rPr lang="en-US" altLang="zh-CN" sz="2800">
                        <a:latin typeface="Cambria Math" panose="02040503050406030204" pitchFamily="18" charset="0"/>
                      </a:rPr>
                      <m:t>,</m:t>
                    </m:r>
                    <m:r>
                      <a:rPr lang="en-US" altLang="zh-CN" sz="2800" i="1">
                        <a:latin typeface="Cambria Math" panose="02040503050406030204" pitchFamily="18" charset="0"/>
                      </a:rPr>
                      <m:t>𝑡</m:t>
                    </m:r>
                    <m:r>
                      <a:rPr lang="en-US" altLang="zh-CN" sz="2800">
                        <a:latin typeface="Cambria Math" panose="02040503050406030204" pitchFamily="18" charset="0"/>
                      </a:rPr>
                      <m:t>]</m:t>
                    </m:r>
                  </m:oMath>
                </a14:m>
                <a:r>
                  <a:rPr lang="en-US" altLang="zh-CN" sz="2800" dirty="0" err="1"/>
                  <a:t>上的</a:t>
                </a:r>
                <a:r>
                  <a:rPr lang="en-US" altLang="zh-CN" sz="2800" b="1" dirty="0" err="1">
                    <a:solidFill>
                      <a:srgbClr val="FF0000"/>
                    </a:solidFill>
                  </a:rPr>
                  <a:t>增量</a:t>
                </a:r>
                <a:r>
                  <a:rPr lang="en-US" altLang="zh-CN" sz="2800" dirty="0"/>
                  <a:t>。</a:t>
                </a:r>
              </a:p>
              <a:p>
                <a:endParaRPr lang="zh-CN" altLang="zh-CN" sz="2800" dirty="0"/>
              </a:p>
              <a:p>
                <a:pPr marL="457200" indent="-457200">
                  <a:buFont typeface="Arial" panose="020B0604020202020204" pitchFamily="34" charset="0"/>
                  <a:buChar char="•"/>
                </a:pPr>
                <a:r>
                  <a:rPr lang="en-US" altLang="zh-CN" sz="2800" dirty="0" err="1"/>
                  <a:t>如果对任意选定的正整数</a:t>
                </a:r>
                <a:r>
                  <a:rPr lang="en-US" altLang="zh-CN" sz="2800" dirty="0"/>
                  <a:t> n </a:t>
                </a:r>
                <a:r>
                  <a:rPr lang="en-US" altLang="zh-CN" sz="2800" dirty="0" err="1"/>
                  <a:t>和任意选定的</a:t>
                </a:r>
                <a:r>
                  <a:rPr lang="en-US" altLang="zh-CN" sz="2800" dirty="0"/>
                  <a:t> </a:t>
                </a:r>
                <a14:m>
                  <m:oMath xmlns:m="http://schemas.openxmlformats.org/officeDocument/2006/math">
                    <m:r>
                      <a:rPr lang="en-US" altLang="zh-CN" sz="2800" i="1">
                        <a:latin typeface="Cambria Math" panose="02040503050406030204" pitchFamily="18" charset="0"/>
                      </a:rPr>
                      <m:t>0</m:t>
                    </m:r>
                    <m:r>
                      <a:rPr lang="en-US" altLang="zh-CN" sz="2800">
                        <a:latin typeface="Cambria Math" panose="02040503050406030204" pitchFamily="18" charset="0"/>
                      </a:rPr>
                      <m:t>≤</m:t>
                    </m:r>
                    <m:sSub>
                      <m:sSubPr>
                        <m:ctrlPr>
                          <a:rPr lang="zh-CN" altLang="zh-CN" sz="2800" i="1">
                            <a:latin typeface="Cambria Math" panose="02040503050406030204" pitchFamily="18" charset="0"/>
                          </a:rPr>
                        </m:ctrlPr>
                      </m:sSubPr>
                      <m:e>
                        <m:r>
                          <a:rPr lang="en-US" altLang="zh-CN" sz="2800" i="1">
                            <a:latin typeface="Cambria Math" panose="02040503050406030204" pitchFamily="18" charset="0"/>
                          </a:rPr>
                          <m:t>𝑡</m:t>
                        </m:r>
                      </m:e>
                      <m:sub>
                        <m:r>
                          <a:rPr lang="en-US" altLang="zh-CN" sz="2800" i="1">
                            <a:latin typeface="Cambria Math" panose="02040503050406030204" pitchFamily="18" charset="0"/>
                          </a:rPr>
                          <m:t>0</m:t>
                        </m:r>
                      </m:sub>
                    </m:sSub>
                    <m:r>
                      <a:rPr lang="en-US" altLang="zh-CN" sz="2800">
                        <a:latin typeface="Cambria Math" panose="02040503050406030204" pitchFamily="18" charset="0"/>
                      </a:rPr>
                      <m:t>≤</m:t>
                    </m:r>
                    <m:sSub>
                      <m:sSubPr>
                        <m:ctrlPr>
                          <a:rPr lang="zh-CN" altLang="zh-CN" sz="2800" i="1">
                            <a:latin typeface="Cambria Math" panose="02040503050406030204" pitchFamily="18" charset="0"/>
                          </a:rPr>
                        </m:ctrlPr>
                      </m:sSubPr>
                      <m:e>
                        <m:r>
                          <a:rPr lang="en-US" altLang="zh-CN" sz="2800" i="1">
                            <a:latin typeface="Cambria Math" panose="02040503050406030204" pitchFamily="18" charset="0"/>
                          </a:rPr>
                          <m:t>𝑡</m:t>
                        </m:r>
                      </m:e>
                      <m:sub>
                        <m:r>
                          <a:rPr lang="en-US" altLang="zh-CN" sz="2800" i="1">
                            <a:latin typeface="Cambria Math" panose="02040503050406030204" pitchFamily="18" charset="0"/>
                          </a:rPr>
                          <m:t>1</m:t>
                        </m:r>
                      </m:sub>
                    </m:sSub>
                    <m:r>
                      <a:rPr lang="en-US" altLang="zh-CN" sz="2800">
                        <a:latin typeface="Cambria Math" panose="02040503050406030204" pitchFamily="18" charset="0"/>
                      </a:rPr>
                      <m:t>≤⋯≤</m:t>
                    </m:r>
                    <m:sSub>
                      <m:sSubPr>
                        <m:ctrlPr>
                          <a:rPr lang="zh-CN" altLang="zh-CN" sz="2800" i="1">
                            <a:latin typeface="Cambria Math" panose="02040503050406030204" pitchFamily="18" charset="0"/>
                          </a:rPr>
                        </m:ctrlPr>
                      </m:sSubPr>
                      <m:e>
                        <m:r>
                          <a:rPr lang="en-US" altLang="zh-CN" sz="2800" i="1">
                            <a:latin typeface="Cambria Math" panose="02040503050406030204" pitchFamily="18" charset="0"/>
                          </a:rPr>
                          <m:t>𝑡</m:t>
                        </m:r>
                      </m:e>
                      <m:sub>
                        <m:r>
                          <a:rPr lang="en-US" altLang="zh-CN" sz="2800" i="1">
                            <a:latin typeface="Cambria Math" panose="02040503050406030204" pitchFamily="18" charset="0"/>
                          </a:rPr>
                          <m:t>𝑛</m:t>
                        </m:r>
                      </m:sub>
                    </m:sSub>
                  </m:oMath>
                </a14:m>
                <a:r>
                  <a:rPr lang="en-US" altLang="zh-CN" sz="2800" dirty="0"/>
                  <a:t> ，</a:t>
                </a:r>
                <a14:m>
                  <m:oMath xmlns:m="http://schemas.openxmlformats.org/officeDocument/2006/math">
                    <m:r>
                      <a:rPr lang="en-US" altLang="zh-CN" sz="2800" i="1">
                        <a:latin typeface="Cambria Math" panose="02040503050406030204" pitchFamily="18" charset="0"/>
                      </a:rPr>
                      <m:t>𝑛</m:t>
                    </m:r>
                  </m:oMath>
                </a14:m>
                <a:r>
                  <a:rPr lang="en-US" altLang="zh-CN" sz="2800" dirty="0"/>
                  <a:t> </a:t>
                </a:r>
                <a:r>
                  <a:rPr lang="en-US" altLang="zh-CN" sz="2800" dirty="0" err="1"/>
                  <a:t>个增量</a:t>
                </a:r>
                <a:r>
                  <a:rPr lang="en-US" altLang="zh-CN" sz="2800" dirty="0"/>
                  <a:t>：</a:t>
                </a:r>
                <a:endParaRPr lang="zh-CN" altLang="zh-CN" sz="2800" dirty="0"/>
              </a:p>
              <a:p>
                <a:pPr/>
                <a14:m>
                  <m:oMathPara xmlns:m="http://schemas.openxmlformats.org/officeDocument/2006/math">
                    <m:oMathParaPr>
                      <m:jc m:val="centerGroup"/>
                    </m:oMathParaPr>
                    <m:oMath xmlns:m="http://schemas.openxmlformats.org/officeDocument/2006/math">
                      <m:r>
                        <a:rPr lang="en-US" altLang="zh-CN" sz="2800" i="1">
                          <a:latin typeface="Cambria Math" panose="02040503050406030204" pitchFamily="18" charset="0"/>
                        </a:rPr>
                        <m:t>𝑋</m:t>
                      </m:r>
                      <m:d>
                        <m:dPr>
                          <m:ctrlPr>
                            <a:rPr lang="zh-CN" altLang="zh-CN" sz="2800" i="1">
                              <a:latin typeface="Cambria Math" panose="02040503050406030204" pitchFamily="18" charset="0"/>
                            </a:rPr>
                          </m:ctrlPr>
                        </m:dPr>
                        <m:e>
                          <m:sSub>
                            <m:sSubPr>
                              <m:ctrlPr>
                                <a:rPr lang="zh-CN" altLang="zh-CN" sz="2800" i="1">
                                  <a:latin typeface="Cambria Math" panose="02040503050406030204" pitchFamily="18" charset="0"/>
                                </a:rPr>
                              </m:ctrlPr>
                            </m:sSubPr>
                            <m:e>
                              <m:r>
                                <a:rPr lang="en-US" altLang="zh-CN" sz="2800" i="1">
                                  <a:latin typeface="Cambria Math" panose="02040503050406030204" pitchFamily="18" charset="0"/>
                                </a:rPr>
                                <m:t>𝑡</m:t>
                              </m:r>
                            </m:e>
                            <m:sub>
                              <m:r>
                                <a:rPr lang="en-US" altLang="zh-CN" sz="2800" i="1">
                                  <a:latin typeface="Cambria Math" panose="02040503050406030204" pitchFamily="18" charset="0"/>
                                </a:rPr>
                                <m:t>1</m:t>
                              </m:r>
                            </m:sub>
                          </m:sSub>
                        </m:e>
                      </m:d>
                      <m:r>
                        <a:rPr lang="en-US" altLang="zh-CN" sz="2800" i="1">
                          <a:latin typeface="Cambria Math" panose="02040503050406030204" pitchFamily="18" charset="0"/>
                        </a:rPr>
                        <m:t>−</m:t>
                      </m:r>
                      <m:r>
                        <a:rPr lang="en-US" altLang="zh-CN" sz="2800" i="1">
                          <a:latin typeface="Cambria Math" panose="02040503050406030204" pitchFamily="18" charset="0"/>
                        </a:rPr>
                        <m:t>𝑋</m:t>
                      </m:r>
                      <m:d>
                        <m:dPr>
                          <m:ctrlPr>
                            <a:rPr lang="zh-CN" altLang="zh-CN" sz="2800" i="1">
                              <a:latin typeface="Cambria Math" panose="02040503050406030204" pitchFamily="18" charset="0"/>
                            </a:rPr>
                          </m:ctrlPr>
                        </m:dPr>
                        <m:e>
                          <m:sSub>
                            <m:sSubPr>
                              <m:ctrlPr>
                                <a:rPr lang="zh-CN" altLang="zh-CN" sz="2800" i="1">
                                  <a:latin typeface="Cambria Math" panose="02040503050406030204" pitchFamily="18" charset="0"/>
                                </a:rPr>
                              </m:ctrlPr>
                            </m:sSubPr>
                            <m:e>
                              <m:r>
                                <a:rPr lang="en-US" altLang="zh-CN" sz="2800" i="1">
                                  <a:latin typeface="Cambria Math" panose="02040503050406030204" pitchFamily="18" charset="0"/>
                                </a:rPr>
                                <m:t>𝑡</m:t>
                              </m:r>
                            </m:e>
                            <m:sub>
                              <m:r>
                                <a:rPr lang="en-US" altLang="zh-CN" sz="2800" i="1">
                                  <a:latin typeface="Cambria Math" panose="02040503050406030204" pitchFamily="18" charset="0"/>
                                </a:rPr>
                                <m:t>0</m:t>
                              </m:r>
                            </m:sub>
                          </m:sSub>
                        </m:e>
                      </m:d>
                      <m:r>
                        <a:rPr lang="en-US" altLang="zh-CN" sz="2800">
                          <a:latin typeface="Cambria Math" panose="02040503050406030204" pitchFamily="18" charset="0"/>
                        </a:rPr>
                        <m:t>,</m:t>
                      </m:r>
                      <m:r>
                        <a:rPr lang="en-US" altLang="zh-CN" sz="2800" i="1">
                          <a:latin typeface="Cambria Math" panose="02040503050406030204" pitchFamily="18" charset="0"/>
                        </a:rPr>
                        <m:t>𝑋</m:t>
                      </m:r>
                      <m:d>
                        <m:dPr>
                          <m:ctrlPr>
                            <a:rPr lang="zh-CN" altLang="zh-CN" sz="2800" i="1">
                              <a:latin typeface="Cambria Math" panose="02040503050406030204" pitchFamily="18" charset="0"/>
                            </a:rPr>
                          </m:ctrlPr>
                        </m:dPr>
                        <m:e>
                          <m:sSub>
                            <m:sSubPr>
                              <m:ctrlPr>
                                <a:rPr lang="zh-CN" altLang="zh-CN" sz="2800" i="1">
                                  <a:latin typeface="Cambria Math" panose="02040503050406030204" pitchFamily="18" charset="0"/>
                                </a:rPr>
                              </m:ctrlPr>
                            </m:sSubPr>
                            <m:e>
                              <m:r>
                                <a:rPr lang="en-US" altLang="zh-CN" sz="2800" i="1">
                                  <a:latin typeface="Cambria Math" panose="02040503050406030204" pitchFamily="18" charset="0"/>
                                </a:rPr>
                                <m:t>𝑡</m:t>
                              </m:r>
                            </m:e>
                            <m:sub>
                              <m:r>
                                <a:rPr lang="en-US" altLang="zh-CN" sz="2800" i="1">
                                  <a:latin typeface="Cambria Math" panose="02040503050406030204" pitchFamily="18" charset="0"/>
                                </a:rPr>
                                <m:t>2</m:t>
                              </m:r>
                            </m:sub>
                          </m:sSub>
                        </m:e>
                      </m:d>
                      <m:r>
                        <a:rPr lang="en-US" altLang="zh-CN" sz="2800" i="1">
                          <a:latin typeface="Cambria Math" panose="02040503050406030204" pitchFamily="18" charset="0"/>
                        </a:rPr>
                        <m:t>−</m:t>
                      </m:r>
                      <m:r>
                        <a:rPr lang="en-US" altLang="zh-CN" sz="2800" i="1">
                          <a:latin typeface="Cambria Math" panose="02040503050406030204" pitchFamily="18" charset="0"/>
                        </a:rPr>
                        <m:t>𝑋</m:t>
                      </m:r>
                      <m:d>
                        <m:dPr>
                          <m:ctrlPr>
                            <a:rPr lang="zh-CN" altLang="zh-CN" sz="2800" i="1">
                              <a:latin typeface="Cambria Math" panose="02040503050406030204" pitchFamily="18" charset="0"/>
                            </a:rPr>
                          </m:ctrlPr>
                        </m:dPr>
                        <m:e>
                          <m:sSub>
                            <m:sSubPr>
                              <m:ctrlPr>
                                <a:rPr lang="zh-CN" altLang="zh-CN" sz="2800" i="1">
                                  <a:latin typeface="Cambria Math" panose="02040503050406030204" pitchFamily="18" charset="0"/>
                                </a:rPr>
                              </m:ctrlPr>
                            </m:sSubPr>
                            <m:e>
                              <m:r>
                                <a:rPr lang="en-US" altLang="zh-CN" sz="2800" i="1">
                                  <a:latin typeface="Cambria Math" panose="02040503050406030204" pitchFamily="18" charset="0"/>
                                </a:rPr>
                                <m:t>𝑡</m:t>
                              </m:r>
                            </m:e>
                            <m:sub>
                              <m:r>
                                <a:rPr lang="en-US" altLang="zh-CN" sz="2800" i="1">
                                  <a:latin typeface="Cambria Math" panose="02040503050406030204" pitchFamily="18" charset="0"/>
                                </a:rPr>
                                <m:t>1</m:t>
                              </m:r>
                            </m:sub>
                          </m:sSub>
                        </m:e>
                      </m:d>
                      <m:r>
                        <a:rPr lang="en-US" altLang="zh-CN" sz="2800">
                          <a:latin typeface="Cambria Math" panose="02040503050406030204" pitchFamily="18" charset="0"/>
                        </a:rPr>
                        <m:t>,⋯,</m:t>
                      </m:r>
                      <m:r>
                        <a:rPr lang="en-US" altLang="zh-CN" sz="2800" i="1">
                          <a:latin typeface="Cambria Math" panose="02040503050406030204" pitchFamily="18" charset="0"/>
                        </a:rPr>
                        <m:t>𝑋</m:t>
                      </m:r>
                      <m:d>
                        <m:dPr>
                          <m:ctrlPr>
                            <a:rPr lang="zh-CN" altLang="zh-CN" sz="2800" i="1">
                              <a:latin typeface="Cambria Math" panose="02040503050406030204" pitchFamily="18" charset="0"/>
                            </a:rPr>
                          </m:ctrlPr>
                        </m:dPr>
                        <m:e>
                          <m:sSub>
                            <m:sSubPr>
                              <m:ctrlPr>
                                <a:rPr lang="zh-CN" altLang="zh-CN" sz="2800" i="1">
                                  <a:latin typeface="Cambria Math" panose="02040503050406030204" pitchFamily="18" charset="0"/>
                                </a:rPr>
                              </m:ctrlPr>
                            </m:sSubPr>
                            <m:e>
                              <m:r>
                                <a:rPr lang="en-US" altLang="zh-CN" sz="2800" i="1">
                                  <a:latin typeface="Cambria Math" panose="02040503050406030204" pitchFamily="18" charset="0"/>
                                </a:rPr>
                                <m:t>𝑡</m:t>
                              </m:r>
                            </m:e>
                            <m:sub>
                              <m:r>
                                <a:rPr lang="en-US" altLang="zh-CN" sz="2800" i="1">
                                  <a:latin typeface="Cambria Math" panose="02040503050406030204" pitchFamily="18" charset="0"/>
                                </a:rPr>
                                <m:t>𝑛</m:t>
                              </m:r>
                            </m:sub>
                          </m:sSub>
                        </m:e>
                      </m:d>
                      <m:r>
                        <a:rPr lang="en-US" altLang="zh-CN" sz="2800" i="1">
                          <a:latin typeface="Cambria Math" panose="02040503050406030204" pitchFamily="18" charset="0"/>
                        </a:rPr>
                        <m:t>−</m:t>
                      </m:r>
                      <m:r>
                        <a:rPr lang="en-US" altLang="zh-CN" sz="2800" i="1">
                          <a:latin typeface="Cambria Math" panose="02040503050406030204" pitchFamily="18" charset="0"/>
                        </a:rPr>
                        <m:t>𝑋</m:t>
                      </m:r>
                      <m:d>
                        <m:dPr>
                          <m:ctrlPr>
                            <a:rPr lang="zh-CN" altLang="zh-CN" sz="2800" i="1">
                              <a:latin typeface="Cambria Math" panose="02040503050406030204" pitchFamily="18" charset="0"/>
                            </a:rPr>
                          </m:ctrlPr>
                        </m:dPr>
                        <m:e>
                          <m:sSub>
                            <m:sSubPr>
                              <m:ctrlPr>
                                <a:rPr lang="zh-CN" altLang="zh-CN" sz="2800" i="1">
                                  <a:latin typeface="Cambria Math" panose="02040503050406030204" pitchFamily="18" charset="0"/>
                                </a:rPr>
                              </m:ctrlPr>
                            </m:sSubPr>
                            <m:e>
                              <m:r>
                                <a:rPr lang="en-US" altLang="zh-CN" sz="2800" i="1">
                                  <a:latin typeface="Cambria Math" panose="02040503050406030204" pitchFamily="18" charset="0"/>
                                </a:rPr>
                                <m:t>𝑡</m:t>
                              </m:r>
                            </m:e>
                            <m:sub>
                              <m:r>
                                <a:rPr lang="en-US" altLang="zh-CN" sz="2800" i="1">
                                  <a:latin typeface="Cambria Math" panose="02040503050406030204" pitchFamily="18" charset="0"/>
                                </a:rPr>
                                <m:t>𝑛</m:t>
                              </m:r>
                              <m:r>
                                <a:rPr lang="en-US" altLang="zh-CN" sz="2800" i="1">
                                  <a:latin typeface="Cambria Math" panose="02040503050406030204" pitchFamily="18" charset="0"/>
                                </a:rPr>
                                <m:t>−1</m:t>
                              </m:r>
                            </m:sub>
                          </m:sSub>
                        </m:e>
                      </m:d>
                    </m:oMath>
                  </m:oMathPara>
                </a14:m>
                <a:endParaRPr lang="zh-CN" altLang="zh-CN" sz="2800" dirty="0"/>
              </a:p>
              <a:p>
                <a:r>
                  <a:rPr lang="en-US" altLang="zh-CN" sz="2800" dirty="0" err="1"/>
                  <a:t>相互独立，</a:t>
                </a:r>
                <a:endParaRPr lang="en-US" altLang="zh-CN" sz="2800" dirty="0"/>
              </a:p>
              <a:p>
                <a:r>
                  <a:rPr lang="en-US" altLang="zh-CN" sz="2800" dirty="0" err="1"/>
                  <a:t>则称</a:t>
                </a:r>
                <a14:m>
                  <m:oMath xmlns:m="http://schemas.openxmlformats.org/officeDocument/2006/math">
                    <m:r>
                      <a:rPr lang="en-US" altLang="zh-CN" sz="2800" i="1">
                        <a:latin typeface="Cambria Math" panose="02040503050406030204" pitchFamily="18" charset="0"/>
                      </a:rPr>
                      <m:t>𝑋</m:t>
                    </m:r>
                    <m:d>
                      <m:dPr>
                        <m:ctrlPr>
                          <a:rPr lang="zh-CN" altLang="zh-CN" sz="2800" i="1">
                            <a:latin typeface="Cambria Math" panose="02040503050406030204" pitchFamily="18" charset="0"/>
                          </a:rPr>
                        </m:ctrlPr>
                      </m:dPr>
                      <m:e>
                        <m:r>
                          <a:rPr lang="en-US" altLang="zh-CN" sz="2800" i="1">
                            <a:latin typeface="Cambria Math" panose="02040503050406030204" pitchFamily="18" charset="0"/>
                          </a:rPr>
                          <m:t>𝑡</m:t>
                        </m:r>
                      </m:e>
                    </m:d>
                    <m:r>
                      <a:rPr lang="en-US" altLang="zh-CN" sz="2800">
                        <a:latin typeface="Cambria Math" panose="02040503050406030204" pitchFamily="18" charset="0"/>
                      </a:rPr>
                      <m:t>,</m:t>
                    </m:r>
                    <m:r>
                      <a:rPr lang="en-US" altLang="zh-CN" sz="2800" i="1">
                        <a:latin typeface="Cambria Math" panose="02040503050406030204" pitchFamily="18" charset="0"/>
                      </a:rPr>
                      <m:t>𝑡</m:t>
                    </m:r>
                    <m:r>
                      <a:rPr lang="en-US" altLang="zh-CN" sz="2800">
                        <a:latin typeface="Cambria Math" panose="02040503050406030204" pitchFamily="18" charset="0"/>
                      </a:rPr>
                      <m:t>≥</m:t>
                    </m:r>
                    <m:r>
                      <a:rPr lang="en-US" altLang="zh-CN" sz="2800" i="1">
                        <a:latin typeface="Cambria Math" panose="02040503050406030204" pitchFamily="18" charset="0"/>
                      </a:rPr>
                      <m:t>0</m:t>
                    </m:r>
                  </m:oMath>
                </a14:m>
                <a:r>
                  <a:rPr lang="en-US" altLang="zh-CN" sz="2800" dirty="0"/>
                  <a:t> </a:t>
                </a:r>
                <a:r>
                  <a:rPr lang="en-US" altLang="zh-CN" sz="2800" dirty="0" err="1"/>
                  <a:t>为</a:t>
                </a:r>
                <a:r>
                  <a:rPr lang="en-US" altLang="zh-CN" sz="2800" b="1" dirty="0" err="1">
                    <a:solidFill>
                      <a:srgbClr val="FF0000"/>
                    </a:solidFill>
                  </a:rPr>
                  <a:t>独立增量过程</a:t>
                </a:r>
                <a:r>
                  <a:rPr lang="en-US" altLang="zh-CN" sz="2800" dirty="0"/>
                  <a:t>。</a:t>
                </a:r>
                <a:endParaRPr lang="zh-CN" altLang="zh-CN" sz="2800" dirty="0"/>
              </a:p>
            </p:txBody>
          </p:sp>
        </mc:Choice>
        <mc:Fallback xmlns="">
          <p:sp>
            <p:nvSpPr>
              <p:cNvPr id="9" name="文本框 8">
                <a:extLst>
                  <a:ext uri="{FF2B5EF4-FFF2-40B4-BE49-F238E27FC236}">
                    <a16:creationId xmlns:a16="http://schemas.microsoft.com/office/drawing/2014/main" id="{0ABA8CD1-B6E9-4B40-944D-9445E60DAE8A}"/>
                  </a:ext>
                </a:extLst>
              </p:cNvPr>
              <p:cNvSpPr txBox="1">
                <a:spLocks noRot="1" noChangeAspect="1" noMove="1" noResize="1" noEditPoints="1" noAdjustHandles="1" noChangeArrowheads="1" noChangeShapeType="1" noTextEdit="1"/>
              </p:cNvSpPr>
              <p:nvPr/>
            </p:nvSpPr>
            <p:spPr>
              <a:xfrm>
                <a:off x="174021" y="2024733"/>
                <a:ext cx="8708915" cy="3970318"/>
              </a:xfrm>
              <a:prstGeom prst="rect">
                <a:avLst/>
              </a:prstGeom>
              <a:blipFill>
                <a:blip r:embed="rId2"/>
                <a:stretch>
                  <a:fillRect l="-1471" t="-1997" b="-2919"/>
                </a:stretch>
              </a:blipFill>
              <a:ln w="25400">
                <a:noFill/>
              </a:ln>
            </p:spPr>
            <p:txBody>
              <a:bodyPr/>
              <a:lstStyle/>
              <a:p>
                <a:r>
                  <a:rPr lang="zh-CN" altLang="en-US">
                    <a:noFill/>
                  </a:rPr>
                  <a:t> </a:t>
                </a:r>
              </a:p>
            </p:txBody>
          </p:sp>
        </mc:Fallback>
      </mc:AlternateContent>
    </p:spTree>
    <p:extLst>
      <p:ext uri="{BB962C8B-B14F-4D97-AF65-F5344CB8AC3E}">
        <p14:creationId xmlns:p14="http://schemas.microsoft.com/office/powerpoint/2010/main" val="256773207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标题 1">
            <a:extLst>
              <a:ext uri="{FF2B5EF4-FFF2-40B4-BE49-F238E27FC236}">
                <a16:creationId xmlns:a16="http://schemas.microsoft.com/office/drawing/2014/main" id="{C5D96BB7-F3EE-475D-8C4A-757D9F1B8C06}"/>
              </a:ext>
            </a:extLst>
          </p:cNvPr>
          <p:cNvSpPr>
            <a:spLocks noGrp="1" noChangeArrowheads="1"/>
          </p:cNvSpPr>
          <p:nvPr>
            <p:ph type="title"/>
          </p:nvPr>
        </p:nvSpPr>
        <p:spPr>
          <a:xfrm>
            <a:off x="-15875" y="142875"/>
            <a:ext cx="8229600" cy="642938"/>
          </a:xfrm>
        </p:spPr>
        <p:txBody>
          <a:bodyPr/>
          <a:lstStyle/>
          <a:p>
            <a:pPr algn="l" defTabSz="512763" fontAlgn="base">
              <a:spcAft>
                <a:spcPct val="0"/>
              </a:spcAft>
            </a:pPr>
            <a:r>
              <a:rPr lang="en-US" altLang="zh-CN" dirty="0"/>
              <a:t>3.6.1 </a:t>
            </a:r>
            <a:r>
              <a:rPr lang="zh-CN" altLang="en-US" dirty="0"/>
              <a:t>概述</a:t>
            </a:r>
          </a:p>
        </p:txBody>
      </p:sp>
      <p:sp>
        <p:nvSpPr>
          <p:cNvPr id="13" name="灯片编号占位符 2">
            <a:extLst>
              <a:ext uri="{FF2B5EF4-FFF2-40B4-BE49-F238E27FC236}">
                <a16:creationId xmlns:a16="http://schemas.microsoft.com/office/drawing/2014/main" id="{5A8BAC01-8B7C-42BB-BE3B-AED279295D94}"/>
              </a:ext>
            </a:extLst>
          </p:cNvPr>
          <p:cNvSpPr>
            <a:spLocks noGrp="1" noChangeArrowheads="1"/>
          </p:cNvSpPr>
          <p:nvPr>
            <p:ph type="sldNum" sz="quarter" idx="12"/>
          </p:nvPr>
        </p:nvSpPr>
        <p:spPr bwMode="auto">
          <a:xfrm>
            <a:off x="6553200" y="6391275"/>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9FCE3FB9-BAC7-4293-A5BB-B8E090A183F8}" type="slidenum">
              <a:rPr lang="zh-CN" altLang="en-US">
                <a:solidFill>
                  <a:srgbClr val="898989"/>
                </a:solidFill>
              </a:rPr>
              <a:pPr/>
              <a:t>18</a:t>
            </a:fld>
            <a:endParaRPr lang="zh-CN" altLang="en-US">
              <a:solidFill>
                <a:srgbClr val="898989"/>
              </a:solidFill>
            </a:endParaRPr>
          </a:p>
        </p:txBody>
      </p:sp>
      <p:sp>
        <p:nvSpPr>
          <p:cNvPr id="10" name="文本框 9">
            <a:extLst>
              <a:ext uri="{FF2B5EF4-FFF2-40B4-BE49-F238E27FC236}">
                <a16:creationId xmlns:a16="http://schemas.microsoft.com/office/drawing/2014/main" id="{7000FB4C-29CA-40D0-A510-4D9946881955}"/>
              </a:ext>
            </a:extLst>
          </p:cNvPr>
          <p:cNvSpPr txBox="1"/>
          <p:nvPr/>
        </p:nvSpPr>
        <p:spPr>
          <a:xfrm>
            <a:off x="183565" y="1043735"/>
            <a:ext cx="8229600" cy="584775"/>
          </a:xfrm>
          <a:prstGeom prst="rect">
            <a:avLst/>
          </a:prstGeom>
          <a:noFill/>
          <a:ln w="25400">
            <a:noFill/>
          </a:ln>
        </p:spPr>
        <p:txBody>
          <a:bodyPr wrap="square">
            <a:spAutoFit/>
          </a:bodyPr>
          <a:lstStyle/>
          <a:p>
            <a:r>
              <a:rPr lang="en-US" altLang="zh-CN" sz="3200" b="1" dirty="0">
                <a:solidFill>
                  <a:srgbClr val="FF0000"/>
                </a:solidFill>
                <a:latin typeface="Verdana" panose="020B0604030504040204" pitchFamily="34" charset="0"/>
              </a:rPr>
              <a:t>1 </a:t>
            </a:r>
            <a:r>
              <a:rPr lang="zh-CN" altLang="en-US" sz="3200" b="1" dirty="0">
                <a:solidFill>
                  <a:srgbClr val="FF0000"/>
                </a:solidFill>
                <a:latin typeface="Verdana" panose="020B0604030504040204" pitchFamily="34" charset="0"/>
              </a:rPr>
              <a:t>随机过程</a:t>
            </a:r>
            <a:r>
              <a:rPr lang="en-US" altLang="zh-CN" sz="3200" b="1" dirty="0">
                <a:solidFill>
                  <a:srgbClr val="FF0000"/>
                </a:solidFill>
                <a:latin typeface="Verdana" panose="020B0604030504040204" pitchFamily="34" charset="0"/>
              </a:rPr>
              <a:t>(Stochastic Process)</a:t>
            </a:r>
            <a:endParaRPr lang="zh-CN" altLang="en-US" sz="3200" b="1" dirty="0">
              <a:solidFill>
                <a:srgbClr val="FF0000"/>
              </a:solidFill>
              <a:latin typeface="Verdana" panose="020B0604030504040204" pitchFamily="34" charset="0"/>
            </a:endParaRPr>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9597F12B-1BAC-422D-810D-035637A58769}"/>
                  </a:ext>
                </a:extLst>
              </p:cNvPr>
              <p:cNvSpPr txBox="1"/>
              <p:nvPr/>
            </p:nvSpPr>
            <p:spPr>
              <a:xfrm>
                <a:off x="116505" y="1886432"/>
                <a:ext cx="9136015" cy="3801041"/>
              </a:xfrm>
              <a:prstGeom prst="rect">
                <a:avLst/>
              </a:prstGeom>
              <a:noFill/>
              <a:ln w="25400">
                <a:noFill/>
              </a:ln>
            </p:spPr>
            <p:txBody>
              <a:bodyPr wrap="square">
                <a:spAutoFit/>
              </a:bodyPr>
              <a:lstStyle/>
              <a:p>
                <a:pPr marL="457200" indent="-457200">
                  <a:spcBef>
                    <a:spcPts val="900"/>
                  </a:spcBef>
                  <a:spcAft>
                    <a:spcPts val="900"/>
                  </a:spcAft>
                  <a:buFont typeface="Arial" panose="020B0604020202020204" pitchFamily="34" charset="0"/>
                  <a:buChar char="•"/>
                </a:pPr>
                <a:r>
                  <a:rPr lang="zh-CN" altLang="zh-CN" sz="2800" dirty="0">
                    <a:effectLst/>
                    <a:latin typeface="Cambria" panose="02040503050406030204" pitchFamily="18" charset="0"/>
                    <a:cs typeface="Times New Roman" panose="02020603050405020304" pitchFamily="18" charset="0"/>
                  </a:rPr>
                  <a:t>若对任意的实数</a:t>
                </a:r>
                <a:r>
                  <a:rPr lang="en-US" altLang="zh-CN" sz="2800" dirty="0">
                    <a:effectLst/>
                    <a:latin typeface="Cambria" panose="02040503050406030204" pitchFamily="18" charset="0"/>
                    <a:cs typeface="Times New Roman" panose="02020603050405020304" pitchFamily="18" charset="0"/>
                  </a:rPr>
                  <a:t> h </a:t>
                </a:r>
                <a:r>
                  <a:rPr lang="zh-CN" altLang="zh-CN" sz="2800" dirty="0">
                    <a:effectLst/>
                    <a:latin typeface="Cambria" panose="02040503050406030204" pitchFamily="18" charset="0"/>
                    <a:cs typeface="Times New Roman" panose="02020603050405020304" pitchFamily="18" charset="0"/>
                  </a:rPr>
                  <a:t>和 </a:t>
                </a:r>
                <a14:m>
                  <m:oMath xmlns:m="http://schemas.openxmlformats.org/officeDocument/2006/math">
                    <m:r>
                      <a:rPr lang="en-US" altLang="zh-CN" sz="2800" i="1">
                        <a:effectLst/>
                        <a:latin typeface="Cambria Math" panose="02040503050406030204" pitchFamily="18" charset="0"/>
                        <a:cs typeface="Times New Roman" panose="02020603050405020304" pitchFamily="18" charset="0"/>
                      </a:rPr>
                      <m:t>0</m:t>
                    </m:r>
                    <m:r>
                      <a:rPr lang="en-US" altLang="zh-CN" sz="2800">
                        <a:effectLst/>
                        <a:latin typeface="Cambria Math" panose="02040503050406030204" pitchFamily="18" charset="0"/>
                        <a:cs typeface="Times New Roman" panose="02020603050405020304" pitchFamily="18" charset="0"/>
                      </a:rPr>
                      <m:t>≤</m:t>
                    </m:r>
                    <m:r>
                      <a:rPr lang="en-US" altLang="zh-CN" sz="2800" i="1">
                        <a:effectLst/>
                        <a:latin typeface="Cambria Math" panose="02040503050406030204" pitchFamily="18" charset="0"/>
                        <a:cs typeface="Times New Roman" panose="02020603050405020304" pitchFamily="18" charset="0"/>
                      </a:rPr>
                      <m:t>𝑠</m:t>
                    </m:r>
                    <m:r>
                      <a:rPr lang="en-US" altLang="zh-CN" sz="2800">
                        <a:effectLst/>
                        <a:latin typeface="Cambria Math" panose="02040503050406030204" pitchFamily="18" charset="0"/>
                        <a:cs typeface="Times New Roman" panose="02020603050405020304" pitchFamily="18" charset="0"/>
                      </a:rPr>
                      <m:t>+</m:t>
                    </m:r>
                    <m:r>
                      <a:rPr lang="en-US" altLang="zh-CN" sz="2800" i="1">
                        <a:effectLst/>
                        <a:latin typeface="Cambria Math" panose="02040503050406030204" pitchFamily="18" charset="0"/>
                        <a:cs typeface="Times New Roman" panose="02020603050405020304" pitchFamily="18" charset="0"/>
                      </a:rPr>
                      <m:t>h</m:t>
                    </m:r>
                    <m:r>
                      <a:rPr lang="en-US" altLang="zh-CN" sz="2800">
                        <a:effectLst/>
                        <a:latin typeface="Cambria Math" panose="02040503050406030204" pitchFamily="18" charset="0"/>
                        <a:cs typeface="Times New Roman" panose="02020603050405020304" pitchFamily="18" charset="0"/>
                      </a:rPr>
                      <m:t>&lt;</m:t>
                    </m:r>
                    <m:r>
                      <a:rPr lang="en-US" altLang="zh-CN" sz="2800" i="1">
                        <a:effectLst/>
                        <a:latin typeface="Cambria Math" panose="02040503050406030204" pitchFamily="18" charset="0"/>
                        <a:cs typeface="Times New Roman" panose="02020603050405020304" pitchFamily="18" charset="0"/>
                      </a:rPr>
                      <m:t>𝑡</m:t>
                    </m:r>
                    <m:r>
                      <a:rPr lang="en-US" altLang="zh-CN" sz="2800">
                        <a:effectLst/>
                        <a:latin typeface="Cambria Math" panose="02040503050406030204" pitchFamily="18" charset="0"/>
                        <a:cs typeface="Times New Roman" panose="02020603050405020304" pitchFamily="18" charset="0"/>
                      </a:rPr>
                      <m:t>+</m:t>
                    </m:r>
                    <m:r>
                      <a:rPr lang="en-US" altLang="zh-CN" sz="2800" i="1">
                        <a:effectLst/>
                        <a:latin typeface="Cambria Math" panose="02040503050406030204" pitchFamily="18" charset="0"/>
                        <a:cs typeface="Times New Roman" panose="02020603050405020304" pitchFamily="18" charset="0"/>
                      </a:rPr>
                      <m:t>h</m:t>
                    </m:r>
                    <m:r>
                      <a:rPr lang="en-US" altLang="zh-CN" sz="2800">
                        <a:effectLst/>
                        <a:latin typeface="Cambria Math" panose="02040503050406030204" pitchFamily="18" charset="0"/>
                        <a:cs typeface="Times New Roman" panose="02020603050405020304" pitchFamily="18" charset="0"/>
                      </a:rPr>
                      <m:t>,</m:t>
                    </m:r>
                    <m:r>
                      <a:rPr lang="en-US" altLang="zh-CN" sz="2800" i="1">
                        <a:effectLst/>
                        <a:latin typeface="Cambria Math" panose="02040503050406030204" pitchFamily="18" charset="0"/>
                        <a:cs typeface="Times New Roman" panose="02020603050405020304" pitchFamily="18" charset="0"/>
                      </a:rPr>
                      <m:t>𝑋</m:t>
                    </m:r>
                    <m:d>
                      <m:dPr>
                        <m:ctrlPr>
                          <a:rPr lang="zh-CN" altLang="zh-CN" sz="2800"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2800" i="1">
                            <a:effectLst/>
                            <a:latin typeface="Cambria Math" panose="02040503050406030204" pitchFamily="18" charset="0"/>
                            <a:cs typeface="Times New Roman" panose="02020603050405020304" pitchFamily="18" charset="0"/>
                          </a:rPr>
                          <m:t>𝑡</m:t>
                        </m:r>
                        <m:r>
                          <a:rPr lang="en-US" altLang="zh-CN" sz="2800">
                            <a:effectLst/>
                            <a:latin typeface="Cambria Math" panose="02040503050406030204" pitchFamily="18" charset="0"/>
                            <a:cs typeface="Times New Roman" panose="02020603050405020304" pitchFamily="18" charset="0"/>
                          </a:rPr>
                          <m:t>+</m:t>
                        </m:r>
                        <m:r>
                          <a:rPr lang="en-US" altLang="zh-CN" sz="2800" i="1">
                            <a:effectLst/>
                            <a:latin typeface="Cambria Math" panose="02040503050406030204" pitchFamily="18" charset="0"/>
                            <a:cs typeface="Times New Roman" panose="02020603050405020304" pitchFamily="18" charset="0"/>
                          </a:rPr>
                          <m:t>h</m:t>
                        </m:r>
                      </m:e>
                    </m:d>
                    <m:r>
                      <a:rPr lang="en-US" altLang="zh-CN" sz="2800" i="1">
                        <a:effectLst/>
                        <a:latin typeface="Cambria Math" panose="02040503050406030204" pitchFamily="18" charset="0"/>
                        <a:cs typeface="Times New Roman" panose="02020603050405020304" pitchFamily="18" charset="0"/>
                      </a:rPr>
                      <m:t>−</m:t>
                    </m:r>
                    <m:r>
                      <a:rPr lang="en-US" altLang="zh-CN" sz="2800" i="1">
                        <a:effectLst/>
                        <a:latin typeface="Cambria Math" panose="02040503050406030204" pitchFamily="18" charset="0"/>
                        <a:cs typeface="Times New Roman" panose="02020603050405020304" pitchFamily="18" charset="0"/>
                      </a:rPr>
                      <m:t>𝑋</m:t>
                    </m:r>
                    <m:d>
                      <m:dPr>
                        <m:ctrlPr>
                          <a:rPr lang="zh-CN" altLang="zh-CN" sz="2800"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2800" i="1">
                            <a:effectLst/>
                            <a:latin typeface="Cambria Math" panose="02040503050406030204" pitchFamily="18" charset="0"/>
                            <a:cs typeface="Times New Roman" panose="02020603050405020304" pitchFamily="18" charset="0"/>
                          </a:rPr>
                          <m:t>𝑠</m:t>
                        </m:r>
                        <m:r>
                          <a:rPr lang="en-US" altLang="zh-CN" sz="2800">
                            <a:effectLst/>
                            <a:latin typeface="Cambria Math" panose="02040503050406030204" pitchFamily="18" charset="0"/>
                            <a:cs typeface="Times New Roman" panose="02020603050405020304" pitchFamily="18" charset="0"/>
                          </a:rPr>
                          <m:t>+</m:t>
                        </m:r>
                        <m:r>
                          <a:rPr lang="en-US" altLang="zh-CN" sz="2800" i="1">
                            <a:effectLst/>
                            <a:latin typeface="Cambria Math" panose="02040503050406030204" pitchFamily="18" charset="0"/>
                            <a:cs typeface="Times New Roman" panose="02020603050405020304" pitchFamily="18" charset="0"/>
                          </a:rPr>
                          <m:t>h</m:t>
                        </m:r>
                      </m:e>
                    </m:d>
                  </m:oMath>
                </a14:m>
                <a:r>
                  <a:rPr lang="zh-CN" altLang="zh-CN" sz="2800" dirty="0">
                    <a:effectLst/>
                    <a:latin typeface="Cambria" panose="02040503050406030204" pitchFamily="18" charset="0"/>
                    <a:cs typeface="Times New Roman" panose="02020603050405020304" pitchFamily="18" charset="0"/>
                  </a:rPr>
                  <a:t>与 </a:t>
                </a:r>
                <a14:m>
                  <m:oMath xmlns:m="http://schemas.openxmlformats.org/officeDocument/2006/math">
                    <m:r>
                      <a:rPr lang="en-US" altLang="zh-CN" sz="2800" i="1">
                        <a:effectLst/>
                        <a:latin typeface="Cambria Math" panose="02040503050406030204" pitchFamily="18" charset="0"/>
                        <a:cs typeface="Times New Roman" panose="02020603050405020304" pitchFamily="18" charset="0"/>
                      </a:rPr>
                      <m:t>𝑋</m:t>
                    </m:r>
                    <m:d>
                      <m:dPr>
                        <m:ctrlPr>
                          <a:rPr lang="zh-CN" altLang="zh-CN" sz="2800"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2800" i="1">
                            <a:effectLst/>
                            <a:latin typeface="Cambria Math" panose="02040503050406030204" pitchFamily="18" charset="0"/>
                            <a:cs typeface="Times New Roman" panose="02020603050405020304" pitchFamily="18" charset="0"/>
                          </a:rPr>
                          <m:t>𝑡</m:t>
                        </m:r>
                      </m:e>
                    </m:d>
                    <m:r>
                      <a:rPr lang="en-US" altLang="zh-CN" sz="2800" i="1">
                        <a:effectLst/>
                        <a:latin typeface="Cambria Math" panose="02040503050406030204" pitchFamily="18" charset="0"/>
                        <a:cs typeface="Times New Roman" panose="02020603050405020304" pitchFamily="18" charset="0"/>
                      </a:rPr>
                      <m:t>−</m:t>
                    </m:r>
                    <m:r>
                      <a:rPr lang="en-US" altLang="zh-CN" sz="2800" i="1">
                        <a:effectLst/>
                        <a:latin typeface="Cambria Math" panose="02040503050406030204" pitchFamily="18" charset="0"/>
                        <a:cs typeface="Times New Roman" panose="02020603050405020304" pitchFamily="18" charset="0"/>
                      </a:rPr>
                      <m:t>𝑋</m:t>
                    </m:r>
                    <m:d>
                      <m:dPr>
                        <m:ctrlPr>
                          <a:rPr lang="zh-CN" altLang="zh-CN" sz="2800"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2800" i="1">
                            <a:effectLst/>
                            <a:latin typeface="Cambria Math" panose="02040503050406030204" pitchFamily="18" charset="0"/>
                            <a:cs typeface="Times New Roman" panose="02020603050405020304" pitchFamily="18" charset="0"/>
                          </a:rPr>
                          <m:t>𝑠</m:t>
                        </m:r>
                      </m:e>
                    </m:d>
                  </m:oMath>
                </a14:m>
                <a:r>
                  <a:rPr lang="en-US" altLang="zh-CN" sz="2800" dirty="0">
                    <a:effectLst/>
                    <a:latin typeface="Cambria" panose="02040503050406030204" pitchFamily="18" charset="0"/>
                    <a:cs typeface="Times New Roman" panose="02020603050405020304" pitchFamily="18" charset="0"/>
                  </a:rPr>
                  <a:t> </a:t>
                </a:r>
                <a:r>
                  <a:rPr lang="zh-CN" altLang="zh-CN" sz="2800" dirty="0">
                    <a:effectLst/>
                    <a:latin typeface="Cambria" panose="02040503050406030204" pitchFamily="18" charset="0"/>
                    <a:cs typeface="Times New Roman" panose="02020603050405020304" pitchFamily="18" charset="0"/>
                  </a:rPr>
                  <a:t>具有相同的分布，</a:t>
                </a:r>
              </a:p>
              <a:p>
                <a:pPr>
                  <a:spcBef>
                    <a:spcPts val="900"/>
                  </a:spcBef>
                  <a:spcAft>
                    <a:spcPts val="900"/>
                  </a:spcAft>
                </a:pPr>
                <a:r>
                  <a:rPr lang="zh-CN" altLang="zh-CN" sz="2800" dirty="0">
                    <a:effectLst/>
                    <a:latin typeface="Cambria" panose="02040503050406030204" pitchFamily="18" charset="0"/>
                    <a:cs typeface="Times New Roman" panose="02020603050405020304" pitchFamily="18" charset="0"/>
                  </a:rPr>
                  <a:t>则称</a:t>
                </a:r>
                <a:r>
                  <a:rPr lang="zh-CN" altLang="zh-CN" sz="2800" b="1" dirty="0">
                    <a:effectLst/>
                    <a:latin typeface="Cambria" panose="02040503050406030204" pitchFamily="18" charset="0"/>
                    <a:cs typeface="Times New Roman" panose="02020603050405020304" pitchFamily="18" charset="0"/>
                  </a:rPr>
                  <a:t>增量具有</a:t>
                </a:r>
                <a:r>
                  <a:rPr lang="zh-CN" altLang="zh-CN" sz="2800" b="1" dirty="0">
                    <a:solidFill>
                      <a:srgbClr val="FF0000"/>
                    </a:solidFill>
                    <a:effectLst/>
                    <a:latin typeface="Cambria" panose="02040503050406030204" pitchFamily="18" charset="0"/>
                    <a:cs typeface="Times New Roman" panose="02020603050405020304" pitchFamily="18" charset="0"/>
                  </a:rPr>
                  <a:t>平稳性</a:t>
                </a:r>
                <a:r>
                  <a:rPr lang="zh-CN" altLang="zh-CN" sz="2800" dirty="0">
                    <a:effectLst/>
                    <a:latin typeface="Cambria" panose="02040503050406030204" pitchFamily="18" charset="0"/>
                    <a:cs typeface="Times New Roman" panose="02020603050405020304" pitchFamily="18" charset="0"/>
                  </a:rPr>
                  <a:t>。</a:t>
                </a:r>
              </a:p>
              <a:p>
                <a:pPr marL="457200" indent="-457200">
                  <a:spcBef>
                    <a:spcPts val="900"/>
                  </a:spcBef>
                  <a:spcAft>
                    <a:spcPts val="900"/>
                  </a:spcAft>
                  <a:buFont typeface="Arial" panose="020B0604020202020204" pitchFamily="34" charset="0"/>
                  <a:buChar char="•"/>
                </a:pPr>
                <a:r>
                  <a:rPr lang="zh-CN" altLang="zh-CN" sz="2800" dirty="0">
                    <a:effectLst/>
                    <a:latin typeface="Cambria" panose="02040503050406030204" pitchFamily="18" charset="0"/>
                    <a:cs typeface="Times New Roman" panose="02020603050405020304" pitchFamily="18" charset="0"/>
                  </a:rPr>
                  <a:t>增量</a:t>
                </a:r>
                <a14:m>
                  <m:oMath xmlns:m="http://schemas.openxmlformats.org/officeDocument/2006/math">
                    <m:r>
                      <a:rPr lang="en-US" altLang="zh-CN" sz="2800" i="1">
                        <a:effectLst/>
                        <a:latin typeface="Cambria Math" panose="02040503050406030204" pitchFamily="18" charset="0"/>
                        <a:cs typeface="Times New Roman" panose="02020603050405020304" pitchFamily="18" charset="0"/>
                      </a:rPr>
                      <m:t>𝑋</m:t>
                    </m:r>
                    <m:d>
                      <m:dPr>
                        <m:ctrlPr>
                          <a:rPr lang="zh-CN" altLang="zh-CN" sz="2800"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2800" i="1">
                            <a:effectLst/>
                            <a:latin typeface="Cambria Math" panose="02040503050406030204" pitchFamily="18" charset="0"/>
                            <a:cs typeface="Times New Roman" panose="02020603050405020304" pitchFamily="18" charset="0"/>
                          </a:rPr>
                          <m:t>𝑡</m:t>
                        </m:r>
                      </m:e>
                    </m:d>
                    <m:r>
                      <a:rPr lang="en-US" altLang="zh-CN" sz="2800" i="1">
                        <a:effectLst/>
                        <a:latin typeface="Cambria Math" panose="02040503050406030204" pitchFamily="18" charset="0"/>
                        <a:cs typeface="Times New Roman" panose="02020603050405020304" pitchFamily="18" charset="0"/>
                      </a:rPr>
                      <m:t>−</m:t>
                    </m:r>
                    <m:r>
                      <a:rPr lang="en-US" altLang="zh-CN" sz="2800" i="1">
                        <a:effectLst/>
                        <a:latin typeface="Cambria Math" panose="02040503050406030204" pitchFamily="18" charset="0"/>
                        <a:cs typeface="Times New Roman" panose="02020603050405020304" pitchFamily="18" charset="0"/>
                      </a:rPr>
                      <m:t>𝑋</m:t>
                    </m:r>
                    <m:d>
                      <m:dPr>
                        <m:ctrlPr>
                          <a:rPr lang="zh-CN" altLang="zh-CN" sz="2800"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2800" i="1">
                            <a:effectLst/>
                            <a:latin typeface="Cambria Math" panose="02040503050406030204" pitchFamily="18" charset="0"/>
                            <a:cs typeface="Times New Roman" panose="02020603050405020304" pitchFamily="18" charset="0"/>
                          </a:rPr>
                          <m:t>𝑠</m:t>
                        </m:r>
                      </m:e>
                    </m:d>
                  </m:oMath>
                </a14:m>
                <a:r>
                  <a:rPr lang="zh-CN" altLang="zh-CN" sz="2800" dirty="0">
                    <a:effectLst/>
                    <a:latin typeface="Cambria" panose="02040503050406030204" pitchFamily="18" charset="0"/>
                    <a:cs typeface="Times New Roman" panose="02020603050405020304" pitchFamily="18" charset="0"/>
                  </a:rPr>
                  <a:t>的分布函数实际上只依赖于时间差</a:t>
                </a:r>
                <a14:m>
                  <m:oMath xmlns:m="http://schemas.openxmlformats.org/officeDocument/2006/math">
                    <m:r>
                      <a:rPr lang="en-US" altLang="zh-CN" sz="2800" i="1">
                        <a:effectLst/>
                        <a:latin typeface="Cambria Math" panose="02040503050406030204" pitchFamily="18" charset="0"/>
                        <a:cs typeface="Times New Roman" panose="02020603050405020304" pitchFamily="18" charset="0"/>
                      </a:rPr>
                      <m:t>𝑡</m:t>
                    </m:r>
                    <m:r>
                      <a:rPr lang="en-US" altLang="zh-CN" sz="2800" i="1">
                        <a:effectLst/>
                        <a:latin typeface="Cambria Math" panose="02040503050406030204" pitchFamily="18" charset="0"/>
                        <a:cs typeface="Times New Roman" panose="02020603050405020304" pitchFamily="18" charset="0"/>
                      </a:rPr>
                      <m:t>−</m:t>
                    </m:r>
                    <m:r>
                      <a:rPr lang="en-US" altLang="zh-CN" sz="2800" i="1">
                        <a:effectLst/>
                        <a:latin typeface="Cambria Math" panose="02040503050406030204" pitchFamily="18" charset="0"/>
                        <a:cs typeface="Times New Roman" panose="02020603050405020304" pitchFamily="18" charset="0"/>
                      </a:rPr>
                      <m:t>𝑠</m:t>
                    </m:r>
                    <m:r>
                      <a:rPr lang="en-US" altLang="zh-CN" sz="2800" i="1">
                        <a:effectLst/>
                        <a:latin typeface="Cambria Math" panose="02040503050406030204" pitchFamily="18" charset="0"/>
                        <a:cs typeface="Times New Roman" panose="02020603050405020304" pitchFamily="18" charset="0"/>
                      </a:rPr>
                      <m:t> </m:t>
                    </m:r>
                    <m:d>
                      <m:dPr>
                        <m:ctrlPr>
                          <a:rPr lang="zh-CN" altLang="zh-CN" sz="2800"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2800" i="1">
                            <a:effectLst/>
                            <a:latin typeface="Cambria Math" panose="02040503050406030204" pitchFamily="18" charset="0"/>
                            <a:cs typeface="Times New Roman" panose="02020603050405020304" pitchFamily="18" charset="0"/>
                          </a:rPr>
                          <m:t>0</m:t>
                        </m:r>
                        <m:r>
                          <a:rPr lang="en-US" altLang="zh-CN" sz="2800">
                            <a:effectLst/>
                            <a:latin typeface="Cambria Math" panose="02040503050406030204" pitchFamily="18" charset="0"/>
                            <a:cs typeface="Times New Roman" panose="02020603050405020304" pitchFamily="18" charset="0"/>
                          </a:rPr>
                          <m:t>≤</m:t>
                        </m:r>
                        <m:r>
                          <a:rPr lang="en-US" altLang="zh-CN" sz="2800" i="1">
                            <a:effectLst/>
                            <a:latin typeface="Cambria Math" panose="02040503050406030204" pitchFamily="18" charset="0"/>
                            <a:cs typeface="Times New Roman" panose="02020603050405020304" pitchFamily="18" charset="0"/>
                          </a:rPr>
                          <m:t>𝑠</m:t>
                        </m:r>
                        <m:r>
                          <a:rPr lang="en-US" altLang="zh-CN" sz="2800">
                            <a:effectLst/>
                            <a:latin typeface="Cambria Math" panose="02040503050406030204" pitchFamily="18" charset="0"/>
                            <a:cs typeface="Times New Roman" panose="02020603050405020304" pitchFamily="18" charset="0"/>
                          </a:rPr>
                          <m:t>&lt;</m:t>
                        </m:r>
                        <m:r>
                          <a:rPr lang="en-US" altLang="zh-CN" sz="2800" i="1">
                            <a:effectLst/>
                            <a:latin typeface="Cambria Math" panose="02040503050406030204" pitchFamily="18" charset="0"/>
                            <a:cs typeface="Times New Roman" panose="02020603050405020304" pitchFamily="18" charset="0"/>
                          </a:rPr>
                          <m:t>𝑡</m:t>
                        </m:r>
                      </m:e>
                    </m:d>
                  </m:oMath>
                </a14:m>
                <a:r>
                  <a:rPr lang="en-US" altLang="zh-CN" sz="2800" dirty="0">
                    <a:effectLst/>
                    <a:latin typeface="Cambria" panose="02040503050406030204" pitchFamily="18" charset="0"/>
                    <a:cs typeface="Times New Roman" panose="02020603050405020304" pitchFamily="18" charset="0"/>
                  </a:rPr>
                  <a:t> </a:t>
                </a:r>
                <a:r>
                  <a:rPr lang="zh-CN" altLang="zh-CN" sz="2800" dirty="0">
                    <a:effectLst/>
                    <a:latin typeface="Cambria" panose="02040503050406030204" pitchFamily="18" charset="0"/>
                    <a:cs typeface="Times New Roman" panose="02020603050405020304" pitchFamily="18" charset="0"/>
                  </a:rPr>
                  <a:t>，而不依赖于</a:t>
                </a:r>
                <a:r>
                  <a:rPr lang="en-US" altLang="zh-CN" sz="2800" dirty="0">
                    <a:effectLst/>
                    <a:latin typeface="Cambria" panose="02040503050406030204" pitchFamily="18" charset="0"/>
                    <a:cs typeface="Times New Roman" panose="02020603050405020304" pitchFamily="18" charset="0"/>
                  </a:rPr>
                  <a:t> t </a:t>
                </a:r>
                <a:r>
                  <a:rPr lang="zh-CN" altLang="zh-CN" sz="2800" dirty="0">
                    <a:effectLst/>
                    <a:latin typeface="Cambria" panose="02040503050406030204" pitchFamily="18" charset="0"/>
                    <a:cs typeface="Times New Roman" panose="02020603050405020304" pitchFamily="18" charset="0"/>
                  </a:rPr>
                  <a:t>和</a:t>
                </a:r>
                <a:r>
                  <a:rPr lang="en-US" altLang="zh-CN" sz="2800" dirty="0">
                    <a:effectLst/>
                    <a:latin typeface="Cambria" panose="02040503050406030204" pitchFamily="18" charset="0"/>
                    <a:cs typeface="Times New Roman" panose="02020603050405020304" pitchFamily="18" charset="0"/>
                  </a:rPr>
                  <a:t> s </a:t>
                </a:r>
                <a:r>
                  <a:rPr lang="zh-CN" altLang="zh-CN" sz="2800" dirty="0">
                    <a:effectLst/>
                    <a:latin typeface="Cambria" panose="02040503050406030204" pitchFamily="18" charset="0"/>
                    <a:cs typeface="Times New Roman" panose="02020603050405020304" pitchFamily="18" charset="0"/>
                  </a:rPr>
                  <a:t>本身。</a:t>
                </a:r>
              </a:p>
              <a:p>
                <a:pPr marL="457200" indent="-457200">
                  <a:spcBef>
                    <a:spcPts val="900"/>
                  </a:spcBef>
                  <a:spcAft>
                    <a:spcPts val="900"/>
                  </a:spcAft>
                  <a:buFont typeface="Arial" panose="020B0604020202020204" pitchFamily="34" charset="0"/>
                  <a:buChar char="•"/>
                </a:pPr>
                <a:r>
                  <a:rPr lang="zh-CN" altLang="zh-CN" sz="2800" dirty="0">
                    <a:effectLst/>
                    <a:latin typeface="Cambria" panose="02040503050406030204" pitchFamily="18" charset="0"/>
                    <a:cs typeface="Times New Roman" panose="02020603050405020304" pitchFamily="18" charset="0"/>
                  </a:rPr>
                  <a:t>当增量具有平稳性时，称相应的独立增量过程是</a:t>
                </a:r>
                <a:r>
                  <a:rPr lang="zh-CN" altLang="zh-CN" sz="2800" b="1" dirty="0">
                    <a:solidFill>
                      <a:srgbClr val="FF0000"/>
                    </a:solidFill>
                    <a:effectLst/>
                    <a:latin typeface="Cambria" panose="02040503050406030204" pitchFamily="18" charset="0"/>
                    <a:cs typeface="Times New Roman" panose="02020603050405020304" pitchFamily="18" charset="0"/>
                  </a:rPr>
                  <a:t>齐次的</a:t>
                </a:r>
                <a:r>
                  <a:rPr lang="zh-CN" altLang="zh-CN" sz="2800" dirty="0">
                    <a:solidFill>
                      <a:srgbClr val="FF0000"/>
                    </a:solidFill>
                    <a:effectLst/>
                    <a:latin typeface="Cambria" panose="02040503050406030204" pitchFamily="18" charset="0"/>
                    <a:cs typeface="Times New Roman" panose="02020603050405020304" pitchFamily="18" charset="0"/>
                  </a:rPr>
                  <a:t>或</a:t>
                </a:r>
                <a:r>
                  <a:rPr lang="zh-CN" altLang="zh-CN" sz="2800" b="1" dirty="0">
                    <a:solidFill>
                      <a:srgbClr val="FF0000"/>
                    </a:solidFill>
                    <a:effectLst/>
                    <a:latin typeface="Cambria" panose="02040503050406030204" pitchFamily="18" charset="0"/>
                    <a:cs typeface="Times New Roman" panose="02020603050405020304" pitchFamily="18" charset="0"/>
                  </a:rPr>
                  <a:t>时齐的</a:t>
                </a:r>
                <a:r>
                  <a:rPr lang="zh-CN" altLang="zh-CN" sz="2800" dirty="0">
                    <a:effectLst/>
                    <a:latin typeface="Cambria" panose="02040503050406030204" pitchFamily="18" charset="0"/>
                    <a:cs typeface="Times New Roman" panose="02020603050405020304" pitchFamily="18" charset="0"/>
                  </a:rPr>
                  <a:t>。</a:t>
                </a:r>
              </a:p>
            </p:txBody>
          </p:sp>
        </mc:Choice>
        <mc:Fallback xmlns="">
          <p:sp>
            <p:nvSpPr>
              <p:cNvPr id="7" name="文本框 6">
                <a:extLst>
                  <a:ext uri="{FF2B5EF4-FFF2-40B4-BE49-F238E27FC236}">
                    <a16:creationId xmlns:a16="http://schemas.microsoft.com/office/drawing/2014/main" id="{9597F12B-1BAC-422D-810D-035637A58769}"/>
                  </a:ext>
                </a:extLst>
              </p:cNvPr>
              <p:cNvSpPr txBox="1">
                <a:spLocks noRot="1" noChangeAspect="1" noMove="1" noResize="1" noEditPoints="1" noAdjustHandles="1" noChangeArrowheads="1" noChangeShapeType="1" noTextEdit="1"/>
              </p:cNvSpPr>
              <p:nvPr/>
            </p:nvSpPr>
            <p:spPr>
              <a:xfrm>
                <a:off x="116505" y="1886432"/>
                <a:ext cx="9136015" cy="3801041"/>
              </a:xfrm>
              <a:prstGeom prst="rect">
                <a:avLst/>
              </a:prstGeom>
              <a:blipFill>
                <a:blip r:embed="rId2"/>
                <a:stretch>
                  <a:fillRect l="-1334" t="-2083" b="-3045"/>
                </a:stretch>
              </a:blipFill>
              <a:ln w="25400">
                <a:noFill/>
              </a:ln>
            </p:spPr>
            <p:txBody>
              <a:bodyPr/>
              <a:lstStyle/>
              <a:p>
                <a:r>
                  <a:rPr lang="zh-CN" altLang="en-US">
                    <a:noFill/>
                  </a:rPr>
                  <a:t> </a:t>
                </a:r>
              </a:p>
            </p:txBody>
          </p:sp>
        </mc:Fallback>
      </mc:AlternateContent>
    </p:spTree>
    <p:extLst>
      <p:ext uri="{BB962C8B-B14F-4D97-AF65-F5344CB8AC3E}">
        <p14:creationId xmlns:p14="http://schemas.microsoft.com/office/powerpoint/2010/main" val="94174771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标题 1">
            <a:extLst>
              <a:ext uri="{FF2B5EF4-FFF2-40B4-BE49-F238E27FC236}">
                <a16:creationId xmlns:a16="http://schemas.microsoft.com/office/drawing/2014/main" id="{C5D96BB7-F3EE-475D-8C4A-757D9F1B8C06}"/>
              </a:ext>
            </a:extLst>
          </p:cNvPr>
          <p:cNvSpPr>
            <a:spLocks noGrp="1" noChangeArrowheads="1"/>
          </p:cNvSpPr>
          <p:nvPr>
            <p:ph type="title"/>
          </p:nvPr>
        </p:nvSpPr>
        <p:spPr>
          <a:xfrm>
            <a:off x="-15875" y="142875"/>
            <a:ext cx="8229600" cy="642938"/>
          </a:xfrm>
        </p:spPr>
        <p:txBody>
          <a:bodyPr/>
          <a:lstStyle/>
          <a:p>
            <a:pPr algn="l" defTabSz="512763" fontAlgn="base">
              <a:spcAft>
                <a:spcPct val="0"/>
              </a:spcAft>
            </a:pPr>
            <a:r>
              <a:rPr lang="en-US" altLang="zh-CN" dirty="0"/>
              <a:t>3.6.1 </a:t>
            </a:r>
            <a:r>
              <a:rPr lang="zh-CN" altLang="en-US" dirty="0"/>
              <a:t>概述</a:t>
            </a:r>
          </a:p>
        </p:txBody>
      </p:sp>
      <p:sp>
        <p:nvSpPr>
          <p:cNvPr id="13" name="灯片编号占位符 2">
            <a:extLst>
              <a:ext uri="{FF2B5EF4-FFF2-40B4-BE49-F238E27FC236}">
                <a16:creationId xmlns:a16="http://schemas.microsoft.com/office/drawing/2014/main" id="{5A8BAC01-8B7C-42BB-BE3B-AED279295D94}"/>
              </a:ext>
            </a:extLst>
          </p:cNvPr>
          <p:cNvSpPr>
            <a:spLocks noGrp="1" noChangeArrowheads="1"/>
          </p:cNvSpPr>
          <p:nvPr>
            <p:ph type="sldNum" sz="quarter" idx="12"/>
          </p:nvPr>
        </p:nvSpPr>
        <p:spPr bwMode="auto">
          <a:xfrm>
            <a:off x="6553200" y="6391275"/>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9FCE3FB9-BAC7-4293-A5BB-B8E090A183F8}" type="slidenum">
              <a:rPr lang="zh-CN" altLang="en-US">
                <a:solidFill>
                  <a:srgbClr val="898989"/>
                </a:solidFill>
              </a:rPr>
              <a:pPr/>
              <a:t>19</a:t>
            </a:fld>
            <a:endParaRPr lang="zh-CN" altLang="en-US">
              <a:solidFill>
                <a:srgbClr val="898989"/>
              </a:solidFill>
            </a:endParaRPr>
          </a:p>
        </p:txBody>
      </p:sp>
      <p:sp>
        <p:nvSpPr>
          <p:cNvPr id="10" name="文本框 9">
            <a:extLst>
              <a:ext uri="{FF2B5EF4-FFF2-40B4-BE49-F238E27FC236}">
                <a16:creationId xmlns:a16="http://schemas.microsoft.com/office/drawing/2014/main" id="{7000FB4C-29CA-40D0-A510-4D9946881955}"/>
              </a:ext>
            </a:extLst>
          </p:cNvPr>
          <p:cNvSpPr txBox="1"/>
          <p:nvPr/>
        </p:nvSpPr>
        <p:spPr>
          <a:xfrm>
            <a:off x="183565" y="1043735"/>
            <a:ext cx="8229600" cy="584775"/>
          </a:xfrm>
          <a:prstGeom prst="rect">
            <a:avLst/>
          </a:prstGeom>
          <a:noFill/>
          <a:ln w="25400">
            <a:noFill/>
          </a:ln>
        </p:spPr>
        <p:txBody>
          <a:bodyPr wrap="square">
            <a:spAutoFit/>
          </a:bodyPr>
          <a:lstStyle/>
          <a:p>
            <a:r>
              <a:rPr lang="en-US" altLang="zh-CN" sz="3200" b="1" dirty="0">
                <a:solidFill>
                  <a:srgbClr val="FF0000"/>
                </a:solidFill>
                <a:latin typeface="Verdana" panose="020B0604030504040204" pitchFamily="34" charset="0"/>
              </a:rPr>
              <a:t>1 </a:t>
            </a:r>
            <a:r>
              <a:rPr lang="zh-CN" altLang="en-US" sz="3200" b="1" dirty="0">
                <a:solidFill>
                  <a:srgbClr val="FF0000"/>
                </a:solidFill>
                <a:latin typeface="Verdana" panose="020B0604030504040204" pitchFamily="34" charset="0"/>
              </a:rPr>
              <a:t>随机过程</a:t>
            </a:r>
            <a:r>
              <a:rPr lang="en-US" altLang="zh-CN" sz="3200" b="1" dirty="0">
                <a:solidFill>
                  <a:srgbClr val="FF0000"/>
                </a:solidFill>
                <a:latin typeface="Verdana" panose="020B0604030504040204" pitchFamily="34" charset="0"/>
              </a:rPr>
              <a:t>(Stochastic Process)</a:t>
            </a:r>
            <a:endParaRPr lang="zh-CN" altLang="en-US" sz="3200" b="1" dirty="0">
              <a:solidFill>
                <a:srgbClr val="FF0000"/>
              </a:solidFill>
              <a:latin typeface="Verdana" panose="020B0604030504040204" pitchFamily="34" charset="0"/>
            </a:endParaRPr>
          </a:p>
        </p:txBody>
      </p:sp>
      <p:sp>
        <p:nvSpPr>
          <p:cNvPr id="11" name="文本框 10">
            <a:extLst>
              <a:ext uri="{FF2B5EF4-FFF2-40B4-BE49-F238E27FC236}">
                <a16:creationId xmlns:a16="http://schemas.microsoft.com/office/drawing/2014/main" id="{8BF5F307-21D6-4145-8EE9-0CC27464B25C}"/>
              </a:ext>
            </a:extLst>
          </p:cNvPr>
          <p:cNvSpPr txBox="1"/>
          <p:nvPr/>
        </p:nvSpPr>
        <p:spPr>
          <a:xfrm>
            <a:off x="-29915" y="1538790"/>
            <a:ext cx="9140838" cy="646331"/>
          </a:xfrm>
          <a:prstGeom prst="rect">
            <a:avLst/>
          </a:prstGeom>
          <a:noFill/>
          <a:ln w="25400">
            <a:noFill/>
          </a:ln>
        </p:spPr>
        <p:txBody>
          <a:bodyPr wrap="square">
            <a:spAutoFit/>
          </a:bodyPr>
          <a:lstStyle/>
          <a:p>
            <a:pPr marL="571500" indent="-571500">
              <a:buFont typeface="Arial" panose="020B0604020202020204" pitchFamily="34" charset="0"/>
              <a:buChar char="•"/>
            </a:pPr>
            <a:r>
              <a:rPr lang="zh-CN" altLang="en-US" sz="3600" dirty="0">
                <a:solidFill>
                  <a:srgbClr val="006699"/>
                </a:solidFill>
                <a:latin typeface="Verdana" panose="020B0604030504040204" pitchFamily="34" charset="0"/>
              </a:rPr>
              <a:t>泊松过程</a:t>
            </a:r>
          </a:p>
        </p:txBody>
      </p:sp>
      <p:pic>
        <p:nvPicPr>
          <p:cNvPr id="7" name="图片 6">
            <a:extLst>
              <a:ext uri="{FF2B5EF4-FFF2-40B4-BE49-F238E27FC236}">
                <a16:creationId xmlns:a16="http://schemas.microsoft.com/office/drawing/2014/main" id="{110A3B11-B193-4B55-97EE-51F53AB49356}"/>
              </a:ext>
            </a:extLst>
          </p:cNvPr>
          <p:cNvPicPr>
            <a:picLocks noChangeAspect="1"/>
          </p:cNvPicPr>
          <p:nvPr/>
        </p:nvPicPr>
        <p:blipFill>
          <a:blip r:embed="rId2"/>
          <a:stretch>
            <a:fillRect/>
          </a:stretch>
        </p:blipFill>
        <p:spPr>
          <a:xfrm>
            <a:off x="21700" y="2294820"/>
            <a:ext cx="8843331" cy="2718727"/>
          </a:xfrm>
          <a:prstGeom prst="rect">
            <a:avLst/>
          </a:prstGeom>
        </p:spPr>
      </p:pic>
    </p:spTree>
    <p:extLst>
      <p:ext uri="{BB962C8B-B14F-4D97-AF65-F5344CB8AC3E}">
        <p14:creationId xmlns:p14="http://schemas.microsoft.com/office/powerpoint/2010/main" val="120179047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标题 3">
            <a:extLst>
              <a:ext uri="{FF2B5EF4-FFF2-40B4-BE49-F238E27FC236}">
                <a16:creationId xmlns:a16="http://schemas.microsoft.com/office/drawing/2014/main" id="{E6E024B2-E338-47D3-B952-17C8D3CA11A6}"/>
              </a:ext>
            </a:extLst>
          </p:cNvPr>
          <p:cNvSpPr>
            <a:spLocks noGrp="1"/>
          </p:cNvSpPr>
          <p:nvPr>
            <p:ph type="title" idx="4294967295"/>
          </p:nvPr>
        </p:nvSpPr>
        <p:spPr>
          <a:xfrm>
            <a:off x="623888" y="1709738"/>
            <a:ext cx="7886700" cy="2852737"/>
          </a:xfrm>
        </p:spPr>
        <p:txBody>
          <a:bodyPr/>
          <a:lstStyle/>
          <a:p>
            <a:pPr marL="457200" indent="-457200" eaLnBrk="1" hangingPunct="1">
              <a:defRPr/>
            </a:pPr>
            <a:br>
              <a:rPr lang="zh-CN" altLang="zh-CN" sz="6000">
                <a:effectLst>
                  <a:outerShdw blurRad="38100" dist="38100" dir="2700000" algn="tl">
                    <a:srgbClr val="C0C0C0"/>
                  </a:outerShdw>
                </a:effectLst>
              </a:rPr>
            </a:br>
            <a:endParaRPr lang="zh-CN" altLang="zh-CN" sz="6000">
              <a:effectLst>
                <a:outerShdw blurRad="38100" dist="38100" dir="2700000" algn="tl">
                  <a:srgbClr val="C0C0C0"/>
                </a:outerShdw>
              </a:effectLst>
            </a:endParaRPr>
          </a:p>
        </p:txBody>
      </p:sp>
      <p:sp>
        <p:nvSpPr>
          <p:cNvPr id="31747" name="文本占位符 4">
            <a:extLst>
              <a:ext uri="{FF2B5EF4-FFF2-40B4-BE49-F238E27FC236}">
                <a16:creationId xmlns:a16="http://schemas.microsoft.com/office/drawing/2014/main" id="{A3143DA6-CFC3-4C1F-8561-41F8006CA61A}"/>
              </a:ext>
            </a:extLst>
          </p:cNvPr>
          <p:cNvSpPr>
            <a:spLocks noGrp="1" noChangeArrowheads="1"/>
          </p:cNvSpPr>
          <p:nvPr>
            <p:ph type="body" idx="4294967295"/>
          </p:nvPr>
        </p:nvSpPr>
        <p:spPr>
          <a:xfrm>
            <a:off x="1029175" y="959644"/>
            <a:ext cx="6300700" cy="1500188"/>
          </a:xfrm>
        </p:spPr>
        <p:txBody>
          <a:bodyPr/>
          <a:lstStyle/>
          <a:p>
            <a:pPr marL="0" indent="0" eaLnBrk="1" hangingPunct="1">
              <a:buFontTx/>
              <a:buNone/>
            </a:pPr>
            <a:r>
              <a:rPr lang="zh-CN" altLang="en-US" sz="6600" dirty="0">
                <a:solidFill>
                  <a:srgbClr val="10181C"/>
                </a:solidFill>
              </a:rPr>
              <a:t>第</a:t>
            </a:r>
            <a:r>
              <a:rPr lang="en-US" altLang="zh-CN" sz="6600" dirty="0">
                <a:solidFill>
                  <a:srgbClr val="10181C"/>
                </a:solidFill>
              </a:rPr>
              <a:t>3</a:t>
            </a:r>
            <a:r>
              <a:rPr lang="zh-CN" altLang="en-US" sz="6600" dirty="0">
                <a:solidFill>
                  <a:srgbClr val="10181C"/>
                </a:solidFill>
              </a:rPr>
              <a:t>章 随机模拟</a:t>
            </a:r>
            <a:endParaRPr lang="zh-CN" altLang="zh-CN" sz="6600" dirty="0">
              <a:solidFill>
                <a:srgbClr val="10181C"/>
              </a:solidFill>
            </a:endParaRPr>
          </a:p>
        </p:txBody>
      </p:sp>
      <p:sp>
        <p:nvSpPr>
          <p:cNvPr id="31748" name="Rectangle 3">
            <a:extLst>
              <a:ext uri="{FF2B5EF4-FFF2-40B4-BE49-F238E27FC236}">
                <a16:creationId xmlns:a16="http://schemas.microsoft.com/office/drawing/2014/main" id="{6AB8C210-2E54-4F36-809C-4F77A4B7AC2A}"/>
              </a:ext>
            </a:extLst>
          </p:cNvPr>
          <p:cNvSpPr txBox="1">
            <a:spLocks noChangeArrowheads="1"/>
          </p:cNvSpPr>
          <p:nvPr/>
        </p:nvSpPr>
        <p:spPr bwMode="auto">
          <a:xfrm>
            <a:off x="1043850" y="2367208"/>
            <a:ext cx="6300700" cy="3842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marL="457200" indent="-457200">
              <a:spcBef>
                <a:spcPct val="20000"/>
              </a:spcBef>
              <a:buFont typeface="Arial" panose="020B0604020202020204" pitchFamily="34" charset="0"/>
              <a:buChar char="•"/>
              <a:defRPr sz="24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Font typeface="Arial" panose="020B0604020202020204" pitchFamily="34" charset="0"/>
              <a:buChar char="–"/>
              <a:defRPr>
                <a:solidFill>
                  <a:schemeClr val="tx1"/>
                </a:solidFill>
                <a:latin typeface="Times New Roman" panose="02020603050405020304" pitchFamily="18" charset="0"/>
                <a:ea typeface="宋体" panose="02010600030101010101" pitchFamily="2" charset="-122"/>
              </a:defRPr>
            </a:lvl2pPr>
            <a:lvl3pPr marL="1143000" indent="-228600">
              <a:spcBef>
                <a:spcPct val="20000"/>
              </a:spcBef>
              <a:buFont typeface="Arial" panose="020B0604020202020204" pitchFamily="34" charset="0"/>
              <a:buChar char="•"/>
              <a:defRPr sz="16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Font typeface="Arial" panose="020B0604020202020204" pitchFamily="34" charset="0"/>
              <a:buChar char="–"/>
              <a:defRPr sz="14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Font typeface="Arial" panose="020B0604020202020204" pitchFamily="34" charset="0"/>
              <a:buChar char="»"/>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1400">
                <a:solidFill>
                  <a:schemeClr val="tx1"/>
                </a:solidFill>
                <a:latin typeface="Times New Roman" panose="02020603050405020304" pitchFamily="18" charset="0"/>
                <a:ea typeface="宋体" panose="02010600030101010101" pitchFamily="2" charset="-122"/>
              </a:defRPr>
            </a:lvl9pPr>
          </a:lstStyle>
          <a:p>
            <a:pPr algn="just" eaLnBrk="1" hangingPunct="1">
              <a:buClr>
                <a:schemeClr val="folHlink"/>
              </a:buClr>
              <a:buSzPct val="60000"/>
              <a:buFont typeface="Wingdings" panose="05000000000000000000" pitchFamily="2" charset="2"/>
              <a:buChar char="n"/>
            </a:pPr>
            <a:r>
              <a:rPr lang="en-US" altLang="zh-CN" sz="2800" b="1" dirty="0">
                <a:latin typeface="Verdana" panose="020B0604030504040204" pitchFamily="34" charset="0"/>
              </a:rPr>
              <a:t>3.1 </a:t>
            </a:r>
            <a:r>
              <a:rPr lang="zh-CN" altLang="en-US" sz="2800" b="1" dirty="0">
                <a:latin typeface="Verdana" panose="020B0604030504040204" pitchFamily="34" charset="0"/>
              </a:rPr>
              <a:t>随机模拟介绍</a:t>
            </a:r>
            <a:endParaRPr lang="en-US" altLang="zh-CN" sz="2800" b="1" dirty="0">
              <a:latin typeface="Verdana" panose="020B0604030504040204" pitchFamily="34" charset="0"/>
            </a:endParaRPr>
          </a:p>
          <a:p>
            <a:pPr algn="just" eaLnBrk="1" hangingPunct="1">
              <a:buClr>
                <a:schemeClr val="folHlink"/>
              </a:buClr>
              <a:buSzPct val="60000"/>
              <a:buFont typeface="Wingdings" panose="05000000000000000000" pitchFamily="2" charset="2"/>
              <a:buChar char="n"/>
            </a:pPr>
            <a:r>
              <a:rPr lang="en-US" altLang="zh-CN" sz="2800" b="1" dirty="0">
                <a:latin typeface="Verdana" panose="020B0604030504040204" pitchFamily="34" charset="0"/>
              </a:rPr>
              <a:t>3.2 </a:t>
            </a:r>
            <a:r>
              <a:rPr lang="zh-CN" altLang="en-US" sz="2800" b="1" dirty="0">
                <a:latin typeface="Verdana" panose="020B0604030504040204" pitchFamily="34" charset="0"/>
              </a:rPr>
              <a:t>随机模拟积分</a:t>
            </a:r>
            <a:endParaRPr lang="en-US" altLang="zh-CN" sz="2800" b="1" dirty="0">
              <a:latin typeface="Verdana" panose="020B0604030504040204" pitchFamily="34" charset="0"/>
            </a:endParaRPr>
          </a:p>
          <a:p>
            <a:pPr algn="just" eaLnBrk="1" hangingPunct="1">
              <a:buClr>
                <a:schemeClr val="folHlink"/>
              </a:buClr>
              <a:buSzPct val="60000"/>
              <a:buFont typeface="Wingdings" panose="05000000000000000000" pitchFamily="2" charset="2"/>
              <a:buChar char="n"/>
            </a:pPr>
            <a:r>
              <a:rPr lang="en-US" altLang="zh-CN" sz="2800" b="1" dirty="0">
                <a:latin typeface="Verdana" panose="020B0604030504040204" pitchFamily="34" charset="0"/>
              </a:rPr>
              <a:t>3.3 </a:t>
            </a:r>
            <a:r>
              <a:rPr lang="zh-CN" altLang="en-US" sz="2800" b="1" dirty="0">
                <a:latin typeface="Verdana" panose="020B0604030504040204" pitchFamily="34" charset="0"/>
              </a:rPr>
              <a:t>重要抽样法</a:t>
            </a:r>
            <a:endParaRPr lang="en-US" altLang="zh-CN" sz="2800" b="1" dirty="0">
              <a:latin typeface="Verdana" panose="020B0604030504040204" pitchFamily="34" charset="0"/>
            </a:endParaRPr>
          </a:p>
          <a:p>
            <a:pPr algn="just" eaLnBrk="1" hangingPunct="1">
              <a:buClr>
                <a:schemeClr val="folHlink"/>
              </a:buClr>
              <a:buSzPct val="60000"/>
              <a:buFont typeface="Wingdings" panose="05000000000000000000" pitchFamily="2" charset="2"/>
              <a:buChar char="n"/>
            </a:pPr>
            <a:r>
              <a:rPr lang="en-US" altLang="zh-CN" sz="2800" b="1" dirty="0">
                <a:latin typeface="Verdana" panose="020B0604030504040204" pitchFamily="34" charset="0"/>
              </a:rPr>
              <a:t>3.4 </a:t>
            </a:r>
            <a:r>
              <a:rPr lang="zh-CN" altLang="en-US" sz="2800" b="1" dirty="0">
                <a:latin typeface="Verdana" panose="020B0604030504040204" pitchFamily="34" charset="0"/>
              </a:rPr>
              <a:t>分层抽样法</a:t>
            </a:r>
            <a:endParaRPr lang="en-US" altLang="zh-CN" sz="2800" b="1" dirty="0">
              <a:latin typeface="Verdana" panose="020B0604030504040204" pitchFamily="34" charset="0"/>
            </a:endParaRPr>
          </a:p>
          <a:p>
            <a:pPr algn="just" eaLnBrk="1" hangingPunct="1">
              <a:buClr>
                <a:schemeClr val="folHlink"/>
              </a:buClr>
              <a:buSzPct val="60000"/>
              <a:buFont typeface="Wingdings" panose="05000000000000000000" pitchFamily="2" charset="2"/>
              <a:buChar char="n"/>
            </a:pPr>
            <a:r>
              <a:rPr lang="en-US" altLang="zh-CN" sz="2800" b="1" dirty="0">
                <a:latin typeface="Verdana" panose="020B0604030504040204" pitchFamily="34" charset="0"/>
              </a:rPr>
              <a:t>3.5 </a:t>
            </a:r>
            <a:r>
              <a:rPr lang="zh-CN" altLang="en-US" sz="2800" b="1" dirty="0">
                <a:latin typeface="Verdana" panose="020B0604030504040204" pitchFamily="34" charset="0"/>
              </a:rPr>
              <a:t>方差缩减技术</a:t>
            </a:r>
            <a:endParaRPr lang="en-US" altLang="zh-CN" sz="2800" b="1" dirty="0">
              <a:latin typeface="Verdana" panose="020B0604030504040204" pitchFamily="34" charset="0"/>
            </a:endParaRPr>
          </a:p>
          <a:p>
            <a:pPr algn="just" eaLnBrk="1" hangingPunct="1">
              <a:buClr>
                <a:schemeClr val="folHlink"/>
              </a:buClr>
              <a:buSzPct val="60000"/>
              <a:buFont typeface="Wingdings" panose="05000000000000000000" pitchFamily="2" charset="2"/>
              <a:buChar char="n"/>
            </a:pPr>
            <a:r>
              <a:rPr lang="en-US" altLang="zh-CN" sz="2800" b="1" dirty="0">
                <a:latin typeface="Verdana" panose="020B0604030504040204" pitchFamily="34" charset="0"/>
              </a:rPr>
              <a:t>3.6 </a:t>
            </a:r>
            <a:r>
              <a:rPr lang="zh-CN" altLang="en-US" sz="2800" b="1" dirty="0">
                <a:latin typeface="Verdana" panose="020B0604030504040204" pitchFamily="34" charset="0"/>
              </a:rPr>
              <a:t>随机服务系统模拟</a:t>
            </a:r>
            <a:endParaRPr lang="en-US" altLang="zh-CN" sz="2800" b="1" dirty="0">
              <a:latin typeface="Verdana" panose="020B0604030504040204" pitchFamily="34" charset="0"/>
            </a:endParaRPr>
          </a:p>
          <a:p>
            <a:pPr algn="just" eaLnBrk="1" hangingPunct="1">
              <a:buClr>
                <a:schemeClr val="folHlink"/>
              </a:buClr>
              <a:buSzPct val="60000"/>
              <a:buFont typeface="Wingdings" panose="05000000000000000000" pitchFamily="2" charset="2"/>
              <a:buChar char="n"/>
            </a:pPr>
            <a:r>
              <a:rPr lang="en-US" altLang="zh-CN" sz="2800" b="1" dirty="0">
                <a:latin typeface="Verdana" panose="020B0604030504040204" pitchFamily="34" charset="0"/>
              </a:rPr>
              <a:t>3.7 </a:t>
            </a:r>
            <a:r>
              <a:rPr lang="en-US" altLang="zh-CN" sz="2800" b="1" dirty="0">
                <a:latin typeface="+mn-lt"/>
              </a:rPr>
              <a:t>Bootstrap</a:t>
            </a:r>
            <a:r>
              <a:rPr lang="zh-CN" altLang="en-US" sz="2800" b="1" dirty="0">
                <a:latin typeface="Verdana" panose="020B0604030504040204" pitchFamily="34" charset="0"/>
              </a:rPr>
              <a:t>方法</a:t>
            </a:r>
            <a:endParaRPr lang="en-US" altLang="zh-CN" sz="2800" b="1" dirty="0">
              <a:latin typeface="Verdana" panose="020B0604030504040204" pitchFamily="34" charset="0"/>
            </a:endParaRPr>
          </a:p>
          <a:p>
            <a:pPr algn="just" eaLnBrk="1" hangingPunct="1">
              <a:buClr>
                <a:schemeClr val="folHlink"/>
              </a:buClr>
              <a:buSzPct val="60000"/>
              <a:buFont typeface="Wingdings" panose="05000000000000000000" pitchFamily="2" charset="2"/>
              <a:buChar char="n"/>
            </a:pPr>
            <a:r>
              <a:rPr lang="en-US" altLang="zh-CN" sz="2800" b="1" dirty="0">
                <a:latin typeface="Verdana" panose="020B0604030504040204" pitchFamily="34" charset="0"/>
              </a:rPr>
              <a:t>3.8 </a:t>
            </a:r>
            <a:r>
              <a:rPr lang="en-US" altLang="zh-CN" sz="2800" b="1" dirty="0">
                <a:latin typeface="+mn-lt"/>
              </a:rPr>
              <a:t>MCMC</a:t>
            </a:r>
            <a:endParaRPr lang="zh-CN" altLang="en-US" sz="2800" b="1" dirty="0">
              <a:latin typeface="+mn-lt"/>
            </a:endParaRPr>
          </a:p>
        </p:txBody>
      </p:sp>
      <p:sp>
        <p:nvSpPr>
          <p:cNvPr id="9" name="灯片编号占位符 2">
            <a:extLst>
              <a:ext uri="{FF2B5EF4-FFF2-40B4-BE49-F238E27FC236}">
                <a16:creationId xmlns:a16="http://schemas.microsoft.com/office/drawing/2014/main" id="{4B439C33-1ACB-42C5-B117-0738C086CAC1}"/>
              </a:ext>
            </a:extLst>
          </p:cNvPr>
          <p:cNvSpPr>
            <a:spLocks noGrp="1" noChangeArrowheads="1"/>
          </p:cNvSpPr>
          <p:nvPr>
            <p:ph type="sldNum" sz="quarter" idx="12"/>
          </p:nvPr>
        </p:nvSpPr>
        <p:spPr bwMode="auto">
          <a:xfrm>
            <a:off x="6553200" y="6391275"/>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9FCE3FB9-BAC7-4293-A5BB-B8E090A183F8}" type="slidenum">
              <a:rPr lang="zh-CN" altLang="en-US">
                <a:solidFill>
                  <a:srgbClr val="898989"/>
                </a:solidFill>
              </a:rPr>
              <a:pPr/>
              <a:t>2</a:t>
            </a:fld>
            <a:endParaRPr lang="zh-CN" altLang="en-US">
              <a:solidFill>
                <a:srgbClr val="898989"/>
              </a:solidFill>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标题 1">
            <a:extLst>
              <a:ext uri="{FF2B5EF4-FFF2-40B4-BE49-F238E27FC236}">
                <a16:creationId xmlns:a16="http://schemas.microsoft.com/office/drawing/2014/main" id="{C5D96BB7-F3EE-475D-8C4A-757D9F1B8C06}"/>
              </a:ext>
            </a:extLst>
          </p:cNvPr>
          <p:cNvSpPr>
            <a:spLocks noGrp="1" noChangeArrowheads="1"/>
          </p:cNvSpPr>
          <p:nvPr>
            <p:ph type="title"/>
          </p:nvPr>
        </p:nvSpPr>
        <p:spPr>
          <a:xfrm>
            <a:off x="-15875" y="142875"/>
            <a:ext cx="8229600" cy="642938"/>
          </a:xfrm>
        </p:spPr>
        <p:txBody>
          <a:bodyPr/>
          <a:lstStyle/>
          <a:p>
            <a:pPr algn="l" defTabSz="512763" fontAlgn="base">
              <a:spcAft>
                <a:spcPct val="0"/>
              </a:spcAft>
            </a:pPr>
            <a:r>
              <a:rPr lang="en-US" altLang="zh-CN" dirty="0"/>
              <a:t>3.6.1 </a:t>
            </a:r>
            <a:r>
              <a:rPr lang="zh-CN" altLang="en-US" dirty="0"/>
              <a:t>概述</a:t>
            </a:r>
          </a:p>
        </p:txBody>
      </p:sp>
      <p:sp>
        <p:nvSpPr>
          <p:cNvPr id="13" name="灯片编号占位符 2">
            <a:extLst>
              <a:ext uri="{FF2B5EF4-FFF2-40B4-BE49-F238E27FC236}">
                <a16:creationId xmlns:a16="http://schemas.microsoft.com/office/drawing/2014/main" id="{5A8BAC01-8B7C-42BB-BE3B-AED279295D94}"/>
              </a:ext>
            </a:extLst>
          </p:cNvPr>
          <p:cNvSpPr>
            <a:spLocks noGrp="1" noChangeArrowheads="1"/>
          </p:cNvSpPr>
          <p:nvPr>
            <p:ph type="sldNum" sz="quarter" idx="12"/>
          </p:nvPr>
        </p:nvSpPr>
        <p:spPr bwMode="auto">
          <a:xfrm>
            <a:off x="6553200" y="6391275"/>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9FCE3FB9-BAC7-4293-A5BB-B8E090A183F8}" type="slidenum">
              <a:rPr lang="zh-CN" altLang="en-US">
                <a:solidFill>
                  <a:srgbClr val="898989"/>
                </a:solidFill>
              </a:rPr>
              <a:pPr/>
              <a:t>20</a:t>
            </a:fld>
            <a:endParaRPr lang="zh-CN" altLang="en-US">
              <a:solidFill>
                <a:srgbClr val="898989"/>
              </a:solidFill>
            </a:endParaRPr>
          </a:p>
        </p:txBody>
      </p:sp>
      <p:pic>
        <p:nvPicPr>
          <p:cNvPr id="6" name="图片 5">
            <a:extLst>
              <a:ext uri="{FF2B5EF4-FFF2-40B4-BE49-F238E27FC236}">
                <a16:creationId xmlns:a16="http://schemas.microsoft.com/office/drawing/2014/main" id="{C8A7C9E5-04AF-4B59-8B92-957F0009030E}"/>
              </a:ext>
            </a:extLst>
          </p:cNvPr>
          <p:cNvPicPr>
            <a:picLocks noChangeAspect="1"/>
          </p:cNvPicPr>
          <p:nvPr/>
        </p:nvPicPr>
        <p:blipFill>
          <a:blip r:embed="rId2"/>
          <a:stretch>
            <a:fillRect/>
          </a:stretch>
        </p:blipFill>
        <p:spPr>
          <a:xfrm>
            <a:off x="521550" y="1628800"/>
            <a:ext cx="7937908" cy="3149762"/>
          </a:xfrm>
          <a:prstGeom prst="rect">
            <a:avLst/>
          </a:prstGeom>
        </p:spPr>
      </p:pic>
    </p:spTree>
    <p:extLst>
      <p:ext uri="{BB962C8B-B14F-4D97-AF65-F5344CB8AC3E}">
        <p14:creationId xmlns:p14="http://schemas.microsoft.com/office/powerpoint/2010/main" val="314875600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标题 1">
            <a:extLst>
              <a:ext uri="{FF2B5EF4-FFF2-40B4-BE49-F238E27FC236}">
                <a16:creationId xmlns:a16="http://schemas.microsoft.com/office/drawing/2014/main" id="{C5D96BB7-F3EE-475D-8C4A-757D9F1B8C06}"/>
              </a:ext>
            </a:extLst>
          </p:cNvPr>
          <p:cNvSpPr>
            <a:spLocks noGrp="1" noChangeArrowheads="1"/>
          </p:cNvSpPr>
          <p:nvPr>
            <p:ph type="title"/>
          </p:nvPr>
        </p:nvSpPr>
        <p:spPr>
          <a:xfrm>
            <a:off x="-15875" y="142875"/>
            <a:ext cx="8229600" cy="642938"/>
          </a:xfrm>
        </p:spPr>
        <p:txBody>
          <a:bodyPr/>
          <a:lstStyle/>
          <a:p>
            <a:pPr algn="l" defTabSz="512763" fontAlgn="base">
              <a:spcAft>
                <a:spcPct val="0"/>
              </a:spcAft>
            </a:pPr>
            <a:r>
              <a:rPr lang="en-US" altLang="zh-CN" dirty="0"/>
              <a:t>3.6.1 </a:t>
            </a:r>
            <a:r>
              <a:rPr lang="zh-CN" altLang="en-US" dirty="0"/>
              <a:t>概述</a:t>
            </a:r>
          </a:p>
        </p:txBody>
      </p:sp>
      <p:sp>
        <p:nvSpPr>
          <p:cNvPr id="13" name="灯片编号占位符 2">
            <a:extLst>
              <a:ext uri="{FF2B5EF4-FFF2-40B4-BE49-F238E27FC236}">
                <a16:creationId xmlns:a16="http://schemas.microsoft.com/office/drawing/2014/main" id="{5A8BAC01-8B7C-42BB-BE3B-AED279295D94}"/>
              </a:ext>
            </a:extLst>
          </p:cNvPr>
          <p:cNvSpPr>
            <a:spLocks noGrp="1" noChangeArrowheads="1"/>
          </p:cNvSpPr>
          <p:nvPr>
            <p:ph type="sldNum" sz="quarter" idx="12"/>
          </p:nvPr>
        </p:nvSpPr>
        <p:spPr bwMode="auto">
          <a:xfrm>
            <a:off x="6553200" y="6391275"/>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9FCE3FB9-BAC7-4293-A5BB-B8E090A183F8}" type="slidenum">
              <a:rPr lang="zh-CN" altLang="en-US">
                <a:solidFill>
                  <a:srgbClr val="898989"/>
                </a:solidFill>
              </a:rPr>
              <a:pPr/>
              <a:t>21</a:t>
            </a:fld>
            <a:endParaRPr lang="zh-CN" altLang="en-US">
              <a:solidFill>
                <a:srgbClr val="898989"/>
              </a:solidFill>
            </a:endParaRPr>
          </a:p>
        </p:txBody>
      </p:sp>
      <p:sp>
        <p:nvSpPr>
          <p:cNvPr id="10" name="文本框 9">
            <a:extLst>
              <a:ext uri="{FF2B5EF4-FFF2-40B4-BE49-F238E27FC236}">
                <a16:creationId xmlns:a16="http://schemas.microsoft.com/office/drawing/2014/main" id="{7000FB4C-29CA-40D0-A510-4D9946881955}"/>
              </a:ext>
            </a:extLst>
          </p:cNvPr>
          <p:cNvSpPr txBox="1"/>
          <p:nvPr/>
        </p:nvSpPr>
        <p:spPr>
          <a:xfrm>
            <a:off x="183565" y="1043735"/>
            <a:ext cx="8229600" cy="584775"/>
          </a:xfrm>
          <a:prstGeom prst="rect">
            <a:avLst/>
          </a:prstGeom>
          <a:noFill/>
          <a:ln w="25400">
            <a:noFill/>
          </a:ln>
        </p:spPr>
        <p:txBody>
          <a:bodyPr wrap="square">
            <a:spAutoFit/>
          </a:bodyPr>
          <a:lstStyle/>
          <a:p>
            <a:r>
              <a:rPr lang="en-US" altLang="zh-CN" sz="3200" b="1" dirty="0">
                <a:solidFill>
                  <a:srgbClr val="FF0000"/>
                </a:solidFill>
                <a:latin typeface="Verdana" panose="020B0604030504040204" pitchFamily="34" charset="0"/>
              </a:rPr>
              <a:t>2 </a:t>
            </a:r>
            <a:r>
              <a:rPr kumimoji="0" lang="zh-CN" altLang="en-US" sz="3200" b="1" i="0" u="none" strike="noStrike" kern="1200" cap="none" spc="0" normalizeH="0" baseline="0" noProof="0" dirty="0">
                <a:ln>
                  <a:noFill/>
                </a:ln>
                <a:solidFill>
                  <a:srgbClr val="FF0000"/>
                </a:solidFill>
                <a:effectLst/>
                <a:uLnTx/>
                <a:uFillTx/>
                <a:latin typeface="Verdana" panose="020B0604030504040204" pitchFamily="34" charset="0"/>
                <a:ea typeface="宋体" panose="02010600030101010101" pitchFamily="2" charset="-122"/>
                <a:cs typeface="+mn-cs"/>
              </a:rPr>
              <a:t>马尔科夫链（</a:t>
            </a:r>
            <a:r>
              <a:rPr kumimoji="0" lang="en-US" altLang="zh-CN" sz="3200" b="1" i="0" u="none" strike="noStrike" kern="1200" cap="none" spc="0" normalizeH="0" baseline="0" noProof="0" dirty="0">
                <a:ln>
                  <a:noFill/>
                </a:ln>
                <a:solidFill>
                  <a:srgbClr val="FF0000"/>
                </a:solidFill>
                <a:effectLst/>
                <a:uLnTx/>
                <a:uFillTx/>
                <a:latin typeface="Verdana" panose="020B0604030504040204" pitchFamily="34" charset="0"/>
                <a:ea typeface="宋体" panose="02010600030101010101" pitchFamily="2" charset="-122"/>
                <a:cs typeface="+mn-cs"/>
              </a:rPr>
              <a:t>Markov Chain, MC</a:t>
            </a:r>
            <a:r>
              <a:rPr kumimoji="0" lang="zh-CN" altLang="en-US" sz="3200" b="1" i="0" u="none" strike="noStrike" kern="1200" cap="none" spc="0" normalizeH="0" baseline="0" noProof="0" dirty="0">
                <a:ln>
                  <a:noFill/>
                </a:ln>
                <a:solidFill>
                  <a:srgbClr val="FF0000"/>
                </a:solidFill>
                <a:effectLst/>
                <a:uLnTx/>
                <a:uFillTx/>
                <a:latin typeface="Verdana" panose="020B0604030504040204" pitchFamily="34" charset="0"/>
                <a:ea typeface="宋体" panose="02010600030101010101" pitchFamily="2" charset="-122"/>
                <a:cs typeface="+mn-cs"/>
              </a:rPr>
              <a:t>）</a:t>
            </a:r>
            <a:endParaRPr lang="zh-CN" altLang="en-US" sz="3200" b="1" dirty="0">
              <a:solidFill>
                <a:srgbClr val="FF0000"/>
              </a:solidFill>
              <a:latin typeface="Verdana" panose="020B0604030504040204" pitchFamily="34" charset="0"/>
            </a:endParaRPr>
          </a:p>
        </p:txBody>
      </p:sp>
      <p:sp>
        <p:nvSpPr>
          <p:cNvPr id="11" name="文本框 10">
            <a:extLst>
              <a:ext uri="{FF2B5EF4-FFF2-40B4-BE49-F238E27FC236}">
                <a16:creationId xmlns:a16="http://schemas.microsoft.com/office/drawing/2014/main" id="{8BF5F307-21D6-4145-8EE9-0CC27464B25C}"/>
              </a:ext>
            </a:extLst>
          </p:cNvPr>
          <p:cNvSpPr txBox="1"/>
          <p:nvPr/>
        </p:nvSpPr>
        <p:spPr>
          <a:xfrm>
            <a:off x="39158" y="1658364"/>
            <a:ext cx="8683638" cy="584775"/>
          </a:xfrm>
          <a:prstGeom prst="rect">
            <a:avLst/>
          </a:prstGeom>
          <a:noFill/>
          <a:ln w="25400">
            <a:noFill/>
          </a:ln>
        </p:spPr>
        <p:txBody>
          <a:bodyPr wrap="square">
            <a:spAutoFit/>
          </a:bodyPr>
          <a:lstStyle/>
          <a:p>
            <a:r>
              <a:rPr lang="zh-CN" altLang="en-US" sz="3200" dirty="0">
                <a:solidFill>
                  <a:srgbClr val="006699"/>
                </a:solidFill>
                <a:latin typeface="Verdana" panose="020B0604030504040204" pitchFamily="34" charset="0"/>
              </a:rPr>
              <a:t>如果</a:t>
            </a:r>
            <a:r>
              <a:rPr lang="fr-FR" altLang="zh-CN" sz="3200" dirty="0">
                <a:solidFill>
                  <a:srgbClr val="006699"/>
                </a:solidFill>
                <a:latin typeface="Verdana" panose="020B0604030504040204" pitchFamily="34" charset="0"/>
              </a:rPr>
              <a:t>{X</a:t>
            </a:r>
            <a:r>
              <a:rPr lang="fr-FR" altLang="zh-CN" sz="3200" baseline="-25000" dirty="0">
                <a:solidFill>
                  <a:srgbClr val="006699"/>
                </a:solidFill>
                <a:latin typeface="Verdana" panose="020B0604030504040204" pitchFamily="34" charset="0"/>
              </a:rPr>
              <a:t>t</a:t>
            </a:r>
            <a:r>
              <a:rPr lang="fr-FR" altLang="zh-CN" sz="3200" dirty="0">
                <a:solidFill>
                  <a:srgbClr val="006699"/>
                </a:solidFill>
                <a:latin typeface="Verdana" panose="020B0604030504040204" pitchFamily="34" charset="0"/>
              </a:rPr>
              <a:t>}</a:t>
            </a:r>
            <a:r>
              <a:rPr lang="zh-CN" altLang="en-US" sz="3200" dirty="0">
                <a:solidFill>
                  <a:srgbClr val="006699"/>
                </a:solidFill>
                <a:latin typeface="Verdana" panose="020B0604030504040204" pitchFamily="34" charset="0"/>
              </a:rPr>
              <a:t>满足</a:t>
            </a:r>
            <a:endParaRPr lang="en-US" altLang="zh-CN" sz="3200" dirty="0">
              <a:solidFill>
                <a:srgbClr val="006699"/>
              </a:solidFill>
              <a:latin typeface="Verdana" panose="020B0604030504040204" pitchFamily="34" charset="0"/>
            </a:endParaRPr>
          </a:p>
        </p:txBody>
      </p:sp>
      <p:pic>
        <p:nvPicPr>
          <p:cNvPr id="6" name="图片 5">
            <a:extLst>
              <a:ext uri="{FF2B5EF4-FFF2-40B4-BE49-F238E27FC236}">
                <a16:creationId xmlns:a16="http://schemas.microsoft.com/office/drawing/2014/main" id="{BF95D430-8B6C-4BD5-922D-8445C2351D66}"/>
              </a:ext>
            </a:extLst>
          </p:cNvPr>
          <p:cNvPicPr>
            <a:picLocks noChangeAspect="1"/>
          </p:cNvPicPr>
          <p:nvPr/>
        </p:nvPicPr>
        <p:blipFill>
          <a:blip r:embed="rId2"/>
          <a:stretch>
            <a:fillRect/>
          </a:stretch>
        </p:blipFill>
        <p:spPr>
          <a:xfrm>
            <a:off x="554390" y="2233172"/>
            <a:ext cx="7089069" cy="1989513"/>
          </a:xfrm>
          <a:prstGeom prst="rect">
            <a:avLst/>
          </a:prstGeom>
        </p:spPr>
      </p:pic>
      <p:sp>
        <p:nvSpPr>
          <p:cNvPr id="15" name="文本框 14">
            <a:extLst>
              <a:ext uri="{FF2B5EF4-FFF2-40B4-BE49-F238E27FC236}">
                <a16:creationId xmlns:a16="http://schemas.microsoft.com/office/drawing/2014/main" id="{1A099332-C581-4561-B084-8E0EA1EB84D4}"/>
              </a:ext>
            </a:extLst>
          </p:cNvPr>
          <p:cNvSpPr txBox="1"/>
          <p:nvPr/>
        </p:nvSpPr>
        <p:spPr>
          <a:xfrm>
            <a:off x="7468228" y="2905763"/>
            <a:ext cx="1889873" cy="584775"/>
          </a:xfrm>
          <a:prstGeom prst="rect">
            <a:avLst/>
          </a:prstGeom>
          <a:noFill/>
          <a:ln w="25400">
            <a:noFill/>
          </a:ln>
        </p:spPr>
        <p:txBody>
          <a:bodyPr wrap="square">
            <a:spAutoFit/>
          </a:bodyPr>
          <a:lstStyle/>
          <a:p>
            <a:r>
              <a:rPr kumimoji="0" lang="en-US" altLang="zh-CN" sz="3200" b="0" i="0" u="none" strike="noStrike" kern="1200" cap="none" spc="0" normalizeH="0" baseline="0" noProof="0" dirty="0">
                <a:ln>
                  <a:noFill/>
                </a:ln>
                <a:solidFill>
                  <a:srgbClr val="006699"/>
                </a:solidFill>
                <a:effectLst/>
                <a:uLnTx/>
                <a:uFillTx/>
                <a:latin typeface="Verdana" panose="020B0604030504040204" pitchFamily="34" charset="0"/>
                <a:ea typeface="宋体" panose="02010600030101010101" pitchFamily="2" charset="-122"/>
                <a:cs typeface="+mn-cs"/>
              </a:rPr>
              <a:t>(19.1)</a:t>
            </a:r>
            <a:endParaRPr lang="zh-CN" altLang="en-US" dirty="0"/>
          </a:p>
        </p:txBody>
      </p:sp>
      <p:sp>
        <p:nvSpPr>
          <p:cNvPr id="17" name="文本框 16">
            <a:extLst>
              <a:ext uri="{FF2B5EF4-FFF2-40B4-BE49-F238E27FC236}">
                <a16:creationId xmlns:a16="http://schemas.microsoft.com/office/drawing/2014/main" id="{FB7E27E6-C3F6-4EC2-BC97-D0678F4587F4}"/>
              </a:ext>
            </a:extLst>
          </p:cNvPr>
          <p:cNvSpPr txBox="1"/>
          <p:nvPr/>
        </p:nvSpPr>
        <p:spPr>
          <a:xfrm>
            <a:off x="155715" y="4222685"/>
            <a:ext cx="7089069" cy="1569660"/>
          </a:xfrm>
          <a:prstGeom prst="rect">
            <a:avLst/>
          </a:prstGeom>
          <a:noFill/>
          <a:ln w="25400">
            <a:noFill/>
          </a:ln>
        </p:spPr>
        <p:txBody>
          <a:bodyPr wrap="square">
            <a:spAutoFit/>
          </a:bodyPr>
          <a:lstStyle/>
          <a:p>
            <a:pPr marR="0" lvl="0" algn="l" defTabSz="914400" rtl="0" eaLnBrk="0" fontAlgn="base" latinLnBrk="0" hangingPunct="0">
              <a:lnSpc>
                <a:spcPct val="100000"/>
              </a:lnSpc>
              <a:spcBef>
                <a:spcPct val="0"/>
              </a:spcBef>
              <a:spcAft>
                <a:spcPct val="0"/>
              </a:spcAft>
              <a:buClrTx/>
              <a:buSzTx/>
              <a:tabLst/>
              <a:defRPr/>
            </a:pPr>
            <a:r>
              <a:rPr kumimoji="0" lang="zh-CN" altLang="en-US" sz="3200" b="0" i="0" u="none" strike="noStrike" kern="1200" cap="none" spc="0" normalizeH="0" baseline="0" noProof="0" dirty="0">
                <a:ln>
                  <a:noFill/>
                </a:ln>
                <a:solidFill>
                  <a:srgbClr val="006699"/>
                </a:solidFill>
                <a:effectLst/>
                <a:uLnTx/>
                <a:uFillTx/>
                <a:latin typeface="Verdana" panose="020B0604030504040204" pitchFamily="34" charset="0"/>
                <a:ea typeface="宋体" panose="02010600030101010101" pitchFamily="2" charset="-122"/>
                <a:cs typeface="+mn-cs"/>
              </a:rPr>
              <a:t>称</a:t>
            </a:r>
            <a:r>
              <a:rPr kumimoji="0" lang="fr-FR" altLang="zh-CN" sz="3200" b="0" i="0" u="none" strike="noStrike" kern="1200" cap="none" spc="0" normalizeH="0" baseline="0" noProof="0" dirty="0">
                <a:ln>
                  <a:noFill/>
                </a:ln>
                <a:solidFill>
                  <a:srgbClr val="006699"/>
                </a:solidFill>
                <a:effectLst/>
                <a:uLnTx/>
                <a:uFillTx/>
                <a:latin typeface="Verdana" panose="020B0604030504040204" pitchFamily="34" charset="0"/>
                <a:ea typeface="宋体" panose="02010600030101010101" pitchFamily="2" charset="-122"/>
                <a:cs typeface="+mn-cs"/>
              </a:rPr>
              <a:t>{X</a:t>
            </a:r>
            <a:r>
              <a:rPr kumimoji="0" lang="fr-FR" altLang="zh-CN" sz="3200" b="0" i="0" u="none" strike="noStrike" kern="1200" cap="none" spc="0" normalizeH="0" baseline="-25000" noProof="0" dirty="0">
                <a:ln>
                  <a:noFill/>
                </a:ln>
                <a:solidFill>
                  <a:srgbClr val="006699"/>
                </a:solidFill>
                <a:effectLst/>
                <a:uLnTx/>
                <a:uFillTx/>
                <a:latin typeface="Verdana" panose="020B0604030504040204" pitchFamily="34" charset="0"/>
                <a:ea typeface="宋体" panose="02010600030101010101" pitchFamily="2" charset="-122"/>
                <a:cs typeface="+mn-cs"/>
              </a:rPr>
              <a:t>t</a:t>
            </a:r>
            <a:r>
              <a:rPr kumimoji="0" lang="fr-FR" altLang="zh-CN" sz="3200" b="0" i="0" u="none" strike="noStrike" kern="1200" cap="none" spc="0" normalizeH="0" baseline="0" noProof="0" dirty="0">
                <a:ln>
                  <a:noFill/>
                </a:ln>
                <a:solidFill>
                  <a:srgbClr val="006699"/>
                </a:solidFill>
                <a:effectLst/>
                <a:uLnTx/>
                <a:uFillTx/>
                <a:latin typeface="Verdana" panose="020B0604030504040204" pitchFamily="34" charset="0"/>
                <a:ea typeface="宋体" panose="02010600030101010101" pitchFamily="2" charset="-122"/>
                <a:cs typeface="+mn-cs"/>
              </a:rPr>
              <a:t>}</a:t>
            </a:r>
            <a:r>
              <a:rPr kumimoji="0" lang="zh-CN" altLang="en-US" sz="3200" b="0" i="0" u="none" strike="noStrike" kern="1200" cap="none" spc="0" normalizeH="0" baseline="0" noProof="0" dirty="0">
                <a:ln>
                  <a:noFill/>
                </a:ln>
                <a:solidFill>
                  <a:srgbClr val="006699"/>
                </a:solidFill>
                <a:effectLst/>
                <a:uLnTx/>
                <a:uFillTx/>
                <a:latin typeface="Verdana" panose="020B0604030504040204" pitchFamily="34" charset="0"/>
                <a:ea typeface="宋体" panose="02010600030101010101" pitchFamily="2" charset="-122"/>
                <a:cs typeface="+mn-cs"/>
              </a:rPr>
              <a:t>为</a:t>
            </a:r>
            <a:r>
              <a:rPr kumimoji="0" lang="zh-CN" altLang="en-US" sz="3200" b="1" i="0" u="none" strike="noStrike" kern="1200" cap="none" spc="0" normalizeH="0" baseline="0" noProof="0" dirty="0">
                <a:ln>
                  <a:noFill/>
                </a:ln>
                <a:solidFill>
                  <a:srgbClr val="FF0000"/>
                </a:solidFill>
                <a:effectLst/>
                <a:uLnTx/>
                <a:uFillTx/>
                <a:latin typeface="Verdana" panose="020B0604030504040204" pitchFamily="34" charset="0"/>
                <a:ea typeface="宋体" panose="02010600030101010101" pitchFamily="2" charset="-122"/>
                <a:cs typeface="+mn-cs"/>
              </a:rPr>
              <a:t>马尔科夫链</a:t>
            </a:r>
            <a:endParaRPr kumimoji="0" lang="en-US" altLang="zh-CN" sz="3200" b="1" i="0" u="none" strike="noStrike" kern="1200" cap="none" spc="0" normalizeH="0" baseline="0" noProof="0" dirty="0">
              <a:ln>
                <a:noFill/>
              </a:ln>
              <a:solidFill>
                <a:srgbClr val="FF0000"/>
              </a:solidFill>
              <a:effectLst/>
              <a:uLnTx/>
              <a:uFillTx/>
              <a:latin typeface="Verdana" panose="020B0604030504040204" pitchFamily="34" charset="0"/>
              <a:ea typeface="宋体" panose="02010600030101010101" pitchFamily="2" charset="-122"/>
              <a:cs typeface="+mn-cs"/>
            </a:endParaRPr>
          </a:p>
          <a:p>
            <a:pPr marL="457200" marR="0" lvl="0" indent="-45720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altLang="zh-CN" sz="3200" b="0" i="1" u="none" strike="noStrike" kern="1200" cap="none" spc="0" normalizeH="0" baseline="0" noProof="0" dirty="0" err="1">
                <a:ln>
                  <a:noFill/>
                </a:ln>
                <a:solidFill>
                  <a:srgbClr val="006699"/>
                </a:solidFill>
                <a:effectLst/>
                <a:uLnTx/>
                <a:uFillTx/>
                <a:latin typeface="Verdana" panose="020B0604030504040204" pitchFamily="34" charset="0"/>
                <a:ea typeface="宋体" panose="02010600030101010101" pitchFamily="2" charset="-122"/>
                <a:cs typeface="+mn-cs"/>
              </a:rPr>
              <a:t>P</a:t>
            </a:r>
            <a:r>
              <a:rPr kumimoji="0" lang="en-US" altLang="zh-CN" sz="3200" b="0" i="1" u="none" strike="noStrike" kern="1200" cap="none" spc="0" normalizeH="0" baseline="-25000" noProof="0" dirty="0" err="1">
                <a:ln>
                  <a:noFill/>
                </a:ln>
                <a:solidFill>
                  <a:srgbClr val="006699"/>
                </a:solidFill>
                <a:effectLst/>
                <a:uLnTx/>
                <a:uFillTx/>
                <a:latin typeface="Verdana" panose="020B0604030504040204" pitchFamily="34" charset="0"/>
                <a:ea typeface="宋体" panose="02010600030101010101" pitchFamily="2" charset="-122"/>
                <a:cs typeface="+mn-cs"/>
              </a:rPr>
              <a:t>ij</a:t>
            </a:r>
            <a:r>
              <a:rPr kumimoji="0" lang="zh-CN" altLang="en-US" sz="3200" b="0" i="0" u="none" strike="noStrike" kern="1200" cap="none" spc="0" normalizeH="0" baseline="0" noProof="0" dirty="0">
                <a:ln>
                  <a:noFill/>
                </a:ln>
                <a:solidFill>
                  <a:srgbClr val="006699"/>
                </a:solidFill>
                <a:effectLst/>
                <a:uLnTx/>
                <a:uFillTx/>
                <a:latin typeface="Verdana" panose="020B0604030504040204" pitchFamily="34" charset="0"/>
                <a:ea typeface="宋体" panose="02010600030101010101" pitchFamily="2" charset="-122"/>
                <a:cs typeface="+mn-cs"/>
              </a:rPr>
              <a:t>为</a:t>
            </a:r>
            <a:r>
              <a:rPr kumimoji="0" lang="zh-CN" altLang="en-US" sz="3200" b="0" i="0" u="none" strike="noStrike" kern="1200" cap="none" spc="0" normalizeH="0" baseline="0" noProof="0" dirty="0">
                <a:ln>
                  <a:noFill/>
                </a:ln>
                <a:solidFill>
                  <a:srgbClr val="FF0000"/>
                </a:solidFill>
                <a:effectLst/>
                <a:uLnTx/>
                <a:uFillTx/>
                <a:latin typeface="Verdana" panose="020B0604030504040204" pitchFamily="34" charset="0"/>
                <a:ea typeface="宋体" panose="02010600030101010101" pitchFamily="2" charset="-122"/>
                <a:cs typeface="+mn-cs"/>
              </a:rPr>
              <a:t>转移概率</a:t>
            </a:r>
            <a:endParaRPr kumimoji="0" lang="en-US" altLang="zh-CN" sz="3200" b="0" i="0" u="none" strike="noStrike" kern="1200" cap="none" spc="0" normalizeH="0" baseline="0" noProof="0" dirty="0">
              <a:ln>
                <a:noFill/>
              </a:ln>
              <a:solidFill>
                <a:srgbClr val="FF0000"/>
              </a:solidFill>
              <a:effectLst/>
              <a:uLnTx/>
              <a:uFillTx/>
              <a:latin typeface="Verdana" panose="020B0604030504040204" pitchFamily="34" charset="0"/>
              <a:ea typeface="宋体" panose="02010600030101010101" pitchFamily="2" charset="-122"/>
              <a:cs typeface="+mn-cs"/>
            </a:endParaRPr>
          </a:p>
          <a:p>
            <a:pPr marL="457200" marR="0" lvl="0" indent="-45720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lang="zh-CN" altLang="en-US" sz="3200" dirty="0">
                <a:solidFill>
                  <a:srgbClr val="006699"/>
                </a:solidFill>
                <a:latin typeface="Verdana" panose="020B0604030504040204" pitchFamily="34" charset="0"/>
              </a:rPr>
              <a:t>矩阵               为</a:t>
            </a:r>
            <a:r>
              <a:rPr kumimoji="0" lang="zh-CN" altLang="en-US" sz="3200" b="1" i="0" u="none" strike="noStrike" kern="1200" cap="none" spc="0" normalizeH="0" baseline="0" noProof="0" dirty="0">
                <a:ln>
                  <a:noFill/>
                </a:ln>
                <a:solidFill>
                  <a:srgbClr val="FF0000"/>
                </a:solidFill>
                <a:effectLst/>
                <a:uLnTx/>
                <a:uFillTx/>
                <a:latin typeface="Verdana" panose="020B0604030504040204" pitchFamily="34" charset="0"/>
                <a:ea typeface="宋体" panose="02010600030101010101" pitchFamily="2" charset="-122"/>
                <a:cs typeface="+mn-cs"/>
              </a:rPr>
              <a:t>转移概率矩阵</a:t>
            </a:r>
          </a:p>
        </p:txBody>
      </p:sp>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96C11B23-1D1B-4CDD-9603-AC3ECFDDBA35}"/>
                  </a:ext>
                </a:extLst>
              </p:cNvPr>
              <p:cNvSpPr txBox="1"/>
              <p:nvPr/>
            </p:nvSpPr>
            <p:spPr>
              <a:xfrm>
                <a:off x="1466655" y="5199636"/>
                <a:ext cx="2383367" cy="647165"/>
              </a:xfrm>
              <a:prstGeom prst="rect">
                <a:avLst/>
              </a:prstGeom>
              <a:noFill/>
              <a:ln w="25400">
                <a:noFill/>
              </a:ln>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sz="2800" i="1" smtClean="0">
                          <a:latin typeface="Cambria Math" panose="02040503050406030204" pitchFamily="18" charset="0"/>
                        </a:rPr>
                        <m:t>𝑃</m:t>
                      </m:r>
                      <m:r>
                        <a:rPr lang="zh-CN" altLang="en-US" sz="2800" i="0">
                          <a:latin typeface="Cambria Math" panose="02040503050406030204" pitchFamily="18" charset="0"/>
                        </a:rPr>
                        <m:t>=</m:t>
                      </m:r>
                      <m:sSub>
                        <m:sSubPr>
                          <m:ctrlPr>
                            <a:rPr lang="zh-CN" altLang="en-US" sz="2800" i="1">
                              <a:solidFill>
                                <a:srgbClr val="836967"/>
                              </a:solidFill>
                              <a:latin typeface="Cambria Math" panose="02040503050406030204" pitchFamily="18" charset="0"/>
                            </a:rPr>
                          </m:ctrlPr>
                        </m:sSubPr>
                        <m:e>
                          <m:d>
                            <m:dPr>
                              <m:ctrlPr>
                                <a:rPr lang="zh-CN" altLang="en-US" sz="2800" i="1">
                                  <a:latin typeface="Cambria Math" panose="02040503050406030204" pitchFamily="18" charset="0"/>
                                </a:rPr>
                              </m:ctrlPr>
                            </m:dPr>
                            <m:e>
                              <m:sSub>
                                <m:sSubPr>
                                  <m:ctrlPr>
                                    <a:rPr lang="zh-CN" altLang="en-US" sz="2800" i="1">
                                      <a:solidFill>
                                        <a:srgbClr val="836967"/>
                                      </a:solidFill>
                                      <a:latin typeface="Cambria Math" panose="02040503050406030204" pitchFamily="18" charset="0"/>
                                    </a:rPr>
                                  </m:ctrlPr>
                                </m:sSubPr>
                                <m:e>
                                  <m:r>
                                    <a:rPr lang="zh-CN" altLang="en-US" sz="2800" i="1">
                                      <a:latin typeface="Cambria Math" panose="02040503050406030204" pitchFamily="18" charset="0"/>
                                    </a:rPr>
                                    <m:t>𝑝</m:t>
                                  </m:r>
                                </m:e>
                                <m:sub>
                                  <m:r>
                                    <a:rPr lang="zh-CN" altLang="en-US" sz="2800" i="1">
                                      <a:latin typeface="Cambria Math" panose="02040503050406030204" pitchFamily="18" charset="0"/>
                                    </a:rPr>
                                    <m:t>𝑖𝑗</m:t>
                                  </m:r>
                                </m:sub>
                              </m:sSub>
                            </m:e>
                          </m:d>
                        </m:e>
                        <m:sub>
                          <m:r>
                            <a:rPr lang="zh-CN" altLang="en-US" sz="2800" i="1">
                              <a:latin typeface="Cambria Math" panose="02040503050406030204" pitchFamily="18" charset="0"/>
                            </a:rPr>
                            <m:t>𝑚</m:t>
                          </m:r>
                          <m:r>
                            <a:rPr lang="zh-CN" altLang="en-US" sz="2800" i="0">
                              <a:latin typeface="Cambria Math" panose="02040503050406030204" pitchFamily="18" charset="0"/>
                            </a:rPr>
                            <m:t>×</m:t>
                          </m:r>
                          <m:r>
                            <a:rPr lang="zh-CN" altLang="en-US" sz="2800" i="1">
                              <a:latin typeface="Cambria Math" panose="02040503050406030204" pitchFamily="18" charset="0"/>
                            </a:rPr>
                            <m:t>𝑚</m:t>
                          </m:r>
                        </m:sub>
                      </m:sSub>
                    </m:oMath>
                  </m:oMathPara>
                </a14:m>
                <a:endParaRPr lang="zh-CN" altLang="en-US" dirty="0"/>
              </a:p>
            </p:txBody>
          </p:sp>
        </mc:Choice>
        <mc:Fallback xmlns="">
          <p:sp>
            <p:nvSpPr>
              <p:cNvPr id="19" name="文本框 18">
                <a:extLst>
                  <a:ext uri="{FF2B5EF4-FFF2-40B4-BE49-F238E27FC236}">
                    <a16:creationId xmlns:a16="http://schemas.microsoft.com/office/drawing/2014/main" id="{96C11B23-1D1B-4CDD-9603-AC3ECFDDBA35}"/>
                  </a:ext>
                </a:extLst>
              </p:cNvPr>
              <p:cNvSpPr txBox="1">
                <a:spLocks noRot="1" noChangeAspect="1" noMove="1" noResize="1" noEditPoints="1" noAdjustHandles="1" noChangeArrowheads="1" noChangeShapeType="1" noTextEdit="1"/>
              </p:cNvSpPr>
              <p:nvPr/>
            </p:nvSpPr>
            <p:spPr>
              <a:xfrm>
                <a:off x="1466655" y="5199636"/>
                <a:ext cx="2383367" cy="647165"/>
              </a:xfrm>
              <a:prstGeom prst="rect">
                <a:avLst/>
              </a:prstGeom>
              <a:blipFill>
                <a:blip r:embed="rId3"/>
                <a:stretch>
                  <a:fillRect/>
                </a:stretch>
              </a:blipFill>
              <a:ln w="25400">
                <a:noFill/>
              </a:ln>
            </p:spPr>
            <p:txBody>
              <a:bodyPr/>
              <a:lstStyle/>
              <a:p>
                <a:r>
                  <a:rPr lang="zh-CN" altLang="en-US">
                    <a:noFill/>
                  </a:rPr>
                  <a:t> </a:t>
                </a:r>
              </a:p>
            </p:txBody>
          </p:sp>
        </mc:Fallback>
      </mc:AlternateContent>
    </p:spTree>
    <p:extLst>
      <p:ext uri="{BB962C8B-B14F-4D97-AF65-F5344CB8AC3E}">
        <p14:creationId xmlns:p14="http://schemas.microsoft.com/office/powerpoint/2010/main" val="283746815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标题 1">
            <a:extLst>
              <a:ext uri="{FF2B5EF4-FFF2-40B4-BE49-F238E27FC236}">
                <a16:creationId xmlns:a16="http://schemas.microsoft.com/office/drawing/2014/main" id="{C5D96BB7-F3EE-475D-8C4A-757D9F1B8C06}"/>
              </a:ext>
            </a:extLst>
          </p:cNvPr>
          <p:cNvSpPr>
            <a:spLocks noGrp="1" noChangeArrowheads="1"/>
          </p:cNvSpPr>
          <p:nvPr>
            <p:ph type="title"/>
          </p:nvPr>
        </p:nvSpPr>
        <p:spPr>
          <a:xfrm>
            <a:off x="-15875" y="142875"/>
            <a:ext cx="8229600" cy="642938"/>
          </a:xfrm>
        </p:spPr>
        <p:txBody>
          <a:bodyPr/>
          <a:lstStyle/>
          <a:p>
            <a:pPr algn="l" defTabSz="512763" fontAlgn="base">
              <a:spcAft>
                <a:spcPct val="0"/>
              </a:spcAft>
            </a:pPr>
            <a:r>
              <a:rPr lang="en-US" altLang="zh-CN" dirty="0"/>
              <a:t>3.6.1 </a:t>
            </a:r>
            <a:r>
              <a:rPr lang="zh-CN" altLang="en-US" dirty="0"/>
              <a:t>概述</a:t>
            </a:r>
          </a:p>
        </p:txBody>
      </p:sp>
      <p:sp>
        <p:nvSpPr>
          <p:cNvPr id="13" name="灯片编号占位符 2">
            <a:extLst>
              <a:ext uri="{FF2B5EF4-FFF2-40B4-BE49-F238E27FC236}">
                <a16:creationId xmlns:a16="http://schemas.microsoft.com/office/drawing/2014/main" id="{5A8BAC01-8B7C-42BB-BE3B-AED279295D94}"/>
              </a:ext>
            </a:extLst>
          </p:cNvPr>
          <p:cNvSpPr>
            <a:spLocks noGrp="1" noChangeArrowheads="1"/>
          </p:cNvSpPr>
          <p:nvPr>
            <p:ph type="sldNum" sz="quarter" idx="12"/>
          </p:nvPr>
        </p:nvSpPr>
        <p:spPr bwMode="auto">
          <a:xfrm>
            <a:off x="6553200" y="6391275"/>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9FCE3FB9-BAC7-4293-A5BB-B8E090A183F8}" type="slidenum">
              <a:rPr lang="zh-CN" altLang="en-US">
                <a:solidFill>
                  <a:srgbClr val="898989"/>
                </a:solidFill>
              </a:rPr>
              <a:pPr/>
              <a:t>22</a:t>
            </a:fld>
            <a:endParaRPr lang="zh-CN" altLang="en-US">
              <a:solidFill>
                <a:srgbClr val="898989"/>
              </a:solidFill>
            </a:endParaRPr>
          </a:p>
        </p:txBody>
      </p:sp>
      <p:sp>
        <p:nvSpPr>
          <p:cNvPr id="10" name="文本框 9">
            <a:extLst>
              <a:ext uri="{FF2B5EF4-FFF2-40B4-BE49-F238E27FC236}">
                <a16:creationId xmlns:a16="http://schemas.microsoft.com/office/drawing/2014/main" id="{7000FB4C-29CA-40D0-A510-4D9946881955}"/>
              </a:ext>
            </a:extLst>
          </p:cNvPr>
          <p:cNvSpPr txBox="1"/>
          <p:nvPr/>
        </p:nvSpPr>
        <p:spPr>
          <a:xfrm>
            <a:off x="183565" y="1043735"/>
            <a:ext cx="8229600" cy="584775"/>
          </a:xfrm>
          <a:prstGeom prst="rect">
            <a:avLst/>
          </a:prstGeom>
          <a:noFill/>
          <a:ln w="25400">
            <a:noFill/>
          </a:ln>
        </p:spPr>
        <p:txBody>
          <a:bodyPr wrap="square">
            <a:spAutoFit/>
          </a:bodyPr>
          <a:lstStyle/>
          <a:p>
            <a:r>
              <a:rPr lang="en-US" altLang="zh-CN" sz="3200" b="1" dirty="0">
                <a:solidFill>
                  <a:srgbClr val="FF0000"/>
                </a:solidFill>
                <a:latin typeface="Verdana" panose="020B0604030504040204" pitchFamily="34" charset="0"/>
              </a:rPr>
              <a:t>2 </a:t>
            </a:r>
            <a:r>
              <a:rPr kumimoji="0" lang="zh-CN" altLang="en-US" sz="3200" b="1" i="0" u="none" strike="noStrike" kern="1200" cap="none" spc="0" normalizeH="0" baseline="0" noProof="0" dirty="0">
                <a:ln>
                  <a:noFill/>
                </a:ln>
                <a:solidFill>
                  <a:srgbClr val="FF0000"/>
                </a:solidFill>
                <a:effectLst/>
                <a:uLnTx/>
                <a:uFillTx/>
                <a:latin typeface="Verdana" panose="020B0604030504040204" pitchFamily="34" charset="0"/>
                <a:ea typeface="宋体" panose="02010600030101010101" pitchFamily="2" charset="-122"/>
                <a:cs typeface="+mn-cs"/>
              </a:rPr>
              <a:t>马尔科夫链（</a:t>
            </a:r>
            <a:r>
              <a:rPr kumimoji="0" lang="en-US" altLang="zh-CN" sz="3200" b="1" i="0" u="none" strike="noStrike" kern="1200" cap="none" spc="0" normalizeH="0" baseline="0" noProof="0" dirty="0">
                <a:ln>
                  <a:noFill/>
                </a:ln>
                <a:solidFill>
                  <a:srgbClr val="FF0000"/>
                </a:solidFill>
                <a:effectLst/>
                <a:uLnTx/>
                <a:uFillTx/>
                <a:latin typeface="Verdana" panose="020B0604030504040204" pitchFamily="34" charset="0"/>
                <a:ea typeface="宋体" panose="02010600030101010101" pitchFamily="2" charset="-122"/>
                <a:cs typeface="+mn-cs"/>
              </a:rPr>
              <a:t>Markov Chain, MC</a:t>
            </a:r>
            <a:r>
              <a:rPr kumimoji="0" lang="zh-CN" altLang="en-US" sz="3200" b="1" i="0" u="none" strike="noStrike" kern="1200" cap="none" spc="0" normalizeH="0" baseline="0" noProof="0" dirty="0">
                <a:ln>
                  <a:noFill/>
                </a:ln>
                <a:solidFill>
                  <a:srgbClr val="FF0000"/>
                </a:solidFill>
                <a:effectLst/>
                <a:uLnTx/>
                <a:uFillTx/>
                <a:latin typeface="Verdana" panose="020B0604030504040204" pitchFamily="34" charset="0"/>
                <a:ea typeface="宋体" panose="02010600030101010101" pitchFamily="2" charset="-122"/>
                <a:cs typeface="+mn-cs"/>
              </a:rPr>
              <a:t>）</a:t>
            </a:r>
            <a:endParaRPr lang="zh-CN" altLang="en-US" sz="3200" b="1" dirty="0">
              <a:solidFill>
                <a:srgbClr val="FF0000"/>
              </a:solidFill>
              <a:latin typeface="Verdana" panose="020B0604030504040204" pitchFamily="34" charset="0"/>
            </a:endParaRPr>
          </a:p>
        </p:txBody>
      </p:sp>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8BF5F307-21D6-4145-8EE9-0CC27464B25C}"/>
                  </a:ext>
                </a:extLst>
              </p:cNvPr>
              <p:cNvSpPr txBox="1"/>
              <p:nvPr/>
            </p:nvSpPr>
            <p:spPr>
              <a:xfrm>
                <a:off x="183565" y="2213865"/>
                <a:ext cx="8683638" cy="2927917"/>
              </a:xfrm>
              <a:prstGeom prst="rect">
                <a:avLst/>
              </a:prstGeom>
              <a:noFill/>
              <a:ln w="25400">
                <a:noFill/>
              </a:ln>
            </p:spPr>
            <p:txBody>
              <a:bodyPr wrap="square">
                <a:spAutoFit/>
              </a:bodyPr>
              <a:lstStyle/>
              <a:p>
                <a:pPr>
                  <a:spcBef>
                    <a:spcPts val="900"/>
                  </a:spcBef>
                  <a:spcAft>
                    <a:spcPts val="900"/>
                  </a:spcAft>
                </a:pPr>
                <a:r>
                  <a:rPr lang="zh-CN" altLang="zh-CN" sz="2800" dirty="0">
                    <a:effectLst/>
                    <a:latin typeface="Cambria" panose="02040503050406030204" pitchFamily="18" charset="0"/>
                    <a:cs typeface="Times New Roman" panose="02020603050405020304" pitchFamily="18" charset="0"/>
                  </a:rPr>
                  <a:t>当转移概率 </a:t>
                </a:r>
                <a14:m>
                  <m:oMath xmlns:m="http://schemas.openxmlformats.org/officeDocument/2006/math">
                    <m:sSub>
                      <m:sSubPr>
                        <m:ctrlPr>
                          <a:rPr lang="zh-CN" altLang="zh-CN" sz="2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800" i="1">
                            <a:effectLst/>
                            <a:latin typeface="Cambria Math" panose="02040503050406030204" pitchFamily="18" charset="0"/>
                            <a:cs typeface="Times New Roman" panose="02020603050405020304" pitchFamily="18" charset="0"/>
                          </a:rPr>
                          <m:t>𝑃</m:t>
                        </m:r>
                      </m:e>
                      <m:sub>
                        <m:r>
                          <a:rPr lang="en-US" altLang="zh-CN" sz="2800" i="1">
                            <a:effectLst/>
                            <a:latin typeface="Cambria Math" panose="02040503050406030204" pitchFamily="18" charset="0"/>
                            <a:cs typeface="Times New Roman" panose="02020603050405020304" pitchFamily="18" charset="0"/>
                          </a:rPr>
                          <m:t>𝑖𝑗</m:t>
                        </m:r>
                      </m:sub>
                    </m:sSub>
                    <m:d>
                      <m:dPr>
                        <m:ctrlPr>
                          <a:rPr lang="zh-CN" altLang="zh-CN" sz="2800"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2800" i="1">
                            <a:effectLst/>
                            <a:latin typeface="Cambria Math" panose="02040503050406030204" pitchFamily="18" charset="0"/>
                            <a:cs typeface="Times New Roman" panose="02020603050405020304" pitchFamily="18" charset="0"/>
                          </a:rPr>
                          <m:t>𝑚</m:t>
                        </m:r>
                        <m:r>
                          <a:rPr lang="en-US" altLang="zh-CN" sz="2800">
                            <a:effectLst/>
                            <a:latin typeface="Cambria Math" panose="02040503050406030204" pitchFamily="18" charset="0"/>
                            <a:cs typeface="Times New Roman" panose="02020603050405020304" pitchFamily="18" charset="0"/>
                          </a:rPr>
                          <m:t>,</m:t>
                        </m:r>
                        <m:r>
                          <a:rPr lang="en-US" altLang="zh-CN" sz="2800" i="1">
                            <a:effectLst/>
                            <a:latin typeface="Cambria Math" panose="02040503050406030204" pitchFamily="18" charset="0"/>
                            <a:cs typeface="Times New Roman" panose="02020603050405020304" pitchFamily="18" charset="0"/>
                          </a:rPr>
                          <m:t>𝑚</m:t>
                        </m:r>
                        <m:r>
                          <a:rPr lang="en-US" altLang="zh-CN" sz="2800">
                            <a:effectLst/>
                            <a:latin typeface="Cambria Math" panose="02040503050406030204" pitchFamily="18" charset="0"/>
                            <a:cs typeface="Times New Roman" panose="02020603050405020304" pitchFamily="18" charset="0"/>
                          </a:rPr>
                          <m:t>+</m:t>
                        </m:r>
                        <m:r>
                          <a:rPr lang="en-US" altLang="zh-CN" sz="2800" i="1">
                            <a:effectLst/>
                            <a:latin typeface="Cambria Math" panose="02040503050406030204" pitchFamily="18" charset="0"/>
                            <a:cs typeface="Times New Roman" panose="02020603050405020304" pitchFamily="18" charset="0"/>
                          </a:rPr>
                          <m:t>𝑛</m:t>
                        </m:r>
                      </m:e>
                    </m:d>
                  </m:oMath>
                </a14:m>
                <a:r>
                  <a:rPr lang="en-US" altLang="zh-CN" sz="2800" dirty="0">
                    <a:effectLst/>
                    <a:latin typeface="Cambria" panose="02040503050406030204" pitchFamily="18" charset="0"/>
                    <a:cs typeface="Times New Roman" panose="02020603050405020304" pitchFamily="18" charset="0"/>
                  </a:rPr>
                  <a:t> </a:t>
                </a:r>
                <a:r>
                  <a:rPr lang="zh-CN" altLang="zh-CN" sz="2800" dirty="0">
                    <a:effectLst/>
                    <a:latin typeface="Cambria" panose="02040503050406030204" pitchFamily="18" charset="0"/>
                    <a:cs typeface="Times New Roman" panose="02020603050405020304" pitchFamily="18" charset="0"/>
                  </a:rPr>
                  <a:t>只与</a:t>
                </a:r>
                <a:r>
                  <a:rPr lang="en-US" altLang="zh-CN" sz="2800" dirty="0">
                    <a:effectLst/>
                    <a:latin typeface="Cambria" panose="02040503050406030204" pitchFamily="18" charset="0"/>
                    <a:cs typeface="Times New Roman" panose="02020603050405020304" pitchFamily="18" charset="0"/>
                  </a:rPr>
                  <a:t> </a:t>
                </a:r>
                <a:r>
                  <a:rPr lang="en-US" altLang="zh-CN" sz="2800" dirty="0" err="1">
                    <a:effectLst/>
                    <a:latin typeface="Cambria" panose="02040503050406030204" pitchFamily="18" charset="0"/>
                    <a:cs typeface="Times New Roman" panose="02020603050405020304" pitchFamily="18" charset="0"/>
                  </a:rPr>
                  <a:t>i,j</a:t>
                </a:r>
                <a:r>
                  <a:rPr lang="en-US" altLang="zh-CN" sz="2800" dirty="0">
                    <a:effectLst/>
                    <a:latin typeface="Cambria" panose="02040503050406030204" pitchFamily="18" charset="0"/>
                    <a:cs typeface="Times New Roman" panose="02020603050405020304" pitchFamily="18" charset="0"/>
                  </a:rPr>
                  <a:t> </a:t>
                </a:r>
                <a:r>
                  <a:rPr lang="zh-CN" altLang="zh-CN" sz="2800" dirty="0">
                    <a:effectLst/>
                    <a:latin typeface="Cambria" panose="02040503050406030204" pitchFamily="18" charset="0"/>
                    <a:cs typeface="Times New Roman" panose="02020603050405020304" pitchFamily="18" charset="0"/>
                  </a:rPr>
                  <a:t>以及时间间隔</a:t>
                </a:r>
                <a:r>
                  <a:rPr lang="en-US" altLang="zh-CN" sz="2800" dirty="0">
                    <a:effectLst/>
                    <a:latin typeface="Cambria" panose="02040503050406030204" pitchFamily="18" charset="0"/>
                    <a:cs typeface="Times New Roman" panose="02020603050405020304" pitchFamily="18" charset="0"/>
                  </a:rPr>
                  <a:t> n </a:t>
                </a:r>
                <a:r>
                  <a:rPr lang="zh-CN" altLang="zh-CN" sz="2800" dirty="0">
                    <a:effectLst/>
                    <a:latin typeface="Cambria" panose="02040503050406030204" pitchFamily="18" charset="0"/>
                    <a:cs typeface="Times New Roman" panose="02020603050405020304" pitchFamily="18" charset="0"/>
                  </a:rPr>
                  <a:t>有关时，把它记为 </a:t>
                </a:r>
                <a14:m>
                  <m:oMath xmlns:m="http://schemas.openxmlformats.org/officeDocument/2006/math">
                    <m:sSub>
                      <m:sSubPr>
                        <m:ctrlPr>
                          <a:rPr lang="zh-CN" altLang="zh-CN" sz="2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800" i="1">
                            <a:effectLst/>
                            <a:latin typeface="Cambria Math" panose="02040503050406030204" pitchFamily="18" charset="0"/>
                            <a:cs typeface="Times New Roman" panose="02020603050405020304" pitchFamily="18" charset="0"/>
                          </a:rPr>
                          <m:t>𝑃</m:t>
                        </m:r>
                      </m:e>
                      <m:sub>
                        <m:r>
                          <a:rPr lang="en-US" altLang="zh-CN" sz="2800" i="1">
                            <a:effectLst/>
                            <a:latin typeface="Cambria Math" panose="02040503050406030204" pitchFamily="18" charset="0"/>
                            <a:cs typeface="Times New Roman" panose="02020603050405020304" pitchFamily="18" charset="0"/>
                          </a:rPr>
                          <m:t>𝑖𝑗</m:t>
                        </m:r>
                      </m:sub>
                    </m:sSub>
                    <m:d>
                      <m:dPr>
                        <m:ctrlPr>
                          <a:rPr lang="zh-CN" altLang="zh-CN" sz="2800"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2800" i="1">
                            <a:effectLst/>
                            <a:latin typeface="Cambria Math" panose="02040503050406030204" pitchFamily="18" charset="0"/>
                            <a:cs typeface="Times New Roman" panose="02020603050405020304" pitchFamily="18" charset="0"/>
                          </a:rPr>
                          <m:t>𝑛</m:t>
                        </m:r>
                      </m:e>
                    </m:d>
                  </m:oMath>
                </a14:m>
                <a:r>
                  <a:rPr lang="en-US" altLang="zh-CN" sz="2800" dirty="0">
                    <a:effectLst/>
                    <a:latin typeface="Cambria" panose="02040503050406030204" pitchFamily="18" charset="0"/>
                    <a:cs typeface="Times New Roman" panose="02020603050405020304" pitchFamily="18" charset="0"/>
                  </a:rPr>
                  <a:t> </a:t>
                </a:r>
                <a:r>
                  <a:rPr lang="zh-CN" altLang="zh-CN" sz="2800" dirty="0">
                    <a:effectLst/>
                    <a:latin typeface="Cambria" panose="02040503050406030204" pitchFamily="18" charset="0"/>
                    <a:cs typeface="Times New Roman" panose="02020603050405020304" pitchFamily="18" charset="0"/>
                  </a:rPr>
                  <a:t>，即：</a:t>
                </a:r>
              </a:p>
              <a:p>
                <a:pPr>
                  <a:spcBef>
                    <a:spcPts val="900"/>
                  </a:spcBef>
                  <a:spcAft>
                    <a:spcPts val="900"/>
                  </a:spcAft>
                </a:pPr>
                <a14:m>
                  <m:oMathPara xmlns:m="http://schemas.openxmlformats.org/officeDocument/2006/math">
                    <m:oMathParaPr>
                      <m:jc m:val="centerGroup"/>
                    </m:oMathParaPr>
                    <m:oMath xmlns:m="http://schemas.openxmlformats.org/officeDocument/2006/math">
                      <m:sSub>
                        <m:sSubPr>
                          <m:ctrlPr>
                            <a:rPr lang="zh-CN" altLang="zh-CN" sz="2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800" i="1">
                              <a:effectLst/>
                              <a:latin typeface="Cambria Math" panose="02040503050406030204" pitchFamily="18" charset="0"/>
                              <a:cs typeface="Times New Roman" panose="02020603050405020304" pitchFamily="18" charset="0"/>
                            </a:rPr>
                            <m:t>𝑃</m:t>
                          </m:r>
                        </m:e>
                        <m:sub>
                          <m:r>
                            <a:rPr lang="en-US" altLang="zh-CN" sz="2800" i="1">
                              <a:effectLst/>
                              <a:latin typeface="Cambria Math" panose="02040503050406030204" pitchFamily="18" charset="0"/>
                              <a:cs typeface="Times New Roman" panose="02020603050405020304" pitchFamily="18" charset="0"/>
                            </a:rPr>
                            <m:t>𝑖𝑗</m:t>
                          </m:r>
                        </m:sub>
                      </m:sSub>
                      <m:d>
                        <m:dPr>
                          <m:ctrlPr>
                            <a:rPr lang="zh-CN" altLang="zh-CN" sz="2800"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2800" i="1">
                              <a:effectLst/>
                              <a:latin typeface="Cambria Math" panose="02040503050406030204" pitchFamily="18" charset="0"/>
                              <a:cs typeface="Times New Roman" panose="02020603050405020304" pitchFamily="18" charset="0"/>
                            </a:rPr>
                            <m:t>𝑚</m:t>
                          </m:r>
                          <m:r>
                            <a:rPr lang="en-US" altLang="zh-CN" sz="2800">
                              <a:effectLst/>
                              <a:latin typeface="Cambria Math" panose="02040503050406030204" pitchFamily="18" charset="0"/>
                              <a:cs typeface="Times New Roman" panose="02020603050405020304" pitchFamily="18" charset="0"/>
                            </a:rPr>
                            <m:t>,</m:t>
                          </m:r>
                          <m:r>
                            <a:rPr lang="en-US" altLang="zh-CN" sz="2800" i="1">
                              <a:effectLst/>
                              <a:latin typeface="Cambria Math" panose="02040503050406030204" pitchFamily="18" charset="0"/>
                              <a:cs typeface="Times New Roman" panose="02020603050405020304" pitchFamily="18" charset="0"/>
                            </a:rPr>
                            <m:t>𝑚</m:t>
                          </m:r>
                          <m:r>
                            <a:rPr lang="en-US" altLang="zh-CN" sz="2800">
                              <a:effectLst/>
                              <a:latin typeface="Cambria Math" panose="02040503050406030204" pitchFamily="18" charset="0"/>
                              <a:cs typeface="Times New Roman" panose="02020603050405020304" pitchFamily="18" charset="0"/>
                            </a:rPr>
                            <m:t>+</m:t>
                          </m:r>
                          <m:r>
                            <a:rPr lang="en-US" altLang="zh-CN" sz="2800" i="1">
                              <a:effectLst/>
                              <a:latin typeface="Cambria Math" panose="02040503050406030204" pitchFamily="18" charset="0"/>
                              <a:cs typeface="Times New Roman" panose="02020603050405020304" pitchFamily="18" charset="0"/>
                            </a:rPr>
                            <m:t>𝑛</m:t>
                          </m:r>
                        </m:e>
                      </m:d>
                      <m:r>
                        <a:rPr lang="en-US" altLang="zh-CN" sz="2800">
                          <a:effectLst/>
                          <a:latin typeface="Cambria Math" panose="02040503050406030204" pitchFamily="18" charset="0"/>
                          <a:cs typeface="Times New Roman" panose="02020603050405020304" pitchFamily="18" charset="0"/>
                        </a:rPr>
                        <m:t>=</m:t>
                      </m:r>
                      <m:sSub>
                        <m:sSubPr>
                          <m:ctrlPr>
                            <a:rPr lang="zh-CN" altLang="zh-CN" sz="2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800" i="1">
                              <a:effectLst/>
                              <a:latin typeface="Cambria Math" panose="02040503050406030204" pitchFamily="18" charset="0"/>
                              <a:cs typeface="Times New Roman" panose="02020603050405020304" pitchFamily="18" charset="0"/>
                            </a:rPr>
                            <m:t>𝑃</m:t>
                          </m:r>
                        </m:e>
                        <m:sub>
                          <m:r>
                            <a:rPr lang="en-US" altLang="zh-CN" sz="2800" i="1">
                              <a:effectLst/>
                              <a:latin typeface="Cambria Math" panose="02040503050406030204" pitchFamily="18" charset="0"/>
                              <a:cs typeface="Times New Roman" panose="02020603050405020304" pitchFamily="18" charset="0"/>
                            </a:rPr>
                            <m:t>𝑖𝑗</m:t>
                          </m:r>
                        </m:sub>
                      </m:sSub>
                      <m:d>
                        <m:dPr>
                          <m:ctrlPr>
                            <a:rPr lang="zh-CN" altLang="zh-CN" sz="2800"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2800" i="1">
                              <a:effectLst/>
                              <a:latin typeface="Cambria Math" panose="02040503050406030204" pitchFamily="18" charset="0"/>
                              <a:cs typeface="Times New Roman" panose="02020603050405020304" pitchFamily="18" charset="0"/>
                            </a:rPr>
                            <m:t>𝑛</m:t>
                          </m:r>
                        </m:e>
                      </m:d>
                    </m:oMath>
                  </m:oMathPara>
                </a14:m>
                <a:endParaRPr lang="zh-CN" altLang="zh-CN" sz="2800" dirty="0">
                  <a:effectLst/>
                  <a:latin typeface="Cambria" panose="02040503050406030204" pitchFamily="18" charset="0"/>
                  <a:cs typeface="Times New Roman" panose="02020603050405020304" pitchFamily="18" charset="0"/>
                </a:endParaRPr>
              </a:p>
              <a:p>
                <a:pPr>
                  <a:spcBef>
                    <a:spcPts val="900"/>
                  </a:spcBef>
                  <a:spcAft>
                    <a:spcPts val="900"/>
                  </a:spcAft>
                </a:pPr>
                <a:r>
                  <a:rPr lang="zh-CN" altLang="zh-CN" sz="2800" dirty="0">
                    <a:effectLst/>
                    <a:latin typeface="Cambria" panose="02040503050406030204" pitchFamily="18" charset="0"/>
                    <a:cs typeface="Times New Roman" panose="02020603050405020304" pitchFamily="18" charset="0"/>
                  </a:rPr>
                  <a:t>称此转移概率具有</a:t>
                </a:r>
                <a:r>
                  <a:rPr lang="zh-CN" altLang="zh-CN" sz="2800" b="1" dirty="0">
                    <a:solidFill>
                      <a:srgbClr val="FF0000"/>
                    </a:solidFill>
                    <a:effectLst/>
                    <a:latin typeface="Cambria" panose="02040503050406030204" pitchFamily="18" charset="0"/>
                    <a:cs typeface="Times New Roman" panose="02020603050405020304" pitchFamily="18" charset="0"/>
                  </a:rPr>
                  <a:t>平稳性</a:t>
                </a:r>
                <a:r>
                  <a:rPr lang="zh-CN" altLang="zh-CN" sz="2800" dirty="0">
                    <a:effectLst/>
                    <a:latin typeface="Cambria" panose="02040503050406030204" pitchFamily="18" charset="0"/>
                    <a:cs typeface="Times New Roman" panose="02020603050405020304" pitchFamily="18" charset="0"/>
                  </a:rPr>
                  <a:t>，</a:t>
                </a:r>
                <a:endParaRPr lang="en-US" altLang="zh-CN" sz="2800" dirty="0">
                  <a:effectLst/>
                  <a:latin typeface="Cambria" panose="02040503050406030204" pitchFamily="18" charset="0"/>
                  <a:cs typeface="Times New Roman" panose="02020603050405020304" pitchFamily="18" charset="0"/>
                </a:endParaRPr>
              </a:p>
              <a:p>
                <a:pPr>
                  <a:spcBef>
                    <a:spcPts val="900"/>
                  </a:spcBef>
                  <a:spcAft>
                    <a:spcPts val="900"/>
                  </a:spcAft>
                </a:pPr>
                <a:r>
                  <a:rPr lang="zh-CN" altLang="zh-CN" sz="2800" dirty="0">
                    <a:effectLst/>
                    <a:latin typeface="Cambria" panose="02040503050406030204" pitchFamily="18" charset="0"/>
                    <a:cs typeface="Times New Roman" panose="02020603050405020304" pitchFamily="18" charset="0"/>
                  </a:rPr>
                  <a:t>称此链是</a:t>
                </a:r>
                <a:r>
                  <a:rPr lang="zh-CN" altLang="zh-CN" sz="2800" dirty="0">
                    <a:solidFill>
                      <a:srgbClr val="FF0000"/>
                    </a:solidFill>
                    <a:effectLst/>
                    <a:latin typeface="Cambria" panose="02040503050406030204" pitchFamily="18" charset="0"/>
                    <a:cs typeface="Times New Roman" panose="02020603050405020304" pitchFamily="18" charset="0"/>
                  </a:rPr>
                  <a:t>齐次的或时齐的</a:t>
                </a:r>
                <a:r>
                  <a:rPr lang="zh-CN" altLang="zh-CN" sz="2800" dirty="0">
                    <a:effectLst/>
                    <a:latin typeface="Cambria" panose="02040503050406030204" pitchFamily="18" charset="0"/>
                    <a:cs typeface="Times New Roman" panose="02020603050405020304" pitchFamily="18" charset="0"/>
                  </a:rPr>
                  <a:t>。</a:t>
                </a:r>
              </a:p>
            </p:txBody>
          </p:sp>
        </mc:Choice>
        <mc:Fallback xmlns="">
          <p:sp>
            <p:nvSpPr>
              <p:cNvPr id="11" name="文本框 10">
                <a:extLst>
                  <a:ext uri="{FF2B5EF4-FFF2-40B4-BE49-F238E27FC236}">
                    <a16:creationId xmlns:a16="http://schemas.microsoft.com/office/drawing/2014/main" id="{8BF5F307-21D6-4145-8EE9-0CC27464B25C}"/>
                  </a:ext>
                </a:extLst>
              </p:cNvPr>
              <p:cNvSpPr txBox="1">
                <a:spLocks noRot="1" noChangeAspect="1" noMove="1" noResize="1" noEditPoints="1" noAdjustHandles="1" noChangeArrowheads="1" noChangeShapeType="1" noTextEdit="1"/>
              </p:cNvSpPr>
              <p:nvPr/>
            </p:nvSpPr>
            <p:spPr>
              <a:xfrm>
                <a:off x="183565" y="2213865"/>
                <a:ext cx="8683638" cy="2927917"/>
              </a:xfrm>
              <a:prstGeom prst="rect">
                <a:avLst/>
              </a:prstGeom>
              <a:blipFill>
                <a:blip r:embed="rId2"/>
                <a:stretch>
                  <a:fillRect l="-1404" t="-2708" b="-4375"/>
                </a:stretch>
              </a:blipFill>
              <a:ln w="25400">
                <a:noFill/>
              </a:ln>
            </p:spPr>
            <p:txBody>
              <a:bodyPr/>
              <a:lstStyle/>
              <a:p>
                <a:r>
                  <a:rPr lang="zh-CN" altLang="en-US">
                    <a:noFill/>
                  </a:rPr>
                  <a:t> </a:t>
                </a:r>
              </a:p>
            </p:txBody>
          </p:sp>
        </mc:Fallback>
      </mc:AlternateContent>
    </p:spTree>
    <p:extLst>
      <p:ext uri="{BB962C8B-B14F-4D97-AF65-F5344CB8AC3E}">
        <p14:creationId xmlns:p14="http://schemas.microsoft.com/office/powerpoint/2010/main" val="132742846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标题 1">
            <a:extLst>
              <a:ext uri="{FF2B5EF4-FFF2-40B4-BE49-F238E27FC236}">
                <a16:creationId xmlns:a16="http://schemas.microsoft.com/office/drawing/2014/main" id="{C5D96BB7-F3EE-475D-8C4A-757D9F1B8C06}"/>
              </a:ext>
            </a:extLst>
          </p:cNvPr>
          <p:cNvSpPr>
            <a:spLocks noGrp="1" noChangeArrowheads="1"/>
          </p:cNvSpPr>
          <p:nvPr>
            <p:ph type="title"/>
          </p:nvPr>
        </p:nvSpPr>
        <p:spPr>
          <a:xfrm>
            <a:off x="-15875" y="142875"/>
            <a:ext cx="8229600" cy="642938"/>
          </a:xfrm>
        </p:spPr>
        <p:txBody>
          <a:bodyPr/>
          <a:lstStyle/>
          <a:p>
            <a:pPr algn="l" defTabSz="512763" fontAlgn="base">
              <a:spcAft>
                <a:spcPct val="0"/>
              </a:spcAft>
            </a:pPr>
            <a:r>
              <a:rPr lang="en-US" altLang="zh-CN" dirty="0"/>
              <a:t>3.6.1 </a:t>
            </a:r>
            <a:r>
              <a:rPr lang="zh-CN" altLang="en-US" dirty="0"/>
              <a:t>概述</a:t>
            </a:r>
          </a:p>
        </p:txBody>
      </p:sp>
      <p:sp>
        <p:nvSpPr>
          <p:cNvPr id="13" name="灯片编号占位符 2">
            <a:extLst>
              <a:ext uri="{FF2B5EF4-FFF2-40B4-BE49-F238E27FC236}">
                <a16:creationId xmlns:a16="http://schemas.microsoft.com/office/drawing/2014/main" id="{5A8BAC01-8B7C-42BB-BE3B-AED279295D94}"/>
              </a:ext>
            </a:extLst>
          </p:cNvPr>
          <p:cNvSpPr>
            <a:spLocks noGrp="1" noChangeArrowheads="1"/>
          </p:cNvSpPr>
          <p:nvPr>
            <p:ph type="sldNum" sz="quarter" idx="12"/>
          </p:nvPr>
        </p:nvSpPr>
        <p:spPr bwMode="auto">
          <a:xfrm>
            <a:off x="6553200" y="6391275"/>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9FCE3FB9-BAC7-4293-A5BB-B8E090A183F8}" type="slidenum">
              <a:rPr lang="zh-CN" altLang="en-US">
                <a:solidFill>
                  <a:srgbClr val="898989"/>
                </a:solidFill>
              </a:rPr>
              <a:pPr/>
              <a:t>23</a:t>
            </a:fld>
            <a:endParaRPr lang="zh-CN" altLang="en-US">
              <a:solidFill>
                <a:srgbClr val="898989"/>
              </a:solidFill>
            </a:endParaRPr>
          </a:p>
        </p:txBody>
      </p:sp>
      <p:sp>
        <p:nvSpPr>
          <p:cNvPr id="10" name="文本框 9">
            <a:extLst>
              <a:ext uri="{FF2B5EF4-FFF2-40B4-BE49-F238E27FC236}">
                <a16:creationId xmlns:a16="http://schemas.microsoft.com/office/drawing/2014/main" id="{7000FB4C-29CA-40D0-A510-4D9946881955}"/>
              </a:ext>
            </a:extLst>
          </p:cNvPr>
          <p:cNvSpPr txBox="1"/>
          <p:nvPr/>
        </p:nvSpPr>
        <p:spPr>
          <a:xfrm>
            <a:off x="183565" y="1043735"/>
            <a:ext cx="8229600" cy="584775"/>
          </a:xfrm>
          <a:prstGeom prst="rect">
            <a:avLst/>
          </a:prstGeom>
          <a:noFill/>
          <a:ln w="25400">
            <a:noFill/>
          </a:ln>
        </p:spPr>
        <p:txBody>
          <a:bodyPr wrap="square">
            <a:spAutoFit/>
          </a:bodyPr>
          <a:lstStyle/>
          <a:p>
            <a:r>
              <a:rPr lang="en-US" altLang="zh-CN" sz="3200" b="1" dirty="0">
                <a:solidFill>
                  <a:srgbClr val="FF0000"/>
                </a:solidFill>
                <a:latin typeface="Verdana" panose="020B0604030504040204" pitchFamily="34" charset="0"/>
              </a:rPr>
              <a:t>2</a:t>
            </a:r>
            <a:r>
              <a:rPr lang="zh-CN" altLang="en-US" sz="3200" b="1" dirty="0">
                <a:solidFill>
                  <a:srgbClr val="FF0000"/>
                </a:solidFill>
                <a:latin typeface="Verdana" panose="020B0604030504040204" pitchFamily="34" charset="0"/>
              </a:rPr>
              <a:t>马尔科夫</a:t>
            </a:r>
            <a:r>
              <a:rPr kumimoji="0" lang="zh-CN" altLang="en-US" sz="3200" b="1" i="0" u="none" strike="noStrike" kern="1200" cap="none" spc="0" normalizeH="0" baseline="0" noProof="0" dirty="0">
                <a:ln>
                  <a:noFill/>
                </a:ln>
                <a:solidFill>
                  <a:srgbClr val="FF0000"/>
                </a:solidFill>
                <a:effectLst/>
                <a:uLnTx/>
                <a:uFillTx/>
                <a:latin typeface="Verdana" panose="020B0604030504040204" pitchFamily="34" charset="0"/>
                <a:ea typeface="宋体" panose="02010600030101010101" pitchFamily="2" charset="-122"/>
                <a:cs typeface="+mn-cs"/>
              </a:rPr>
              <a:t>链</a:t>
            </a:r>
            <a:endParaRPr lang="zh-CN" altLang="en-US" sz="3200" b="1" dirty="0">
              <a:solidFill>
                <a:srgbClr val="FF0000"/>
              </a:solidFill>
              <a:latin typeface="Verdana" panose="020B0604030504040204" pitchFamily="34" charset="0"/>
            </a:endParaRPr>
          </a:p>
        </p:txBody>
      </p:sp>
      <p:sp>
        <p:nvSpPr>
          <p:cNvPr id="11" name="文本框 10">
            <a:extLst>
              <a:ext uri="{FF2B5EF4-FFF2-40B4-BE49-F238E27FC236}">
                <a16:creationId xmlns:a16="http://schemas.microsoft.com/office/drawing/2014/main" id="{8BF5F307-21D6-4145-8EE9-0CC27464B25C}"/>
              </a:ext>
            </a:extLst>
          </p:cNvPr>
          <p:cNvSpPr txBox="1"/>
          <p:nvPr/>
        </p:nvSpPr>
        <p:spPr>
          <a:xfrm>
            <a:off x="39158" y="1658364"/>
            <a:ext cx="8683638" cy="584775"/>
          </a:xfrm>
          <a:prstGeom prst="rect">
            <a:avLst/>
          </a:prstGeom>
          <a:noFill/>
          <a:ln w="25400">
            <a:noFill/>
          </a:ln>
        </p:spPr>
        <p:txBody>
          <a:bodyPr wrap="square">
            <a:spAutoFit/>
          </a:bodyPr>
          <a:lstStyle/>
          <a:p>
            <a:pPr marL="457200" indent="-457200">
              <a:buFont typeface="Arial" panose="020B0604020202020204" pitchFamily="34" charset="0"/>
              <a:buChar char="•"/>
            </a:pPr>
            <a:r>
              <a:rPr lang="zh-CN" altLang="en-US" sz="3200" dirty="0">
                <a:solidFill>
                  <a:srgbClr val="006699"/>
                </a:solidFill>
                <a:latin typeface="Verdana" panose="020B0604030504040204" pitchFamily="34" charset="0"/>
              </a:rPr>
              <a:t>对马氏链，</a:t>
            </a:r>
            <a:endParaRPr lang="en-US" altLang="zh-CN" sz="3200" dirty="0">
              <a:solidFill>
                <a:srgbClr val="006699"/>
              </a:solidFill>
              <a:latin typeface="Verdana" panose="020B0604030504040204" pitchFamily="34" charset="0"/>
            </a:endParaRPr>
          </a:p>
        </p:txBody>
      </p:sp>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F8662E34-F755-4FC1-88BF-244B19BC5511}"/>
                  </a:ext>
                </a:extLst>
              </p:cNvPr>
              <p:cNvSpPr txBox="1"/>
              <p:nvPr/>
            </p:nvSpPr>
            <p:spPr>
              <a:xfrm>
                <a:off x="1466655" y="2193786"/>
                <a:ext cx="4783666" cy="768480"/>
              </a:xfrm>
              <a:prstGeom prst="rect">
                <a:avLst/>
              </a:prstGeom>
              <a:noFill/>
              <a:ln w="25400">
                <a:noFill/>
              </a:ln>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sz="3200" i="1" smtClean="0">
                          <a:latin typeface="Cambria Math" panose="02040503050406030204" pitchFamily="18" charset="0"/>
                        </a:rPr>
                        <m:t>𝑃</m:t>
                      </m:r>
                      <m:d>
                        <m:dPr>
                          <m:ctrlPr>
                            <a:rPr lang="zh-CN" altLang="en-US" sz="3200" i="1">
                              <a:latin typeface="Cambria Math" panose="02040503050406030204" pitchFamily="18" charset="0"/>
                            </a:rPr>
                          </m:ctrlPr>
                        </m:dPr>
                        <m:e>
                          <m:sSub>
                            <m:sSubPr>
                              <m:ctrlPr>
                                <a:rPr lang="zh-CN" altLang="en-US" sz="3200" i="1">
                                  <a:solidFill>
                                    <a:srgbClr val="836967"/>
                                  </a:solidFill>
                                  <a:latin typeface="Cambria Math" panose="02040503050406030204" pitchFamily="18" charset="0"/>
                                </a:rPr>
                              </m:ctrlPr>
                            </m:sSubPr>
                            <m:e>
                              <m:r>
                                <a:rPr lang="zh-CN" altLang="en-US" sz="3200" i="1">
                                  <a:latin typeface="Cambria Math" panose="02040503050406030204" pitchFamily="18" charset="0"/>
                                </a:rPr>
                                <m:t>𝑋</m:t>
                              </m:r>
                            </m:e>
                            <m:sub>
                              <m:r>
                                <a:rPr lang="zh-CN" altLang="en-US" sz="3200" i="1">
                                  <a:latin typeface="Cambria Math" panose="02040503050406030204" pitchFamily="18" charset="0"/>
                                </a:rPr>
                                <m:t>𝑡</m:t>
                              </m:r>
                              <m:r>
                                <a:rPr lang="zh-CN" altLang="en-US" sz="3200" i="0">
                                  <a:latin typeface="Cambria Math" panose="02040503050406030204" pitchFamily="18" charset="0"/>
                                </a:rPr>
                                <m:t>+</m:t>
                              </m:r>
                              <m:r>
                                <a:rPr lang="zh-CN" altLang="en-US" sz="3200" i="1">
                                  <a:latin typeface="Cambria Math" panose="02040503050406030204" pitchFamily="18" charset="0"/>
                                </a:rPr>
                                <m:t>𝑘</m:t>
                              </m:r>
                            </m:sub>
                          </m:sSub>
                          <m:r>
                            <a:rPr lang="en-US" altLang="zh-CN" sz="3200" i="1">
                              <a:latin typeface="Cambria Math" panose="02040503050406030204" pitchFamily="18" charset="0"/>
                            </a:rPr>
                            <m:t>=</m:t>
                          </m:r>
                          <m:r>
                            <m:rPr>
                              <m:sty m:val="p"/>
                            </m:rPr>
                            <a:rPr lang="en-US" altLang="zh-CN" sz="3200" i="1">
                              <a:latin typeface="Cambria Math" panose="02040503050406030204" pitchFamily="18" charset="0"/>
                            </a:rPr>
                            <m:t>j</m:t>
                          </m:r>
                        </m:e>
                        <m:e>
                          <m:sSub>
                            <m:sSubPr>
                              <m:ctrlPr>
                                <a:rPr lang="zh-CN" altLang="en-US" sz="3200" i="1">
                                  <a:solidFill>
                                    <a:srgbClr val="836967"/>
                                  </a:solidFill>
                                  <a:latin typeface="Cambria Math" panose="02040503050406030204" pitchFamily="18" charset="0"/>
                                </a:rPr>
                              </m:ctrlPr>
                            </m:sSubPr>
                            <m:e>
                              <m:r>
                                <a:rPr lang="zh-CN" altLang="en-US" sz="3200" i="1">
                                  <a:latin typeface="Cambria Math" panose="02040503050406030204" pitchFamily="18" charset="0"/>
                                </a:rPr>
                                <m:t>𝑋</m:t>
                              </m:r>
                            </m:e>
                            <m:sub>
                              <m:r>
                                <a:rPr lang="zh-CN" altLang="en-US" sz="3200" i="1">
                                  <a:latin typeface="Cambria Math" panose="02040503050406030204" pitchFamily="18" charset="0"/>
                                </a:rPr>
                                <m:t>𝑡</m:t>
                              </m:r>
                            </m:sub>
                          </m:sSub>
                          <m:r>
                            <a:rPr lang="zh-CN" altLang="en-US" sz="3200" i="0">
                              <a:latin typeface="Cambria Math" panose="02040503050406030204" pitchFamily="18" charset="0"/>
                            </a:rPr>
                            <m:t>=</m:t>
                          </m:r>
                          <m:r>
                            <a:rPr lang="zh-CN" altLang="en-US" sz="3200" i="1">
                              <a:latin typeface="Cambria Math" panose="02040503050406030204" pitchFamily="18" charset="0"/>
                            </a:rPr>
                            <m:t>𝑖</m:t>
                          </m:r>
                        </m:e>
                      </m:d>
                      <m:r>
                        <a:rPr lang="zh-CN" altLang="en-US" sz="3200" i="0">
                          <a:latin typeface="Cambria Math" panose="02040503050406030204" pitchFamily="18" charset="0"/>
                        </a:rPr>
                        <m:t>=</m:t>
                      </m:r>
                      <m:sSubSup>
                        <m:sSubSupPr>
                          <m:ctrlPr>
                            <a:rPr lang="zh-CN" altLang="en-US" sz="3200" i="1">
                              <a:solidFill>
                                <a:srgbClr val="836967"/>
                              </a:solidFill>
                              <a:latin typeface="Cambria Math" panose="02040503050406030204" pitchFamily="18" charset="0"/>
                            </a:rPr>
                          </m:ctrlPr>
                        </m:sSubSupPr>
                        <m:e>
                          <m:r>
                            <a:rPr lang="zh-CN" altLang="en-US" sz="3200" i="1">
                              <a:latin typeface="Cambria Math" panose="02040503050406030204" pitchFamily="18" charset="0"/>
                            </a:rPr>
                            <m:t>𝑝</m:t>
                          </m:r>
                        </m:e>
                        <m:sub>
                          <m:r>
                            <a:rPr lang="zh-CN" altLang="en-US" sz="3200" i="1">
                              <a:latin typeface="Cambria Math" panose="02040503050406030204" pitchFamily="18" charset="0"/>
                            </a:rPr>
                            <m:t>𝑖𝑗</m:t>
                          </m:r>
                        </m:sub>
                        <m:sup>
                          <m:d>
                            <m:dPr>
                              <m:ctrlPr>
                                <a:rPr lang="zh-CN" altLang="en-US" sz="3200" i="1">
                                  <a:latin typeface="Cambria Math" panose="02040503050406030204" pitchFamily="18" charset="0"/>
                                </a:rPr>
                              </m:ctrlPr>
                            </m:dPr>
                            <m:e>
                              <m:r>
                                <a:rPr lang="zh-CN" altLang="en-US" sz="3200" i="1">
                                  <a:latin typeface="Cambria Math" panose="02040503050406030204" pitchFamily="18" charset="0"/>
                                </a:rPr>
                                <m:t>𝑘</m:t>
                              </m:r>
                            </m:e>
                          </m:d>
                        </m:sup>
                      </m:sSubSup>
                    </m:oMath>
                  </m:oMathPara>
                </a14:m>
                <a:endParaRPr lang="zh-CN" altLang="en-US" dirty="0"/>
              </a:p>
            </p:txBody>
          </p:sp>
        </mc:Choice>
        <mc:Fallback xmlns="">
          <p:sp>
            <p:nvSpPr>
              <p:cNvPr id="16" name="文本框 15">
                <a:extLst>
                  <a:ext uri="{FF2B5EF4-FFF2-40B4-BE49-F238E27FC236}">
                    <a16:creationId xmlns:a16="http://schemas.microsoft.com/office/drawing/2014/main" id="{F8662E34-F755-4FC1-88BF-244B19BC5511}"/>
                  </a:ext>
                </a:extLst>
              </p:cNvPr>
              <p:cNvSpPr txBox="1">
                <a:spLocks noRot="1" noChangeAspect="1" noMove="1" noResize="1" noEditPoints="1" noAdjustHandles="1" noChangeArrowheads="1" noChangeShapeType="1" noTextEdit="1"/>
              </p:cNvSpPr>
              <p:nvPr/>
            </p:nvSpPr>
            <p:spPr>
              <a:xfrm>
                <a:off x="1466655" y="2193786"/>
                <a:ext cx="4783666" cy="768480"/>
              </a:xfrm>
              <a:prstGeom prst="rect">
                <a:avLst/>
              </a:prstGeom>
              <a:blipFill>
                <a:blip r:embed="rId2"/>
                <a:stretch>
                  <a:fillRect/>
                </a:stretch>
              </a:blipFill>
              <a:ln w="25400">
                <a:noFill/>
              </a:ln>
            </p:spPr>
            <p:txBody>
              <a:bodyPr/>
              <a:lstStyle/>
              <a:p>
                <a:r>
                  <a:rPr lang="zh-CN" altLang="en-US">
                    <a:noFill/>
                  </a:rPr>
                  <a:t> </a:t>
                </a:r>
              </a:p>
            </p:txBody>
          </p:sp>
        </mc:Fallback>
      </mc:AlternateContent>
      <p:sp>
        <p:nvSpPr>
          <p:cNvPr id="18" name="文本框 17">
            <a:extLst>
              <a:ext uri="{FF2B5EF4-FFF2-40B4-BE49-F238E27FC236}">
                <a16:creationId xmlns:a16="http://schemas.microsoft.com/office/drawing/2014/main" id="{4D8E808E-691E-4F94-B357-8734CAF8B02C}"/>
              </a:ext>
            </a:extLst>
          </p:cNvPr>
          <p:cNvSpPr txBox="1"/>
          <p:nvPr/>
        </p:nvSpPr>
        <p:spPr>
          <a:xfrm>
            <a:off x="39157" y="3115690"/>
            <a:ext cx="6108017" cy="584775"/>
          </a:xfrm>
          <a:prstGeom prst="rect">
            <a:avLst/>
          </a:prstGeom>
          <a:noFill/>
          <a:ln w="25400">
            <a:noFill/>
          </a:ln>
        </p:spPr>
        <p:txBody>
          <a:bodyPr wrap="square">
            <a:spAutoFit/>
          </a:bodyPr>
          <a:lstStyle/>
          <a:p>
            <a:r>
              <a:rPr kumimoji="0" lang="zh-CN" altLang="en-US" sz="3200" b="0" i="0" u="none" strike="noStrike" kern="1200" cap="none" spc="0" normalizeH="0" baseline="0" noProof="0" dirty="0">
                <a:ln>
                  <a:noFill/>
                </a:ln>
                <a:solidFill>
                  <a:srgbClr val="006699"/>
                </a:solidFill>
                <a:effectLst/>
                <a:uLnTx/>
                <a:uFillTx/>
                <a:latin typeface="Verdana" panose="020B0604030504040204" pitchFamily="34" charset="0"/>
                <a:ea typeface="宋体" panose="02010600030101010101" pitchFamily="2" charset="-122"/>
                <a:cs typeface="+mn-cs"/>
              </a:rPr>
              <a:t>不依赖于</a:t>
            </a:r>
            <a:r>
              <a:rPr kumimoji="0" lang="en-US" altLang="zh-CN" sz="3200" b="0" i="1" u="none" strike="noStrike" kern="1200" cap="none" spc="0" normalizeH="0" baseline="0" noProof="0" dirty="0">
                <a:ln>
                  <a:noFill/>
                </a:ln>
                <a:solidFill>
                  <a:srgbClr val="006699"/>
                </a:solidFill>
                <a:effectLst/>
                <a:uLnTx/>
                <a:uFillTx/>
                <a:latin typeface="Verdana" panose="020B0604030504040204" pitchFamily="34" charset="0"/>
                <a:ea typeface="宋体" panose="02010600030101010101" pitchFamily="2" charset="-122"/>
                <a:cs typeface="+mn-cs"/>
              </a:rPr>
              <a:t>t</a:t>
            </a:r>
            <a:r>
              <a:rPr kumimoji="0" lang="zh-CN" altLang="en-US" sz="3200" b="0" i="0" u="none" strike="noStrike" kern="1200" cap="none" spc="0" normalizeH="0" baseline="0" noProof="0" dirty="0">
                <a:ln>
                  <a:noFill/>
                </a:ln>
                <a:solidFill>
                  <a:srgbClr val="006699"/>
                </a:solidFill>
                <a:effectLst/>
                <a:uLnTx/>
                <a:uFillTx/>
                <a:latin typeface="Verdana" panose="020B0604030504040204" pitchFamily="34" charset="0"/>
                <a:ea typeface="宋体" panose="02010600030101010101" pitchFamily="2" charset="-122"/>
                <a:cs typeface="+mn-cs"/>
              </a:rPr>
              <a:t>， 称为</a:t>
            </a:r>
            <a:r>
              <a:rPr kumimoji="0" lang="en-US" altLang="zh-CN" sz="3200" b="1" i="1" u="none" strike="noStrike" kern="1200" cap="none" spc="0" normalizeH="0" baseline="0" noProof="0" dirty="0">
                <a:ln>
                  <a:noFill/>
                </a:ln>
                <a:solidFill>
                  <a:srgbClr val="FF0000"/>
                </a:solidFill>
                <a:effectLst/>
                <a:uLnTx/>
                <a:uFillTx/>
                <a:latin typeface="Verdana" panose="020B0604030504040204" pitchFamily="34" charset="0"/>
                <a:ea typeface="宋体" panose="02010600030101010101" pitchFamily="2" charset="-122"/>
                <a:cs typeface="+mn-cs"/>
              </a:rPr>
              <a:t>k</a:t>
            </a:r>
            <a:r>
              <a:rPr kumimoji="0" lang="zh-CN" altLang="en-US" sz="3200" b="1" i="0" u="none" strike="noStrike" kern="1200" cap="none" spc="0" normalizeH="0" baseline="0" noProof="0" dirty="0">
                <a:ln>
                  <a:noFill/>
                </a:ln>
                <a:solidFill>
                  <a:srgbClr val="FF0000"/>
                </a:solidFill>
                <a:effectLst/>
                <a:uLnTx/>
                <a:uFillTx/>
                <a:latin typeface="Verdana" panose="020B0604030504040204" pitchFamily="34" charset="0"/>
                <a:ea typeface="宋体" panose="02010600030101010101" pitchFamily="2" charset="-122"/>
                <a:cs typeface="+mn-cs"/>
              </a:rPr>
              <a:t>步转移概率</a:t>
            </a:r>
            <a:endParaRPr lang="zh-CN" altLang="en-US" b="1" dirty="0">
              <a:solidFill>
                <a:srgbClr val="FF0000"/>
              </a:solidFill>
            </a:endParaRPr>
          </a:p>
        </p:txBody>
      </p:sp>
      <p:sp>
        <p:nvSpPr>
          <p:cNvPr id="20" name="文本框 19">
            <a:extLst>
              <a:ext uri="{FF2B5EF4-FFF2-40B4-BE49-F238E27FC236}">
                <a16:creationId xmlns:a16="http://schemas.microsoft.com/office/drawing/2014/main" id="{77EBA4AD-3797-4522-9DFC-B6966715760A}"/>
              </a:ext>
            </a:extLst>
          </p:cNvPr>
          <p:cNvSpPr txBox="1"/>
          <p:nvPr/>
        </p:nvSpPr>
        <p:spPr>
          <a:xfrm>
            <a:off x="39157" y="3916562"/>
            <a:ext cx="6738088" cy="2339102"/>
          </a:xfrm>
          <a:prstGeom prst="rect">
            <a:avLst/>
          </a:prstGeom>
          <a:noFill/>
          <a:ln w="25400">
            <a:noFill/>
          </a:ln>
        </p:spPr>
        <p:txBody>
          <a:bodyPr wrap="square">
            <a:spAutoFit/>
          </a:bodyPr>
          <a:lstStyle/>
          <a:p>
            <a:pPr marL="457200" indent="-457200">
              <a:buFont typeface="Arial" panose="020B0604020202020204" pitchFamily="34" charset="0"/>
              <a:buChar char="•"/>
            </a:pPr>
            <a:r>
              <a:rPr kumimoji="0" lang="zh-CN" altLang="en-US" sz="3200" b="0" i="0" u="none" strike="noStrike" kern="1200" cap="none" spc="0" normalizeH="0" baseline="0" noProof="0" dirty="0">
                <a:ln>
                  <a:noFill/>
                </a:ln>
                <a:solidFill>
                  <a:srgbClr val="006699"/>
                </a:solidFill>
                <a:effectLst/>
                <a:uLnTx/>
                <a:uFillTx/>
                <a:latin typeface="Verdana" panose="020B0604030504040204" pitchFamily="34" charset="0"/>
                <a:ea typeface="宋体" panose="02010600030101010101" pitchFamily="2" charset="-122"/>
                <a:cs typeface="+mn-cs"/>
              </a:rPr>
              <a:t>如果对任意</a:t>
            </a:r>
            <a:endParaRPr kumimoji="0" lang="en-US" altLang="zh-CN" sz="3200" b="0" i="0" u="none" strike="noStrike" kern="1200" cap="none" spc="0" normalizeH="0" baseline="0" noProof="0" dirty="0">
              <a:ln>
                <a:noFill/>
              </a:ln>
              <a:solidFill>
                <a:srgbClr val="006699"/>
              </a:solidFill>
              <a:effectLst/>
              <a:uLnTx/>
              <a:uFillTx/>
              <a:latin typeface="Verdana" panose="020B0604030504040204" pitchFamily="34" charset="0"/>
              <a:ea typeface="宋体" panose="02010600030101010101" pitchFamily="2" charset="-122"/>
              <a:cs typeface="+mn-cs"/>
            </a:endParaRPr>
          </a:p>
          <a:p>
            <a:r>
              <a:rPr lang="zh-CN" altLang="en-US" sz="3200" dirty="0">
                <a:solidFill>
                  <a:srgbClr val="006699"/>
                </a:solidFill>
                <a:latin typeface="Verdana" panose="020B0604030504040204" pitchFamily="34" charset="0"/>
              </a:rPr>
              <a:t>   都存在</a:t>
            </a:r>
            <a:r>
              <a:rPr lang="en-US" altLang="zh-CN" sz="3200" i="1" dirty="0">
                <a:solidFill>
                  <a:srgbClr val="006699"/>
                </a:solidFill>
                <a:latin typeface="Verdana" panose="020B0604030504040204" pitchFamily="34" charset="0"/>
              </a:rPr>
              <a:t>k</a:t>
            </a:r>
            <a:r>
              <a:rPr lang="en-US" altLang="zh-CN" sz="3200" dirty="0">
                <a:solidFill>
                  <a:srgbClr val="006699"/>
                </a:solidFill>
                <a:latin typeface="Verdana" panose="020B0604030504040204" pitchFamily="34" charset="0"/>
              </a:rPr>
              <a:t>&gt;=1</a:t>
            </a:r>
            <a:r>
              <a:rPr lang="zh-CN" altLang="en-US" sz="3200" dirty="0">
                <a:solidFill>
                  <a:srgbClr val="006699"/>
                </a:solidFill>
                <a:latin typeface="Verdana" panose="020B0604030504040204" pitchFamily="34" charset="0"/>
              </a:rPr>
              <a:t>使得</a:t>
            </a:r>
            <a:endParaRPr lang="en-US" altLang="zh-CN" sz="3200" dirty="0">
              <a:solidFill>
                <a:srgbClr val="006699"/>
              </a:solidFill>
              <a:latin typeface="Verdana" panose="020B0604030504040204" pitchFamily="34" charset="0"/>
            </a:endParaRPr>
          </a:p>
          <a:p>
            <a:r>
              <a:rPr lang="zh-CN" altLang="en-US" sz="3200" dirty="0">
                <a:solidFill>
                  <a:srgbClr val="006699"/>
                </a:solidFill>
                <a:latin typeface="Verdana" panose="020B0604030504040204" pitchFamily="34" charset="0"/>
              </a:rPr>
              <a:t>   </a:t>
            </a:r>
            <a:endParaRPr lang="en-US" altLang="zh-CN" sz="3200" dirty="0">
              <a:solidFill>
                <a:srgbClr val="006699"/>
              </a:solidFill>
              <a:latin typeface="Verdana" panose="020B0604030504040204" pitchFamily="34" charset="0"/>
            </a:endParaRPr>
          </a:p>
          <a:p>
            <a:r>
              <a:rPr lang="zh-CN" altLang="en-US" sz="3200" dirty="0">
                <a:solidFill>
                  <a:srgbClr val="006699"/>
                </a:solidFill>
                <a:latin typeface="Verdana" panose="020B0604030504040204" pitchFamily="34" charset="0"/>
              </a:rPr>
              <a:t>   则称</a:t>
            </a:r>
            <a:r>
              <a:rPr lang="fr-FR" altLang="zh-CN" sz="3200" dirty="0">
                <a:solidFill>
                  <a:srgbClr val="006699"/>
                </a:solidFill>
                <a:latin typeface="Verdana" panose="020B0604030504040204" pitchFamily="34" charset="0"/>
              </a:rPr>
              <a:t>{X</a:t>
            </a:r>
            <a:r>
              <a:rPr lang="fr-FR" altLang="zh-CN" sz="3200" baseline="-25000" dirty="0">
                <a:solidFill>
                  <a:srgbClr val="006699"/>
                </a:solidFill>
                <a:latin typeface="Verdana" panose="020B0604030504040204" pitchFamily="34" charset="0"/>
              </a:rPr>
              <a:t>t</a:t>
            </a:r>
            <a:r>
              <a:rPr lang="fr-FR" altLang="zh-CN" sz="3200" dirty="0">
                <a:solidFill>
                  <a:srgbClr val="006699"/>
                </a:solidFill>
                <a:latin typeface="Verdana" panose="020B0604030504040204" pitchFamily="34" charset="0"/>
              </a:rPr>
              <a:t>}</a:t>
            </a:r>
            <a:r>
              <a:rPr lang="zh-CN" altLang="en-US" sz="3200" dirty="0">
                <a:solidFill>
                  <a:srgbClr val="006699"/>
                </a:solidFill>
                <a:latin typeface="Verdana" panose="020B0604030504040204" pitchFamily="34" charset="0"/>
              </a:rPr>
              <a:t>为</a:t>
            </a:r>
            <a:r>
              <a:rPr lang="zh-CN" altLang="en-US" sz="3200" b="1" dirty="0">
                <a:solidFill>
                  <a:srgbClr val="FF0000"/>
                </a:solidFill>
                <a:latin typeface="Verdana" panose="020B0604030504040204" pitchFamily="34" charset="0"/>
              </a:rPr>
              <a:t>不可约马尔科夫链</a:t>
            </a:r>
            <a:endParaRPr lang="en-US" altLang="zh-CN" sz="3200" b="1" dirty="0">
              <a:solidFill>
                <a:srgbClr val="FF0000"/>
              </a:solidFill>
              <a:latin typeface="Verdana" panose="020B0604030504040204" pitchFamily="34" charset="0"/>
            </a:endParaRPr>
          </a:p>
          <a:p>
            <a:pPr marL="457200" indent="-457200">
              <a:buFont typeface="Arial" panose="020B0604020202020204" pitchFamily="34" charset="0"/>
              <a:buChar char="•"/>
            </a:pPr>
            <a:endParaRPr lang="zh-CN" altLang="en-US" dirty="0"/>
          </a:p>
        </p:txBody>
      </p:sp>
      <mc:AlternateContent xmlns:mc="http://schemas.openxmlformats.org/markup-compatibility/2006" xmlns:a14="http://schemas.microsoft.com/office/drawing/2010/main">
        <mc:Choice Requires="a14">
          <p:sp>
            <p:nvSpPr>
              <p:cNvPr id="21" name="文本框 20">
                <a:extLst>
                  <a:ext uri="{FF2B5EF4-FFF2-40B4-BE49-F238E27FC236}">
                    <a16:creationId xmlns:a16="http://schemas.microsoft.com/office/drawing/2014/main" id="{358EC5F6-03DF-4BF5-87D1-E2904F146C71}"/>
                  </a:ext>
                </a:extLst>
              </p:cNvPr>
              <p:cNvSpPr txBox="1"/>
              <p:nvPr/>
            </p:nvSpPr>
            <p:spPr>
              <a:xfrm>
                <a:off x="2658338" y="3916561"/>
                <a:ext cx="2400299" cy="584775"/>
              </a:xfrm>
              <a:prstGeom prst="rect">
                <a:avLst/>
              </a:prstGeom>
              <a:noFill/>
              <a:ln w="25400">
                <a:noFill/>
              </a:ln>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sz="3200" i="1" smtClean="0">
                          <a:latin typeface="Cambria Math" panose="02040503050406030204" pitchFamily="18" charset="0"/>
                        </a:rPr>
                        <m:t>𝑖</m:t>
                      </m:r>
                      <m:r>
                        <a:rPr lang="zh-CN" altLang="en-US" sz="3200" i="0">
                          <a:latin typeface="Cambria Math" panose="02040503050406030204" pitchFamily="18" charset="0"/>
                        </a:rPr>
                        <m:t>,</m:t>
                      </m:r>
                      <m:r>
                        <a:rPr lang="zh-CN" altLang="en-US" sz="3200" i="1">
                          <a:latin typeface="Cambria Math" panose="02040503050406030204" pitchFamily="18" charset="0"/>
                        </a:rPr>
                        <m:t>𝑗</m:t>
                      </m:r>
                      <m:r>
                        <a:rPr lang="zh-CN" altLang="en-US" sz="3200" i="0">
                          <a:latin typeface="Cambria Math" panose="02040503050406030204" pitchFamily="18" charset="0"/>
                        </a:rPr>
                        <m:t>∈</m:t>
                      </m:r>
                      <m:r>
                        <a:rPr lang="zh-CN" altLang="en-US" sz="3200" i="1">
                          <a:latin typeface="Cambria Math" panose="02040503050406030204" pitchFamily="18" charset="0"/>
                        </a:rPr>
                        <m:t>𝑆</m:t>
                      </m:r>
                      <m:r>
                        <a:rPr lang="zh-CN" altLang="en-US" sz="3200" i="0">
                          <a:latin typeface="Cambria Math" panose="02040503050406030204" pitchFamily="18" charset="0"/>
                        </a:rPr>
                        <m:t>,</m:t>
                      </m:r>
                      <m:r>
                        <a:rPr lang="zh-CN" altLang="en-US" sz="3200" i="1">
                          <a:latin typeface="Cambria Math" panose="02040503050406030204" pitchFamily="18" charset="0"/>
                        </a:rPr>
                        <m:t>𝑖</m:t>
                      </m:r>
                      <m:r>
                        <a:rPr lang="zh-CN" altLang="en-US" sz="3200" i="0">
                          <a:latin typeface="Cambria Math" panose="02040503050406030204" pitchFamily="18" charset="0"/>
                        </a:rPr>
                        <m:t>≠</m:t>
                      </m:r>
                      <m:r>
                        <a:rPr lang="zh-CN" altLang="en-US" sz="3200" i="1">
                          <a:latin typeface="Cambria Math" panose="02040503050406030204" pitchFamily="18" charset="0"/>
                        </a:rPr>
                        <m:t>𝑗</m:t>
                      </m:r>
                    </m:oMath>
                  </m:oMathPara>
                </a14:m>
                <a:endParaRPr lang="zh-CN" altLang="en-US" dirty="0"/>
              </a:p>
            </p:txBody>
          </p:sp>
        </mc:Choice>
        <mc:Fallback xmlns="">
          <p:sp>
            <p:nvSpPr>
              <p:cNvPr id="21" name="文本框 20">
                <a:extLst>
                  <a:ext uri="{FF2B5EF4-FFF2-40B4-BE49-F238E27FC236}">
                    <a16:creationId xmlns:a16="http://schemas.microsoft.com/office/drawing/2014/main" id="{358EC5F6-03DF-4BF5-87D1-E2904F146C71}"/>
                  </a:ext>
                </a:extLst>
              </p:cNvPr>
              <p:cNvSpPr txBox="1">
                <a:spLocks noRot="1" noChangeAspect="1" noMove="1" noResize="1" noEditPoints="1" noAdjustHandles="1" noChangeArrowheads="1" noChangeShapeType="1" noTextEdit="1"/>
              </p:cNvSpPr>
              <p:nvPr/>
            </p:nvSpPr>
            <p:spPr>
              <a:xfrm>
                <a:off x="2658338" y="3916561"/>
                <a:ext cx="2400299" cy="584775"/>
              </a:xfrm>
              <a:prstGeom prst="rect">
                <a:avLst/>
              </a:prstGeom>
              <a:blipFill>
                <a:blip r:embed="rId3"/>
                <a:stretch>
                  <a:fillRect/>
                </a:stretch>
              </a:blipFill>
              <a:ln w="25400">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文本框 22">
                <a:extLst>
                  <a:ext uri="{FF2B5EF4-FFF2-40B4-BE49-F238E27FC236}">
                    <a16:creationId xmlns:a16="http://schemas.microsoft.com/office/drawing/2014/main" id="{8376C2DC-FDC2-48BA-BDEE-B6904C80DD38}"/>
                  </a:ext>
                </a:extLst>
              </p:cNvPr>
              <p:cNvSpPr txBox="1"/>
              <p:nvPr/>
            </p:nvSpPr>
            <p:spPr>
              <a:xfrm>
                <a:off x="3851919" y="4438953"/>
                <a:ext cx="1709241" cy="684033"/>
              </a:xfrm>
              <a:prstGeom prst="rect">
                <a:avLst/>
              </a:prstGeom>
              <a:noFill/>
              <a:ln w="25400">
                <a:noFill/>
              </a:ln>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zh-CN" altLang="en-US" sz="2800" i="1" smtClean="0">
                              <a:solidFill>
                                <a:srgbClr val="836967"/>
                              </a:solidFill>
                              <a:latin typeface="Cambria Math" panose="02040503050406030204" pitchFamily="18" charset="0"/>
                            </a:rPr>
                          </m:ctrlPr>
                        </m:sSubSupPr>
                        <m:e>
                          <m:r>
                            <a:rPr lang="zh-CN" altLang="en-US" sz="2800" i="1">
                              <a:latin typeface="Cambria Math" panose="02040503050406030204" pitchFamily="18" charset="0"/>
                            </a:rPr>
                            <m:t>𝑝</m:t>
                          </m:r>
                        </m:e>
                        <m:sub>
                          <m:r>
                            <a:rPr lang="zh-CN" altLang="en-US" sz="2800" i="1">
                              <a:latin typeface="Cambria Math" panose="02040503050406030204" pitchFamily="18" charset="0"/>
                            </a:rPr>
                            <m:t>𝑖𝑗</m:t>
                          </m:r>
                        </m:sub>
                        <m:sup>
                          <m:d>
                            <m:dPr>
                              <m:ctrlPr>
                                <a:rPr lang="zh-CN" altLang="en-US" sz="2800" i="1">
                                  <a:latin typeface="Cambria Math" panose="02040503050406030204" pitchFamily="18" charset="0"/>
                                </a:rPr>
                              </m:ctrlPr>
                            </m:dPr>
                            <m:e>
                              <m:r>
                                <a:rPr lang="zh-CN" altLang="en-US" sz="2800" i="1">
                                  <a:latin typeface="Cambria Math" panose="02040503050406030204" pitchFamily="18" charset="0"/>
                                </a:rPr>
                                <m:t>𝑘</m:t>
                              </m:r>
                            </m:e>
                          </m:d>
                        </m:sup>
                      </m:sSubSup>
                      <m:r>
                        <a:rPr lang="zh-CN" altLang="en-US" sz="2800" i="0">
                          <a:latin typeface="Cambria Math" panose="02040503050406030204" pitchFamily="18" charset="0"/>
                        </a:rPr>
                        <m:t>&gt;0</m:t>
                      </m:r>
                    </m:oMath>
                  </m:oMathPara>
                </a14:m>
                <a:endParaRPr lang="zh-CN" altLang="en-US" sz="2000" dirty="0"/>
              </a:p>
            </p:txBody>
          </p:sp>
        </mc:Choice>
        <mc:Fallback xmlns="">
          <p:sp>
            <p:nvSpPr>
              <p:cNvPr id="23" name="文本框 22">
                <a:extLst>
                  <a:ext uri="{FF2B5EF4-FFF2-40B4-BE49-F238E27FC236}">
                    <a16:creationId xmlns:a16="http://schemas.microsoft.com/office/drawing/2014/main" id="{8376C2DC-FDC2-48BA-BDEE-B6904C80DD38}"/>
                  </a:ext>
                </a:extLst>
              </p:cNvPr>
              <p:cNvSpPr txBox="1">
                <a:spLocks noRot="1" noChangeAspect="1" noMove="1" noResize="1" noEditPoints="1" noAdjustHandles="1" noChangeArrowheads="1" noChangeShapeType="1" noTextEdit="1"/>
              </p:cNvSpPr>
              <p:nvPr/>
            </p:nvSpPr>
            <p:spPr>
              <a:xfrm>
                <a:off x="3851919" y="4438953"/>
                <a:ext cx="1709241" cy="684033"/>
              </a:xfrm>
              <a:prstGeom prst="rect">
                <a:avLst/>
              </a:prstGeom>
              <a:blipFill>
                <a:blip r:embed="rId4"/>
                <a:stretch>
                  <a:fillRect/>
                </a:stretch>
              </a:blipFill>
              <a:ln w="25400">
                <a:noFill/>
              </a:ln>
            </p:spPr>
            <p:txBody>
              <a:bodyPr/>
              <a:lstStyle/>
              <a:p>
                <a:r>
                  <a:rPr lang="zh-CN" altLang="en-US">
                    <a:noFill/>
                  </a:rPr>
                  <a:t> </a:t>
                </a:r>
              </a:p>
            </p:txBody>
          </p:sp>
        </mc:Fallback>
      </mc:AlternateContent>
    </p:spTree>
    <p:extLst>
      <p:ext uri="{BB962C8B-B14F-4D97-AF65-F5344CB8AC3E}">
        <p14:creationId xmlns:p14="http://schemas.microsoft.com/office/powerpoint/2010/main" val="44734738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标题 1">
            <a:extLst>
              <a:ext uri="{FF2B5EF4-FFF2-40B4-BE49-F238E27FC236}">
                <a16:creationId xmlns:a16="http://schemas.microsoft.com/office/drawing/2014/main" id="{C5D96BB7-F3EE-475D-8C4A-757D9F1B8C06}"/>
              </a:ext>
            </a:extLst>
          </p:cNvPr>
          <p:cNvSpPr>
            <a:spLocks noGrp="1" noChangeArrowheads="1"/>
          </p:cNvSpPr>
          <p:nvPr>
            <p:ph type="title"/>
          </p:nvPr>
        </p:nvSpPr>
        <p:spPr>
          <a:xfrm>
            <a:off x="-15875" y="142875"/>
            <a:ext cx="8229600" cy="642938"/>
          </a:xfrm>
        </p:spPr>
        <p:txBody>
          <a:bodyPr/>
          <a:lstStyle/>
          <a:p>
            <a:pPr algn="l" defTabSz="512763" fontAlgn="base">
              <a:spcAft>
                <a:spcPct val="0"/>
              </a:spcAft>
            </a:pPr>
            <a:r>
              <a:rPr lang="en-US" altLang="zh-CN" dirty="0"/>
              <a:t>3.6.1 </a:t>
            </a:r>
            <a:r>
              <a:rPr lang="zh-CN" altLang="en-US" dirty="0"/>
              <a:t>概述</a:t>
            </a:r>
          </a:p>
        </p:txBody>
      </p:sp>
      <p:sp>
        <p:nvSpPr>
          <p:cNvPr id="13" name="灯片编号占位符 2">
            <a:extLst>
              <a:ext uri="{FF2B5EF4-FFF2-40B4-BE49-F238E27FC236}">
                <a16:creationId xmlns:a16="http://schemas.microsoft.com/office/drawing/2014/main" id="{5A8BAC01-8B7C-42BB-BE3B-AED279295D94}"/>
              </a:ext>
            </a:extLst>
          </p:cNvPr>
          <p:cNvSpPr>
            <a:spLocks noGrp="1" noChangeArrowheads="1"/>
          </p:cNvSpPr>
          <p:nvPr>
            <p:ph type="sldNum" sz="quarter" idx="12"/>
          </p:nvPr>
        </p:nvSpPr>
        <p:spPr bwMode="auto">
          <a:xfrm>
            <a:off x="6553200" y="6391275"/>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9FCE3FB9-BAC7-4293-A5BB-B8E090A183F8}" type="slidenum">
              <a:rPr lang="zh-CN" altLang="en-US">
                <a:solidFill>
                  <a:srgbClr val="898989"/>
                </a:solidFill>
              </a:rPr>
              <a:pPr/>
              <a:t>24</a:t>
            </a:fld>
            <a:endParaRPr lang="zh-CN" altLang="en-US">
              <a:solidFill>
                <a:srgbClr val="898989"/>
              </a:solidFill>
            </a:endParaRPr>
          </a:p>
        </p:txBody>
      </p:sp>
      <p:sp>
        <p:nvSpPr>
          <p:cNvPr id="10" name="文本框 9">
            <a:extLst>
              <a:ext uri="{FF2B5EF4-FFF2-40B4-BE49-F238E27FC236}">
                <a16:creationId xmlns:a16="http://schemas.microsoft.com/office/drawing/2014/main" id="{7000FB4C-29CA-40D0-A510-4D9946881955}"/>
              </a:ext>
            </a:extLst>
          </p:cNvPr>
          <p:cNvSpPr txBox="1"/>
          <p:nvPr/>
        </p:nvSpPr>
        <p:spPr>
          <a:xfrm>
            <a:off x="183565" y="1043735"/>
            <a:ext cx="8229600" cy="584775"/>
          </a:xfrm>
          <a:prstGeom prst="rect">
            <a:avLst/>
          </a:prstGeom>
          <a:noFill/>
          <a:ln w="25400">
            <a:noFill/>
          </a:ln>
        </p:spPr>
        <p:txBody>
          <a:bodyPr wrap="square">
            <a:spAutoFit/>
          </a:bodyPr>
          <a:lstStyle/>
          <a:p>
            <a:r>
              <a:rPr lang="en-US" altLang="zh-CN" sz="3200" b="1" dirty="0">
                <a:solidFill>
                  <a:srgbClr val="FF0000"/>
                </a:solidFill>
                <a:latin typeface="Verdana" panose="020B0604030504040204" pitchFamily="34" charset="0"/>
              </a:rPr>
              <a:t>2</a:t>
            </a:r>
            <a:r>
              <a:rPr lang="zh-CN" altLang="en-US" sz="3200" b="1" dirty="0">
                <a:solidFill>
                  <a:srgbClr val="FF0000"/>
                </a:solidFill>
                <a:latin typeface="Verdana" panose="020B0604030504040204" pitchFamily="34" charset="0"/>
              </a:rPr>
              <a:t>马尔科夫</a:t>
            </a:r>
            <a:r>
              <a:rPr kumimoji="0" lang="zh-CN" altLang="en-US" sz="3200" b="1" i="0" u="none" strike="noStrike" kern="1200" cap="none" spc="0" normalizeH="0" baseline="0" noProof="0" dirty="0">
                <a:ln>
                  <a:noFill/>
                </a:ln>
                <a:solidFill>
                  <a:srgbClr val="FF0000"/>
                </a:solidFill>
                <a:effectLst/>
                <a:uLnTx/>
                <a:uFillTx/>
                <a:latin typeface="Verdana" panose="020B0604030504040204" pitchFamily="34" charset="0"/>
                <a:ea typeface="宋体" panose="02010600030101010101" pitchFamily="2" charset="-122"/>
                <a:cs typeface="+mn-cs"/>
              </a:rPr>
              <a:t>链</a:t>
            </a:r>
            <a:endParaRPr lang="zh-CN" altLang="en-US" sz="3200" b="1" dirty="0">
              <a:solidFill>
                <a:srgbClr val="FF0000"/>
              </a:solidFill>
              <a:latin typeface="Verdana" panose="020B0604030504040204" pitchFamily="34" charset="0"/>
            </a:endParaRPr>
          </a:p>
        </p:txBody>
      </p:sp>
      <p:sp>
        <p:nvSpPr>
          <p:cNvPr id="11" name="文本框 10">
            <a:extLst>
              <a:ext uri="{FF2B5EF4-FFF2-40B4-BE49-F238E27FC236}">
                <a16:creationId xmlns:a16="http://schemas.microsoft.com/office/drawing/2014/main" id="{8BF5F307-21D6-4145-8EE9-0CC27464B25C}"/>
              </a:ext>
            </a:extLst>
          </p:cNvPr>
          <p:cNvSpPr txBox="1"/>
          <p:nvPr/>
        </p:nvSpPr>
        <p:spPr>
          <a:xfrm>
            <a:off x="39158" y="1658364"/>
            <a:ext cx="8898328" cy="584775"/>
          </a:xfrm>
          <a:prstGeom prst="rect">
            <a:avLst/>
          </a:prstGeom>
          <a:noFill/>
          <a:ln w="25400">
            <a:noFill/>
          </a:ln>
        </p:spPr>
        <p:txBody>
          <a:bodyPr wrap="square">
            <a:spAutoFit/>
          </a:bodyPr>
          <a:lstStyle/>
          <a:p>
            <a:pPr marL="457200" indent="-457200">
              <a:buFont typeface="Arial" panose="020B0604020202020204" pitchFamily="34" charset="0"/>
              <a:buChar char="•"/>
            </a:pPr>
            <a:r>
              <a:rPr lang="zh-CN" altLang="en-US" sz="3200" dirty="0">
                <a:solidFill>
                  <a:srgbClr val="006699"/>
                </a:solidFill>
                <a:latin typeface="Verdana" panose="020B0604030504040204" pitchFamily="34" charset="0"/>
              </a:rPr>
              <a:t>马氏链</a:t>
            </a:r>
            <a:r>
              <a:rPr lang="fr-FR" altLang="zh-CN" sz="3200" dirty="0">
                <a:solidFill>
                  <a:srgbClr val="006699"/>
                </a:solidFill>
                <a:latin typeface="Verdana" panose="020B0604030504040204" pitchFamily="34" charset="0"/>
              </a:rPr>
              <a:t>{X</a:t>
            </a:r>
            <a:r>
              <a:rPr lang="fr-FR" altLang="zh-CN" sz="3200" baseline="-25000" dirty="0">
                <a:solidFill>
                  <a:srgbClr val="006699"/>
                </a:solidFill>
                <a:latin typeface="Verdana" panose="020B0604030504040204" pitchFamily="34" charset="0"/>
              </a:rPr>
              <a:t>t</a:t>
            </a:r>
            <a:r>
              <a:rPr lang="fr-FR" altLang="zh-CN" sz="3200" dirty="0">
                <a:solidFill>
                  <a:srgbClr val="006699"/>
                </a:solidFill>
                <a:latin typeface="Verdana" panose="020B0604030504040204" pitchFamily="34" charset="0"/>
              </a:rPr>
              <a:t>}</a:t>
            </a:r>
            <a:r>
              <a:rPr lang="zh-CN" altLang="en-US" sz="3200" dirty="0">
                <a:solidFill>
                  <a:srgbClr val="006699"/>
                </a:solidFill>
                <a:latin typeface="Verdana" panose="020B0604030504040204" pitchFamily="34" charset="0"/>
              </a:rPr>
              <a:t>的某个状态</a:t>
            </a:r>
            <a:r>
              <a:rPr lang="en-US" altLang="zh-CN" sz="3200" i="1" dirty="0" err="1">
                <a:solidFill>
                  <a:srgbClr val="006699"/>
                </a:solidFill>
                <a:latin typeface="Verdana" panose="020B0604030504040204" pitchFamily="34" charset="0"/>
              </a:rPr>
              <a:t>i</a:t>
            </a:r>
            <a:r>
              <a:rPr lang="en-US" altLang="zh-CN" sz="3200" dirty="0">
                <a:solidFill>
                  <a:srgbClr val="006699"/>
                </a:solidFill>
                <a:latin typeface="Verdana" panose="020B0604030504040204" pitchFamily="34" charset="0"/>
              </a:rPr>
              <a:t>, </a:t>
            </a:r>
            <a:r>
              <a:rPr lang="zh-CN" altLang="en-US" sz="3200" dirty="0">
                <a:solidFill>
                  <a:srgbClr val="006699"/>
                </a:solidFill>
                <a:latin typeface="Verdana" panose="020B0604030504040204" pitchFamily="34" charset="0"/>
              </a:rPr>
              <a:t>如果存在</a:t>
            </a:r>
            <a:r>
              <a:rPr lang="en-US" altLang="zh-CN" sz="3200" i="1" dirty="0">
                <a:solidFill>
                  <a:srgbClr val="006699"/>
                </a:solidFill>
                <a:latin typeface="Verdana" panose="020B0604030504040204" pitchFamily="34" charset="0"/>
              </a:rPr>
              <a:t>k</a:t>
            </a:r>
            <a:r>
              <a:rPr lang="en-US" altLang="zh-CN" sz="3200" dirty="0">
                <a:solidFill>
                  <a:srgbClr val="006699"/>
                </a:solidFill>
                <a:latin typeface="Verdana" panose="020B0604030504040204" pitchFamily="34" charset="0"/>
              </a:rPr>
              <a:t>&gt;=0</a:t>
            </a:r>
            <a:r>
              <a:rPr lang="zh-CN" altLang="en-US" sz="3200" dirty="0">
                <a:solidFill>
                  <a:srgbClr val="006699"/>
                </a:solidFill>
                <a:latin typeface="Verdana" panose="020B0604030504040204" pitchFamily="34" charset="0"/>
              </a:rPr>
              <a:t>使得</a:t>
            </a:r>
            <a:endParaRPr lang="en-US" altLang="zh-CN" sz="3200" dirty="0">
              <a:solidFill>
                <a:srgbClr val="006699"/>
              </a:solidFill>
              <a:latin typeface="Verdana" panose="020B0604030504040204" pitchFamily="34" charset="0"/>
            </a:endParaRPr>
          </a:p>
        </p:txBody>
      </p:sp>
      <p:sp>
        <p:nvSpPr>
          <p:cNvPr id="18" name="文本框 17">
            <a:extLst>
              <a:ext uri="{FF2B5EF4-FFF2-40B4-BE49-F238E27FC236}">
                <a16:creationId xmlns:a16="http://schemas.microsoft.com/office/drawing/2014/main" id="{4D8E808E-691E-4F94-B357-8734CAF8B02C}"/>
              </a:ext>
            </a:extLst>
          </p:cNvPr>
          <p:cNvSpPr txBox="1"/>
          <p:nvPr/>
        </p:nvSpPr>
        <p:spPr>
          <a:xfrm>
            <a:off x="39157" y="3115690"/>
            <a:ext cx="6108017" cy="584775"/>
          </a:xfrm>
          <a:prstGeom prst="rect">
            <a:avLst/>
          </a:prstGeom>
          <a:noFill/>
          <a:ln w="25400">
            <a:noFill/>
          </a:ln>
        </p:spPr>
        <p:txBody>
          <a:bodyPr wrap="square">
            <a:spAutoFit/>
          </a:bodyPr>
          <a:lstStyle/>
          <a:p>
            <a:r>
              <a:rPr kumimoji="0" lang="zh-CN" altLang="en-US" sz="3200" b="0" i="0" u="none" strike="noStrike" kern="1200" cap="none" spc="0" normalizeH="0" baseline="0" noProof="0" dirty="0">
                <a:ln>
                  <a:noFill/>
                </a:ln>
                <a:solidFill>
                  <a:srgbClr val="006699"/>
                </a:solidFill>
                <a:effectLst/>
                <a:uLnTx/>
                <a:uFillTx/>
                <a:latin typeface="Verdana" panose="020B0604030504040204" pitchFamily="34" charset="0"/>
                <a:ea typeface="宋体" panose="02010600030101010101" pitchFamily="2" charset="-122"/>
                <a:cs typeface="+mn-cs"/>
              </a:rPr>
              <a:t>则称</a:t>
            </a:r>
            <a:r>
              <a:rPr kumimoji="0" lang="en-US" altLang="zh-CN" sz="3200" b="0" i="1" u="none" strike="noStrike" kern="1200" cap="none" spc="0" normalizeH="0" baseline="0" noProof="0" dirty="0" err="1">
                <a:ln>
                  <a:noFill/>
                </a:ln>
                <a:solidFill>
                  <a:srgbClr val="006699"/>
                </a:solidFill>
                <a:effectLst/>
                <a:uLnTx/>
                <a:uFillTx/>
                <a:latin typeface="Verdana" panose="020B0604030504040204" pitchFamily="34" charset="0"/>
                <a:ea typeface="宋体" panose="02010600030101010101" pitchFamily="2" charset="-122"/>
                <a:cs typeface="+mn-cs"/>
              </a:rPr>
              <a:t>i</a:t>
            </a:r>
            <a:r>
              <a:rPr kumimoji="0" lang="zh-CN" altLang="en-US" sz="3200" b="0" i="0" u="none" strike="noStrike" kern="1200" cap="none" spc="0" normalizeH="0" baseline="0" noProof="0" dirty="0">
                <a:ln>
                  <a:noFill/>
                </a:ln>
                <a:solidFill>
                  <a:srgbClr val="006699"/>
                </a:solidFill>
                <a:effectLst/>
                <a:uLnTx/>
                <a:uFillTx/>
                <a:latin typeface="Verdana" panose="020B0604030504040204" pitchFamily="34" charset="0"/>
                <a:ea typeface="宋体" panose="02010600030101010101" pitchFamily="2" charset="-122"/>
                <a:cs typeface="+mn-cs"/>
              </a:rPr>
              <a:t>是</a:t>
            </a:r>
            <a:r>
              <a:rPr kumimoji="0" lang="zh-CN" altLang="en-US" sz="3200" b="1" i="0" u="none" strike="noStrike" kern="1200" cap="none" spc="0" normalizeH="0" baseline="0" noProof="0" dirty="0">
                <a:ln>
                  <a:noFill/>
                </a:ln>
                <a:solidFill>
                  <a:srgbClr val="FF0000"/>
                </a:solidFill>
                <a:effectLst/>
                <a:uLnTx/>
                <a:uFillTx/>
                <a:latin typeface="Verdana" panose="020B0604030504040204" pitchFamily="34" charset="0"/>
                <a:ea typeface="宋体" panose="02010600030101010101" pitchFamily="2" charset="-122"/>
                <a:cs typeface="+mn-cs"/>
              </a:rPr>
              <a:t>非周期的</a:t>
            </a:r>
            <a:endParaRPr lang="zh-CN" altLang="en-US" b="1" dirty="0">
              <a:solidFill>
                <a:srgbClr val="FF0000"/>
              </a:solidFill>
            </a:endParaRPr>
          </a:p>
        </p:txBody>
      </p:sp>
      <p:pic>
        <p:nvPicPr>
          <p:cNvPr id="4" name="图片 3">
            <a:extLst>
              <a:ext uri="{FF2B5EF4-FFF2-40B4-BE49-F238E27FC236}">
                <a16:creationId xmlns:a16="http://schemas.microsoft.com/office/drawing/2014/main" id="{94E3AFFC-2E9A-4E1D-B80A-F02C2FAE82D3}"/>
              </a:ext>
            </a:extLst>
          </p:cNvPr>
          <p:cNvPicPr>
            <a:picLocks noChangeAspect="1"/>
          </p:cNvPicPr>
          <p:nvPr/>
        </p:nvPicPr>
        <p:blipFill>
          <a:blip r:embed="rId2"/>
          <a:stretch>
            <a:fillRect/>
          </a:stretch>
        </p:blipFill>
        <p:spPr>
          <a:xfrm>
            <a:off x="2329394" y="2337022"/>
            <a:ext cx="3045050" cy="684033"/>
          </a:xfrm>
          <a:prstGeom prst="rect">
            <a:avLst/>
          </a:prstGeom>
        </p:spPr>
      </p:pic>
      <p:sp>
        <p:nvSpPr>
          <p:cNvPr id="9" name="文本框 8">
            <a:extLst>
              <a:ext uri="{FF2B5EF4-FFF2-40B4-BE49-F238E27FC236}">
                <a16:creationId xmlns:a16="http://schemas.microsoft.com/office/drawing/2014/main" id="{AFC9F8C2-67A0-4F6B-B4E8-0042C89AF667}"/>
              </a:ext>
            </a:extLst>
          </p:cNvPr>
          <p:cNvSpPr txBox="1"/>
          <p:nvPr/>
        </p:nvSpPr>
        <p:spPr>
          <a:xfrm>
            <a:off x="11667" y="4261500"/>
            <a:ext cx="8202058" cy="1077218"/>
          </a:xfrm>
          <a:prstGeom prst="rect">
            <a:avLst/>
          </a:prstGeom>
          <a:noFill/>
          <a:ln w="25400">
            <a:noFill/>
          </a:ln>
        </p:spPr>
        <p:txBody>
          <a:bodyPr wrap="square">
            <a:spAutoFit/>
          </a:bodyPr>
          <a:lstStyle/>
          <a:p>
            <a:pPr marL="457200" indent="-457200">
              <a:buFont typeface="Arial" panose="020B0604020202020204" pitchFamily="34" charset="0"/>
              <a:buChar char="•"/>
            </a:pPr>
            <a:r>
              <a:rPr kumimoji="0" lang="zh-CN" altLang="en-US" sz="3200" b="0" i="0" u="none" strike="noStrike" kern="1200" cap="none" spc="0" normalizeH="0" baseline="0" noProof="0" dirty="0">
                <a:ln>
                  <a:noFill/>
                </a:ln>
                <a:solidFill>
                  <a:srgbClr val="006699"/>
                </a:solidFill>
                <a:effectLst/>
                <a:uLnTx/>
                <a:uFillTx/>
                <a:latin typeface="Verdana" panose="020B0604030504040204" pitchFamily="34" charset="0"/>
                <a:ea typeface="宋体" panose="02010600030101010101" pitchFamily="2" charset="-122"/>
                <a:cs typeface="+mn-cs"/>
              </a:rPr>
              <a:t>如果一个马氏链所有状态都是非周期的，则该马氏链称为非周期的。</a:t>
            </a:r>
            <a:endParaRPr lang="zh-CN" altLang="en-US" dirty="0"/>
          </a:p>
        </p:txBody>
      </p:sp>
    </p:spTree>
    <p:extLst>
      <p:ext uri="{BB962C8B-B14F-4D97-AF65-F5344CB8AC3E}">
        <p14:creationId xmlns:p14="http://schemas.microsoft.com/office/powerpoint/2010/main" val="351413324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标题 1">
            <a:extLst>
              <a:ext uri="{FF2B5EF4-FFF2-40B4-BE49-F238E27FC236}">
                <a16:creationId xmlns:a16="http://schemas.microsoft.com/office/drawing/2014/main" id="{C5D96BB7-F3EE-475D-8C4A-757D9F1B8C06}"/>
              </a:ext>
            </a:extLst>
          </p:cNvPr>
          <p:cNvSpPr>
            <a:spLocks noGrp="1" noChangeArrowheads="1"/>
          </p:cNvSpPr>
          <p:nvPr>
            <p:ph type="title"/>
          </p:nvPr>
        </p:nvSpPr>
        <p:spPr>
          <a:xfrm>
            <a:off x="-15875" y="142875"/>
            <a:ext cx="8229600" cy="642938"/>
          </a:xfrm>
        </p:spPr>
        <p:txBody>
          <a:bodyPr/>
          <a:lstStyle/>
          <a:p>
            <a:pPr algn="l" defTabSz="512763" fontAlgn="base">
              <a:spcAft>
                <a:spcPct val="0"/>
              </a:spcAft>
            </a:pPr>
            <a:r>
              <a:rPr lang="en-US" altLang="zh-CN" dirty="0"/>
              <a:t>3.6.1 </a:t>
            </a:r>
            <a:r>
              <a:rPr lang="zh-CN" altLang="en-US" dirty="0"/>
              <a:t>概述</a:t>
            </a:r>
          </a:p>
        </p:txBody>
      </p:sp>
      <p:sp>
        <p:nvSpPr>
          <p:cNvPr id="13" name="灯片编号占位符 2">
            <a:extLst>
              <a:ext uri="{FF2B5EF4-FFF2-40B4-BE49-F238E27FC236}">
                <a16:creationId xmlns:a16="http://schemas.microsoft.com/office/drawing/2014/main" id="{5A8BAC01-8B7C-42BB-BE3B-AED279295D94}"/>
              </a:ext>
            </a:extLst>
          </p:cNvPr>
          <p:cNvSpPr>
            <a:spLocks noGrp="1" noChangeArrowheads="1"/>
          </p:cNvSpPr>
          <p:nvPr>
            <p:ph type="sldNum" sz="quarter" idx="12"/>
          </p:nvPr>
        </p:nvSpPr>
        <p:spPr bwMode="auto">
          <a:xfrm>
            <a:off x="6553200" y="6391275"/>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9FCE3FB9-BAC7-4293-A5BB-B8E090A183F8}" type="slidenum">
              <a:rPr lang="zh-CN" altLang="en-US">
                <a:solidFill>
                  <a:srgbClr val="898989"/>
                </a:solidFill>
              </a:rPr>
              <a:pPr/>
              <a:t>25</a:t>
            </a:fld>
            <a:endParaRPr lang="zh-CN" altLang="en-US">
              <a:solidFill>
                <a:srgbClr val="898989"/>
              </a:solidFill>
            </a:endParaRPr>
          </a:p>
        </p:txBody>
      </p:sp>
      <p:sp>
        <p:nvSpPr>
          <p:cNvPr id="10" name="文本框 9">
            <a:extLst>
              <a:ext uri="{FF2B5EF4-FFF2-40B4-BE49-F238E27FC236}">
                <a16:creationId xmlns:a16="http://schemas.microsoft.com/office/drawing/2014/main" id="{7000FB4C-29CA-40D0-A510-4D9946881955}"/>
              </a:ext>
            </a:extLst>
          </p:cNvPr>
          <p:cNvSpPr txBox="1"/>
          <p:nvPr/>
        </p:nvSpPr>
        <p:spPr>
          <a:xfrm>
            <a:off x="183565" y="1043735"/>
            <a:ext cx="8229600" cy="584775"/>
          </a:xfrm>
          <a:prstGeom prst="rect">
            <a:avLst/>
          </a:prstGeom>
          <a:noFill/>
          <a:ln w="25400">
            <a:noFill/>
          </a:ln>
        </p:spPr>
        <p:txBody>
          <a:bodyPr wrap="square">
            <a:spAutoFit/>
          </a:bodyPr>
          <a:lstStyle/>
          <a:p>
            <a:r>
              <a:rPr lang="en-US" altLang="zh-CN" sz="3200" b="1" dirty="0">
                <a:solidFill>
                  <a:srgbClr val="FF0000"/>
                </a:solidFill>
                <a:latin typeface="Verdana" panose="020B0604030504040204" pitchFamily="34" charset="0"/>
              </a:rPr>
              <a:t>2</a:t>
            </a:r>
            <a:r>
              <a:rPr lang="zh-CN" altLang="en-US" sz="3200" b="1" dirty="0">
                <a:solidFill>
                  <a:srgbClr val="FF0000"/>
                </a:solidFill>
                <a:latin typeface="Verdana" panose="020B0604030504040204" pitchFamily="34" charset="0"/>
              </a:rPr>
              <a:t>马尔科夫</a:t>
            </a:r>
            <a:r>
              <a:rPr kumimoji="0" lang="zh-CN" altLang="en-US" sz="3200" b="1" i="0" u="none" strike="noStrike" kern="1200" cap="none" spc="0" normalizeH="0" baseline="0" noProof="0" dirty="0">
                <a:ln>
                  <a:noFill/>
                </a:ln>
                <a:solidFill>
                  <a:srgbClr val="FF0000"/>
                </a:solidFill>
                <a:effectLst/>
                <a:uLnTx/>
                <a:uFillTx/>
                <a:latin typeface="Verdana" panose="020B0604030504040204" pitchFamily="34" charset="0"/>
                <a:ea typeface="宋体" panose="02010600030101010101" pitchFamily="2" charset="-122"/>
                <a:cs typeface="+mn-cs"/>
              </a:rPr>
              <a:t>链</a:t>
            </a:r>
            <a:endParaRPr lang="zh-CN" altLang="en-US" sz="3200" b="1" dirty="0">
              <a:solidFill>
                <a:srgbClr val="FF0000"/>
              </a:solidFill>
              <a:latin typeface="Verdana" panose="020B0604030504040204" pitchFamily="34" charset="0"/>
            </a:endParaRPr>
          </a:p>
        </p:txBody>
      </p:sp>
      <p:sp>
        <p:nvSpPr>
          <p:cNvPr id="11" name="文本框 10">
            <a:extLst>
              <a:ext uri="{FF2B5EF4-FFF2-40B4-BE49-F238E27FC236}">
                <a16:creationId xmlns:a16="http://schemas.microsoft.com/office/drawing/2014/main" id="{8BF5F307-21D6-4145-8EE9-0CC27464B25C}"/>
              </a:ext>
            </a:extLst>
          </p:cNvPr>
          <p:cNvSpPr txBox="1"/>
          <p:nvPr/>
        </p:nvSpPr>
        <p:spPr>
          <a:xfrm>
            <a:off x="39158" y="1658364"/>
            <a:ext cx="8898328" cy="2554545"/>
          </a:xfrm>
          <a:prstGeom prst="rect">
            <a:avLst/>
          </a:prstGeom>
          <a:noFill/>
          <a:ln w="25400">
            <a:noFill/>
          </a:ln>
        </p:spPr>
        <p:txBody>
          <a:bodyPr wrap="square">
            <a:spAutoFit/>
          </a:bodyPr>
          <a:lstStyle/>
          <a:p>
            <a:pPr marL="457200" indent="-457200">
              <a:buFont typeface="Arial" panose="020B0604020202020204" pitchFamily="34" charset="0"/>
              <a:buChar char="•"/>
            </a:pPr>
            <a:r>
              <a:rPr lang="zh-CN" altLang="en-US" sz="3200" dirty="0">
                <a:solidFill>
                  <a:srgbClr val="006699"/>
                </a:solidFill>
                <a:latin typeface="Verdana" panose="020B0604030504040204" pitchFamily="34" charset="0"/>
              </a:rPr>
              <a:t>对状态</a:t>
            </a:r>
            <a:r>
              <a:rPr lang="en-US" altLang="zh-CN" sz="3200" i="1" dirty="0" err="1">
                <a:solidFill>
                  <a:srgbClr val="006699"/>
                </a:solidFill>
                <a:latin typeface="Verdana" panose="020B0604030504040204" pitchFamily="34" charset="0"/>
              </a:rPr>
              <a:t>i</a:t>
            </a:r>
            <a:r>
              <a:rPr lang="zh-CN" altLang="en-US" sz="3200" dirty="0">
                <a:solidFill>
                  <a:srgbClr val="006699"/>
                </a:solidFill>
                <a:latin typeface="Verdana" panose="020B0604030504040204" pitchFamily="34" charset="0"/>
              </a:rPr>
              <a:t>， 如从状态</a:t>
            </a:r>
            <a:r>
              <a:rPr lang="en-US" altLang="zh-CN" sz="3200" i="1" dirty="0" err="1">
                <a:solidFill>
                  <a:srgbClr val="006699"/>
                </a:solidFill>
                <a:latin typeface="Verdana" panose="020B0604030504040204" pitchFamily="34" charset="0"/>
              </a:rPr>
              <a:t>i</a:t>
            </a:r>
            <a:r>
              <a:rPr lang="zh-CN" altLang="en-US" sz="3200" dirty="0">
                <a:solidFill>
                  <a:srgbClr val="006699"/>
                </a:solidFill>
                <a:latin typeface="Verdana" panose="020B0604030504040204" pitchFamily="34" charset="0"/>
              </a:rPr>
              <a:t>出发总能再返回状态</a:t>
            </a:r>
            <a:r>
              <a:rPr lang="en-US" altLang="zh-CN" sz="3200" i="1" dirty="0" err="1">
                <a:solidFill>
                  <a:srgbClr val="006699"/>
                </a:solidFill>
                <a:latin typeface="Verdana" panose="020B0604030504040204" pitchFamily="34" charset="0"/>
              </a:rPr>
              <a:t>i</a:t>
            </a:r>
            <a:r>
              <a:rPr lang="zh-CN" altLang="en-US" sz="3200" dirty="0">
                <a:solidFill>
                  <a:srgbClr val="006699"/>
                </a:solidFill>
                <a:latin typeface="Verdana" panose="020B0604030504040204" pitchFamily="34" charset="0"/>
              </a:rPr>
              <a:t>， 则称状态</a:t>
            </a:r>
            <a:r>
              <a:rPr lang="en-US" altLang="zh-CN" sz="3200" i="1" dirty="0" err="1">
                <a:solidFill>
                  <a:srgbClr val="006699"/>
                </a:solidFill>
                <a:latin typeface="Verdana" panose="020B0604030504040204" pitchFamily="34" charset="0"/>
              </a:rPr>
              <a:t>i</a:t>
            </a:r>
            <a:r>
              <a:rPr lang="zh-CN" altLang="en-US" sz="3200" dirty="0">
                <a:solidFill>
                  <a:srgbClr val="006699"/>
                </a:solidFill>
                <a:latin typeface="Verdana" panose="020B0604030504040204" pitchFamily="34" charset="0"/>
              </a:rPr>
              <a:t>是</a:t>
            </a:r>
            <a:r>
              <a:rPr lang="zh-CN" altLang="en-US" sz="3200" b="1" dirty="0">
                <a:solidFill>
                  <a:srgbClr val="FF0000"/>
                </a:solidFill>
                <a:latin typeface="Verdana" panose="020B0604030504040204" pitchFamily="34" charset="0"/>
              </a:rPr>
              <a:t>常返的</a:t>
            </a:r>
            <a:r>
              <a:rPr lang="en-US" altLang="zh-CN" sz="3200" dirty="0">
                <a:solidFill>
                  <a:srgbClr val="006699"/>
                </a:solidFill>
                <a:latin typeface="Verdana" panose="020B0604030504040204" pitchFamily="34" charset="0"/>
              </a:rPr>
              <a:t>(recurrent)</a:t>
            </a:r>
          </a:p>
          <a:p>
            <a:pPr marL="457200" indent="-457200">
              <a:buFont typeface="Arial" panose="020B0604020202020204" pitchFamily="34" charset="0"/>
              <a:buChar char="•"/>
            </a:pPr>
            <a:endParaRPr lang="en-US" altLang="zh-CN" sz="3200" dirty="0">
              <a:solidFill>
                <a:srgbClr val="006699"/>
              </a:solidFill>
              <a:latin typeface="Verdana" panose="020B0604030504040204" pitchFamily="34" charset="0"/>
            </a:endParaRPr>
          </a:p>
          <a:p>
            <a:pPr marL="457200" indent="-457200">
              <a:buFont typeface="Arial" panose="020B0604020202020204" pitchFamily="34" charset="0"/>
              <a:buChar char="•"/>
            </a:pPr>
            <a:r>
              <a:rPr lang="zh-CN" altLang="en-US" sz="3200" dirty="0">
                <a:solidFill>
                  <a:srgbClr val="006699"/>
                </a:solidFill>
                <a:latin typeface="Verdana" panose="020B0604030504040204" pitchFamily="34" charset="0"/>
              </a:rPr>
              <a:t>对常返状态</a:t>
            </a:r>
            <a:r>
              <a:rPr lang="en-US" altLang="zh-CN" sz="3200" i="1" dirty="0" err="1">
                <a:solidFill>
                  <a:srgbClr val="006699"/>
                </a:solidFill>
                <a:latin typeface="Verdana" panose="020B0604030504040204" pitchFamily="34" charset="0"/>
              </a:rPr>
              <a:t>i</a:t>
            </a:r>
            <a:r>
              <a:rPr lang="zh-CN" altLang="en-US" sz="3200" dirty="0">
                <a:solidFill>
                  <a:srgbClr val="006699"/>
                </a:solidFill>
                <a:latin typeface="Verdana" panose="020B0604030504040204" pitchFamily="34" charset="0"/>
              </a:rPr>
              <a:t>， 如果从</a:t>
            </a:r>
            <a:r>
              <a:rPr lang="en-US" altLang="zh-CN" sz="3200" i="1" dirty="0" err="1">
                <a:solidFill>
                  <a:srgbClr val="006699"/>
                </a:solidFill>
                <a:latin typeface="Verdana" panose="020B0604030504040204" pitchFamily="34" charset="0"/>
              </a:rPr>
              <a:t>i</a:t>
            </a:r>
            <a:r>
              <a:rPr lang="zh-CN" altLang="en-US" sz="3200" dirty="0">
                <a:solidFill>
                  <a:srgbClr val="006699"/>
                </a:solidFill>
                <a:latin typeface="Verdana" panose="020B0604030504040204" pitchFamily="34" charset="0"/>
              </a:rPr>
              <a:t>出发首次返回</a:t>
            </a:r>
            <a:r>
              <a:rPr lang="en-US" altLang="zh-CN" sz="3200" i="1" dirty="0" err="1">
                <a:solidFill>
                  <a:srgbClr val="006699"/>
                </a:solidFill>
                <a:latin typeface="Verdana" panose="020B0604030504040204" pitchFamily="34" charset="0"/>
              </a:rPr>
              <a:t>i</a:t>
            </a:r>
            <a:r>
              <a:rPr lang="zh-CN" altLang="en-US" sz="3200" dirty="0">
                <a:solidFill>
                  <a:srgbClr val="006699"/>
                </a:solidFill>
                <a:latin typeface="Verdana" panose="020B0604030504040204" pitchFamily="34" charset="0"/>
              </a:rPr>
              <a:t>的时间的期望有限， 称</a:t>
            </a:r>
            <a:r>
              <a:rPr lang="en-US" altLang="zh-CN" sz="3200" i="1" dirty="0" err="1">
                <a:solidFill>
                  <a:srgbClr val="006699"/>
                </a:solidFill>
                <a:latin typeface="Verdana" panose="020B0604030504040204" pitchFamily="34" charset="0"/>
              </a:rPr>
              <a:t>i</a:t>
            </a:r>
            <a:r>
              <a:rPr lang="zh-CN" altLang="en-US" sz="3200" dirty="0">
                <a:solidFill>
                  <a:srgbClr val="006699"/>
                </a:solidFill>
                <a:latin typeface="Verdana" panose="020B0604030504040204" pitchFamily="34" charset="0"/>
              </a:rPr>
              <a:t>是</a:t>
            </a:r>
            <a:r>
              <a:rPr lang="zh-CN" altLang="en-US" sz="3200" b="1" dirty="0">
                <a:solidFill>
                  <a:srgbClr val="FF0000"/>
                </a:solidFill>
                <a:latin typeface="Verdana" panose="020B0604030504040204" pitchFamily="34" charset="0"/>
              </a:rPr>
              <a:t>正常返的</a:t>
            </a:r>
            <a:endParaRPr lang="en-US" altLang="zh-CN" sz="3200" b="1" dirty="0">
              <a:solidFill>
                <a:srgbClr val="FF0000"/>
              </a:solidFill>
              <a:latin typeface="Verdana" panose="020B0604030504040204" pitchFamily="34" charset="0"/>
            </a:endParaRPr>
          </a:p>
        </p:txBody>
      </p:sp>
    </p:spTree>
    <p:extLst>
      <p:ext uri="{BB962C8B-B14F-4D97-AF65-F5344CB8AC3E}">
        <p14:creationId xmlns:p14="http://schemas.microsoft.com/office/powerpoint/2010/main" val="130852607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标题 1">
            <a:extLst>
              <a:ext uri="{FF2B5EF4-FFF2-40B4-BE49-F238E27FC236}">
                <a16:creationId xmlns:a16="http://schemas.microsoft.com/office/drawing/2014/main" id="{C5D96BB7-F3EE-475D-8C4A-757D9F1B8C06}"/>
              </a:ext>
            </a:extLst>
          </p:cNvPr>
          <p:cNvSpPr>
            <a:spLocks noGrp="1" noChangeArrowheads="1"/>
          </p:cNvSpPr>
          <p:nvPr>
            <p:ph type="title"/>
          </p:nvPr>
        </p:nvSpPr>
        <p:spPr>
          <a:xfrm>
            <a:off x="-15875" y="142875"/>
            <a:ext cx="8229600" cy="642938"/>
          </a:xfrm>
        </p:spPr>
        <p:txBody>
          <a:bodyPr/>
          <a:lstStyle/>
          <a:p>
            <a:pPr algn="l" defTabSz="512763" fontAlgn="base">
              <a:spcAft>
                <a:spcPct val="0"/>
              </a:spcAft>
            </a:pPr>
            <a:r>
              <a:rPr lang="en-US" altLang="zh-CN" dirty="0"/>
              <a:t>3.6.1 </a:t>
            </a:r>
            <a:r>
              <a:rPr lang="zh-CN" altLang="en-US" dirty="0"/>
              <a:t>概述</a:t>
            </a:r>
          </a:p>
        </p:txBody>
      </p:sp>
      <p:sp>
        <p:nvSpPr>
          <p:cNvPr id="13" name="灯片编号占位符 2">
            <a:extLst>
              <a:ext uri="{FF2B5EF4-FFF2-40B4-BE49-F238E27FC236}">
                <a16:creationId xmlns:a16="http://schemas.microsoft.com/office/drawing/2014/main" id="{5A8BAC01-8B7C-42BB-BE3B-AED279295D94}"/>
              </a:ext>
            </a:extLst>
          </p:cNvPr>
          <p:cNvSpPr>
            <a:spLocks noGrp="1" noChangeArrowheads="1"/>
          </p:cNvSpPr>
          <p:nvPr>
            <p:ph type="sldNum" sz="quarter" idx="12"/>
          </p:nvPr>
        </p:nvSpPr>
        <p:spPr bwMode="auto">
          <a:xfrm>
            <a:off x="6553200" y="6391275"/>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9FCE3FB9-BAC7-4293-A5BB-B8E090A183F8}" type="slidenum">
              <a:rPr lang="zh-CN" altLang="en-US">
                <a:solidFill>
                  <a:srgbClr val="898989"/>
                </a:solidFill>
              </a:rPr>
              <a:pPr/>
              <a:t>26</a:t>
            </a:fld>
            <a:endParaRPr lang="zh-CN" altLang="en-US">
              <a:solidFill>
                <a:srgbClr val="898989"/>
              </a:solidFill>
            </a:endParaRPr>
          </a:p>
        </p:txBody>
      </p:sp>
      <p:sp>
        <p:nvSpPr>
          <p:cNvPr id="10" name="文本框 9">
            <a:extLst>
              <a:ext uri="{FF2B5EF4-FFF2-40B4-BE49-F238E27FC236}">
                <a16:creationId xmlns:a16="http://schemas.microsoft.com/office/drawing/2014/main" id="{7000FB4C-29CA-40D0-A510-4D9946881955}"/>
              </a:ext>
            </a:extLst>
          </p:cNvPr>
          <p:cNvSpPr txBox="1"/>
          <p:nvPr/>
        </p:nvSpPr>
        <p:spPr>
          <a:xfrm>
            <a:off x="183565" y="1043735"/>
            <a:ext cx="8229600" cy="584775"/>
          </a:xfrm>
          <a:prstGeom prst="rect">
            <a:avLst/>
          </a:prstGeom>
          <a:noFill/>
          <a:ln w="25400">
            <a:noFill/>
          </a:ln>
        </p:spPr>
        <p:txBody>
          <a:bodyPr wrap="square">
            <a:spAutoFit/>
          </a:bodyPr>
          <a:lstStyle/>
          <a:p>
            <a:r>
              <a:rPr lang="en-US" altLang="zh-CN" sz="3200" b="1" dirty="0">
                <a:solidFill>
                  <a:srgbClr val="FF0000"/>
                </a:solidFill>
                <a:latin typeface="Verdana" panose="020B0604030504040204" pitchFamily="34" charset="0"/>
              </a:rPr>
              <a:t>2</a:t>
            </a:r>
            <a:r>
              <a:rPr lang="zh-CN" altLang="en-US" sz="3200" b="1" dirty="0">
                <a:solidFill>
                  <a:srgbClr val="FF0000"/>
                </a:solidFill>
                <a:latin typeface="Verdana" panose="020B0604030504040204" pitchFamily="34" charset="0"/>
              </a:rPr>
              <a:t>马尔科夫</a:t>
            </a:r>
            <a:r>
              <a:rPr kumimoji="0" lang="zh-CN" altLang="en-US" sz="3200" b="1" i="0" u="none" strike="noStrike" kern="1200" cap="none" spc="0" normalizeH="0" baseline="0" noProof="0" dirty="0">
                <a:ln>
                  <a:noFill/>
                </a:ln>
                <a:solidFill>
                  <a:srgbClr val="FF0000"/>
                </a:solidFill>
                <a:effectLst/>
                <a:uLnTx/>
                <a:uFillTx/>
                <a:latin typeface="Verdana" panose="020B0604030504040204" pitchFamily="34" charset="0"/>
                <a:ea typeface="宋体" panose="02010600030101010101" pitchFamily="2" charset="-122"/>
                <a:cs typeface="+mn-cs"/>
              </a:rPr>
              <a:t>链</a:t>
            </a:r>
            <a:endParaRPr lang="zh-CN" altLang="en-US" sz="3200" b="1" dirty="0">
              <a:solidFill>
                <a:srgbClr val="FF0000"/>
              </a:solidFill>
              <a:latin typeface="Verdana" panose="020B0604030504040204" pitchFamily="34" charset="0"/>
            </a:endParaRPr>
          </a:p>
        </p:txBody>
      </p:sp>
      <p:sp>
        <p:nvSpPr>
          <p:cNvPr id="11" name="文本框 10">
            <a:extLst>
              <a:ext uri="{FF2B5EF4-FFF2-40B4-BE49-F238E27FC236}">
                <a16:creationId xmlns:a16="http://schemas.microsoft.com/office/drawing/2014/main" id="{8BF5F307-21D6-4145-8EE9-0CC27464B25C}"/>
              </a:ext>
            </a:extLst>
          </p:cNvPr>
          <p:cNvSpPr txBox="1"/>
          <p:nvPr/>
        </p:nvSpPr>
        <p:spPr>
          <a:xfrm>
            <a:off x="39158" y="1658364"/>
            <a:ext cx="8898328" cy="584775"/>
          </a:xfrm>
          <a:prstGeom prst="rect">
            <a:avLst/>
          </a:prstGeom>
          <a:noFill/>
          <a:ln w="25400">
            <a:noFill/>
          </a:ln>
        </p:spPr>
        <p:txBody>
          <a:bodyPr wrap="square">
            <a:spAutoFit/>
          </a:bodyPr>
          <a:lstStyle/>
          <a:p>
            <a:pPr marL="457200" indent="-457200">
              <a:buFont typeface="Arial" panose="020B0604020202020204" pitchFamily="34" charset="0"/>
              <a:buChar char="•"/>
            </a:pPr>
            <a:r>
              <a:rPr lang="zh-CN" altLang="en-US" sz="3200" dirty="0">
                <a:solidFill>
                  <a:srgbClr val="006699"/>
                </a:solidFill>
                <a:latin typeface="Verdana" panose="020B0604030504040204" pitchFamily="34" charset="0"/>
              </a:rPr>
              <a:t>对只有有限个状态的非周期不可约马氏链有</a:t>
            </a:r>
            <a:endParaRPr lang="en-US" altLang="zh-CN" sz="3200" dirty="0">
              <a:solidFill>
                <a:srgbClr val="006699"/>
              </a:solidFill>
              <a:latin typeface="Verdana" panose="020B0604030504040204" pitchFamily="34" charset="0"/>
            </a:endParaRPr>
          </a:p>
        </p:txBody>
      </p:sp>
      <p:sp>
        <p:nvSpPr>
          <p:cNvPr id="18" name="文本框 17">
            <a:extLst>
              <a:ext uri="{FF2B5EF4-FFF2-40B4-BE49-F238E27FC236}">
                <a16:creationId xmlns:a16="http://schemas.microsoft.com/office/drawing/2014/main" id="{4D8E808E-691E-4F94-B357-8734CAF8B02C}"/>
              </a:ext>
            </a:extLst>
          </p:cNvPr>
          <p:cNvSpPr txBox="1"/>
          <p:nvPr/>
        </p:nvSpPr>
        <p:spPr>
          <a:xfrm>
            <a:off x="39157" y="3115690"/>
            <a:ext cx="6738088" cy="1354217"/>
          </a:xfrm>
          <a:prstGeom prst="rect">
            <a:avLst/>
          </a:prstGeom>
          <a:noFill/>
          <a:ln w="25400">
            <a:noFill/>
          </a:ln>
        </p:spPr>
        <p:txBody>
          <a:bodyPr wrap="square">
            <a:spAutoFit/>
          </a:bodyPr>
          <a:lstStyle/>
          <a:p>
            <a:r>
              <a:rPr kumimoji="0" lang="zh-CN" altLang="en-US" sz="3200" b="0" i="0" u="none" strike="noStrike" kern="1200" cap="none" spc="0" normalizeH="0" baseline="0" noProof="0" dirty="0">
                <a:ln>
                  <a:noFill/>
                </a:ln>
                <a:solidFill>
                  <a:srgbClr val="006699"/>
                </a:solidFill>
                <a:effectLst/>
                <a:uLnTx/>
                <a:uFillTx/>
                <a:latin typeface="Verdana" panose="020B0604030504040204" pitchFamily="34" charset="0"/>
                <a:ea typeface="宋体" panose="02010600030101010101" pitchFamily="2" charset="-122"/>
                <a:cs typeface="+mn-cs"/>
              </a:rPr>
              <a:t>其中                    为正常数</a:t>
            </a:r>
            <a:r>
              <a:rPr kumimoji="0" lang="en-US" altLang="zh-CN" sz="3200" b="0" i="0" u="none" strike="noStrike" kern="1200" cap="none" spc="0" normalizeH="0" baseline="0" noProof="0" dirty="0">
                <a:ln>
                  <a:noFill/>
                </a:ln>
                <a:solidFill>
                  <a:srgbClr val="006699"/>
                </a:solidFill>
                <a:effectLst/>
                <a:uLnTx/>
                <a:uFillTx/>
                <a:latin typeface="Verdana" panose="020B0604030504040204" pitchFamily="34" charset="0"/>
                <a:ea typeface="宋体" panose="02010600030101010101" pitchFamily="2" charset="-122"/>
                <a:cs typeface="+mn-cs"/>
              </a:rPr>
              <a:t>, </a:t>
            </a:r>
            <a:r>
              <a:rPr kumimoji="0" lang="zh-CN" altLang="en-US" sz="3200" b="0" i="0" u="none" strike="noStrike" kern="1200" cap="none" spc="0" normalizeH="0" baseline="0" noProof="0" dirty="0">
                <a:ln>
                  <a:noFill/>
                </a:ln>
                <a:solidFill>
                  <a:srgbClr val="006699"/>
                </a:solidFill>
                <a:effectLst/>
                <a:uLnTx/>
                <a:uFillTx/>
                <a:latin typeface="Verdana" panose="020B0604030504040204" pitchFamily="34" charset="0"/>
                <a:ea typeface="宋体" panose="02010600030101010101" pitchFamily="2" charset="-122"/>
                <a:cs typeface="+mn-cs"/>
              </a:rPr>
              <a:t>满足</a:t>
            </a:r>
            <a:endParaRPr kumimoji="0" lang="en-US" altLang="zh-CN" sz="3200" b="0" i="0" u="none" strike="noStrike" kern="1200" cap="none" spc="0" normalizeH="0" baseline="0" noProof="0" dirty="0">
              <a:ln>
                <a:noFill/>
              </a:ln>
              <a:solidFill>
                <a:srgbClr val="006699"/>
              </a:solidFill>
              <a:effectLst/>
              <a:uLnTx/>
              <a:uFillTx/>
              <a:latin typeface="Verdana" panose="020B0604030504040204" pitchFamily="34" charset="0"/>
              <a:ea typeface="宋体" panose="02010600030101010101" pitchFamily="2" charset="-122"/>
              <a:cs typeface="+mn-cs"/>
            </a:endParaRPr>
          </a:p>
          <a:p>
            <a:endParaRPr lang="en-US" altLang="zh-CN" sz="3200" dirty="0">
              <a:solidFill>
                <a:srgbClr val="006699"/>
              </a:solidFill>
              <a:latin typeface="Verdana" panose="020B0604030504040204" pitchFamily="34" charset="0"/>
            </a:endParaRPr>
          </a:p>
          <a:p>
            <a:endParaRPr lang="zh-CN" altLang="en-US" dirty="0">
              <a:solidFill>
                <a:srgbClr val="FF0000"/>
              </a:solidFill>
            </a:endParaRPr>
          </a:p>
        </p:txBody>
      </p:sp>
      <p:sp>
        <p:nvSpPr>
          <p:cNvPr id="20" name="文本框 19">
            <a:extLst>
              <a:ext uri="{FF2B5EF4-FFF2-40B4-BE49-F238E27FC236}">
                <a16:creationId xmlns:a16="http://schemas.microsoft.com/office/drawing/2014/main" id="{77EBA4AD-3797-4522-9DFC-B6966715760A}"/>
              </a:ext>
            </a:extLst>
          </p:cNvPr>
          <p:cNvSpPr txBox="1"/>
          <p:nvPr/>
        </p:nvSpPr>
        <p:spPr>
          <a:xfrm>
            <a:off x="346264" y="3853203"/>
            <a:ext cx="6738088" cy="584775"/>
          </a:xfrm>
          <a:prstGeom prst="rect">
            <a:avLst/>
          </a:prstGeom>
          <a:noFill/>
          <a:ln w="25400">
            <a:noFill/>
          </a:ln>
        </p:spPr>
        <p:txBody>
          <a:bodyPr wrap="square">
            <a:spAutoFit/>
          </a:bodyPr>
          <a:lstStyle/>
          <a:p>
            <a:r>
              <a:rPr kumimoji="0" lang="zh-CN" altLang="en-US" sz="3200" b="0" i="0" u="none" strike="noStrike" kern="1200" cap="none" spc="0" normalizeH="0" baseline="0" noProof="0" dirty="0">
                <a:ln>
                  <a:noFill/>
                </a:ln>
                <a:solidFill>
                  <a:srgbClr val="006699"/>
                </a:solidFill>
                <a:effectLst/>
                <a:uLnTx/>
                <a:uFillTx/>
                <a:latin typeface="Verdana" panose="020B0604030504040204" pitchFamily="34" charset="0"/>
                <a:ea typeface="宋体" panose="02010600030101010101" pitchFamily="2" charset="-122"/>
                <a:cs typeface="+mn-cs"/>
              </a:rPr>
              <a:t> 称为</a:t>
            </a:r>
            <a:r>
              <a:rPr lang="fr-FR" altLang="zh-CN" sz="3200" dirty="0">
                <a:solidFill>
                  <a:srgbClr val="006699"/>
                </a:solidFill>
                <a:latin typeface="Verdana" panose="020B0604030504040204" pitchFamily="34" charset="0"/>
              </a:rPr>
              <a:t>{X</a:t>
            </a:r>
            <a:r>
              <a:rPr lang="fr-FR" altLang="zh-CN" sz="3200" baseline="-25000" dirty="0">
                <a:solidFill>
                  <a:srgbClr val="006699"/>
                </a:solidFill>
                <a:latin typeface="Verdana" panose="020B0604030504040204" pitchFamily="34" charset="0"/>
              </a:rPr>
              <a:t>t</a:t>
            </a:r>
            <a:r>
              <a:rPr lang="fr-FR" altLang="zh-CN" sz="3200" dirty="0">
                <a:solidFill>
                  <a:srgbClr val="006699"/>
                </a:solidFill>
                <a:latin typeface="Verdana" panose="020B0604030504040204" pitchFamily="34" charset="0"/>
              </a:rPr>
              <a:t>}</a:t>
            </a:r>
            <a:r>
              <a:rPr kumimoji="0" lang="zh-CN" altLang="en-US" sz="3200" b="0" i="0" u="none" strike="noStrike" kern="1200" cap="none" spc="0" normalizeH="0" baseline="0" noProof="0" dirty="0">
                <a:ln>
                  <a:noFill/>
                </a:ln>
                <a:solidFill>
                  <a:srgbClr val="006699"/>
                </a:solidFill>
                <a:effectLst/>
                <a:uLnTx/>
                <a:uFillTx/>
                <a:latin typeface="Verdana" panose="020B0604030504040204" pitchFamily="34" charset="0"/>
                <a:ea typeface="宋体" panose="02010600030101010101" pitchFamily="2" charset="-122"/>
                <a:cs typeface="+mn-cs"/>
              </a:rPr>
              <a:t>的</a:t>
            </a:r>
            <a:r>
              <a:rPr kumimoji="0" lang="zh-CN" altLang="en-US" sz="3200" b="1" i="0" u="none" strike="noStrike" kern="1200" cap="none" spc="0" normalizeH="0" baseline="0" noProof="0" dirty="0">
                <a:ln>
                  <a:noFill/>
                </a:ln>
                <a:solidFill>
                  <a:srgbClr val="FF0000"/>
                </a:solidFill>
                <a:effectLst/>
                <a:uLnTx/>
                <a:uFillTx/>
                <a:latin typeface="Verdana" panose="020B0604030504040204" pitchFamily="34" charset="0"/>
                <a:ea typeface="宋体" panose="02010600030101010101" pitchFamily="2" charset="-122"/>
                <a:cs typeface="+mn-cs"/>
              </a:rPr>
              <a:t>极限分布</a:t>
            </a:r>
            <a:endParaRPr lang="zh-CN" altLang="en-US" b="1" dirty="0">
              <a:solidFill>
                <a:srgbClr val="FF0000"/>
              </a:solidFill>
            </a:endParaRPr>
          </a:p>
        </p:txBody>
      </p:sp>
      <p:pic>
        <p:nvPicPr>
          <p:cNvPr id="5" name="图片 4">
            <a:extLst>
              <a:ext uri="{FF2B5EF4-FFF2-40B4-BE49-F238E27FC236}">
                <a16:creationId xmlns:a16="http://schemas.microsoft.com/office/drawing/2014/main" id="{E0AFABA5-5D77-43EB-9C79-D229CB680B5E}"/>
              </a:ext>
            </a:extLst>
          </p:cNvPr>
          <p:cNvPicPr>
            <a:picLocks noChangeAspect="1"/>
          </p:cNvPicPr>
          <p:nvPr/>
        </p:nvPicPr>
        <p:blipFill>
          <a:blip r:embed="rId2"/>
          <a:stretch>
            <a:fillRect/>
          </a:stretch>
        </p:blipFill>
        <p:spPr>
          <a:xfrm>
            <a:off x="1123611" y="2278735"/>
            <a:ext cx="7109382" cy="775166"/>
          </a:xfrm>
          <a:prstGeom prst="rect">
            <a:avLst/>
          </a:prstGeom>
        </p:spPr>
      </p:pic>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C9B1EE28-50C1-4174-A90F-1737C14110CE}"/>
                  </a:ext>
                </a:extLst>
              </p:cNvPr>
              <p:cNvSpPr txBox="1"/>
              <p:nvPr/>
            </p:nvSpPr>
            <p:spPr>
              <a:xfrm>
                <a:off x="926595" y="3105800"/>
                <a:ext cx="2755654" cy="587725"/>
              </a:xfrm>
              <a:prstGeom prst="rect">
                <a:avLst/>
              </a:prstGeom>
              <a:noFill/>
              <a:ln w="25400">
                <a:noFill/>
              </a:ln>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sepChr m:val=","/>
                          <m:ctrlPr>
                            <a:rPr lang="zh-CN" altLang="en-US" sz="2800" i="1" smtClean="0">
                              <a:solidFill>
                                <a:srgbClr val="836967"/>
                              </a:solidFill>
                              <a:latin typeface="Cambria Math" panose="02040503050406030204" pitchFamily="18" charset="0"/>
                            </a:rPr>
                          </m:ctrlPr>
                        </m:dPr>
                        <m:e>
                          <m:sSub>
                            <m:sSubPr>
                              <m:ctrlPr>
                                <a:rPr lang="zh-CN" altLang="en-US" sz="2800" i="1">
                                  <a:solidFill>
                                    <a:srgbClr val="836967"/>
                                  </a:solidFill>
                                  <a:latin typeface="Cambria Math" panose="02040503050406030204" pitchFamily="18" charset="0"/>
                                </a:rPr>
                              </m:ctrlPr>
                            </m:sSubPr>
                            <m:e>
                              <m:r>
                                <a:rPr lang="zh-CN" altLang="en-US" sz="2800" i="1">
                                  <a:latin typeface="Cambria Math" panose="02040503050406030204" pitchFamily="18" charset="0"/>
                                </a:rPr>
                                <m:t>𝜋</m:t>
                              </m:r>
                            </m:e>
                            <m:sub>
                              <m:r>
                                <a:rPr lang="zh-CN" altLang="en-US" sz="2800" i="1">
                                  <a:latin typeface="Cambria Math" panose="02040503050406030204" pitchFamily="18" charset="0"/>
                                </a:rPr>
                                <m:t>𝑗</m:t>
                              </m:r>
                            </m:sub>
                          </m:sSub>
                        </m:e>
                        <m:e>
                          <m:r>
                            <a:rPr lang="zh-CN" altLang="en-US" sz="2800" i="1">
                              <a:latin typeface="Cambria Math" panose="02040503050406030204" pitchFamily="18" charset="0"/>
                            </a:rPr>
                            <m:t>𝑗</m:t>
                          </m:r>
                        </m:e>
                        <m:e>
                          <m:r>
                            <a:rPr lang="zh-CN" altLang="en-US" sz="2800" i="0">
                              <a:latin typeface="Cambria Math" panose="02040503050406030204" pitchFamily="18" charset="0"/>
                            </a:rPr>
                            <m:t>=</m:t>
                          </m:r>
                        </m:e>
                        <m:e>
                          <m:r>
                            <a:rPr lang="zh-CN" altLang="en-US" sz="2800" i="0">
                              <a:latin typeface="Cambria Math" panose="02040503050406030204" pitchFamily="18" charset="0"/>
                            </a:rPr>
                            <m:t>1</m:t>
                          </m:r>
                        </m:e>
                        <m:e>
                          <m:r>
                            <a:rPr lang="zh-CN" altLang="en-US" sz="2800" i="0">
                              <a:latin typeface="Cambria Math" panose="02040503050406030204" pitchFamily="18" charset="0"/>
                            </a:rPr>
                            <m:t>2…</m:t>
                          </m:r>
                          <m:r>
                            <a:rPr lang="zh-CN" altLang="en-US" sz="2800" i="1">
                              <a:latin typeface="Cambria Math" panose="02040503050406030204" pitchFamily="18" charset="0"/>
                            </a:rPr>
                            <m:t>𝑚</m:t>
                          </m:r>
                        </m:e>
                      </m:d>
                    </m:oMath>
                  </m:oMathPara>
                </a14:m>
                <a:endParaRPr lang="zh-CN" altLang="en-US" dirty="0"/>
              </a:p>
            </p:txBody>
          </p:sp>
        </mc:Choice>
        <mc:Fallback xmlns="">
          <p:sp>
            <p:nvSpPr>
              <p:cNvPr id="17" name="文本框 16">
                <a:extLst>
                  <a:ext uri="{FF2B5EF4-FFF2-40B4-BE49-F238E27FC236}">
                    <a16:creationId xmlns:a16="http://schemas.microsoft.com/office/drawing/2014/main" id="{C9B1EE28-50C1-4174-A90F-1737C14110CE}"/>
                  </a:ext>
                </a:extLst>
              </p:cNvPr>
              <p:cNvSpPr txBox="1">
                <a:spLocks noRot="1" noChangeAspect="1" noMove="1" noResize="1" noEditPoints="1" noAdjustHandles="1" noChangeArrowheads="1" noChangeShapeType="1" noTextEdit="1"/>
              </p:cNvSpPr>
              <p:nvPr/>
            </p:nvSpPr>
            <p:spPr>
              <a:xfrm>
                <a:off x="926595" y="3105800"/>
                <a:ext cx="2755654" cy="587725"/>
              </a:xfrm>
              <a:prstGeom prst="rect">
                <a:avLst/>
              </a:prstGeom>
              <a:blipFill>
                <a:blip r:embed="rId3"/>
                <a:stretch>
                  <a:fillRect/>
                </a:stretch>
              </a:blipFill>
              <a:ln w="25400">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17E1A762-1666-4CF3-8B7A-7B41A8D93292}"/>
                  </a:ext>
                </a:extLst>
              </p:cNvPr>
              <p:cNvSpPr txBox="1"/>
              <p:nvPr/>
            </p:nvSpPr>
            <p:spPr>
              <a:xfrm>
                <a:off x="6301430" y="2941438"/>
                <a:ext cx="2133600" cy="1142364"/>
              </a:xfrm>
              <a:prstGeom prst="rect">
                <a:avLst/>
              </a:prstGeom>
              <a:noFill/>
              <a:ln w="25400">
                <a:noFill/>
              </a:ln>
            </p:spPr>
            <p:txBody>
              <a:bodyPr wrap="square">
                <a:spAutoFit/>
              </a:bodyPr>
              <a:lstStyle/>
              <a:p>
                <a:pPr/>
                <a14:m>
                  <m:oMathPara xmlns:m="http://schemas.openxmlformats.org/officeDocument/2006/math">
                    <m:oMathParaPr>
                      <m:jc m:val="centerGroup"/>
                    </m:oMathParaPr>
                    <m:oMath xmlns:m="http://schemas.openxmlformats.org/officeDocument/2006/math">
                      <m:nary>
                        <m:naryPr>
                          <m:chr m:val="∑"/>
                          <m:limLoc m:val="undOvr"/>
                          <m:grow m:val="on"/>
                          <m:ctrlPr>
                            <a:rPr lang="zh-CN" altLang="en-US" sz="2400" i="1" smtClean="0">
                              <a:latin typeface="Cambria Math" panose="02040503050406030204" pitchFamily="18" charset="0"/>
                            </a:rPr>
                          </m:ctrlPr>
                        </m:naryPr>
                        <m:sub>
                          <m:r>
                            <a:rPr lang="zh-CN" altLang="en-US" sz="2400" i="1">
                              <a:latin typeface="Cambria Math" panose="02040503050406030204" pitchFamily="18" charset="0"/>
                            </a:rPr>
                            <m:t>𝑗</m:t>
                          </m:r>
                          <m:r>
                            <a:rPr lang="zh-CN" altLang="en-US" sz="2400" i="0">
                              <a:latin typeface="Cambria Math" panose="02040503050406030204" pitchFamily="18" charset="0"/>
                            </a:rPr>
                            <m:t>=1</m:t>
                          </m:r>
                        </m:sub>
                        <m:sup>
                          <m:r>
                            <a:rPr lang="zh-CN" altLang="en-US" sz="2400" i="1">
                              <a:latin typeface="Cambria Math" panose="02040503050406030204" pitchFamily="18" charset="0"/>
                            </a:rPr>
                            <m:t>𝑚</m:t>
                          </m:r>
                        </m:sup>
                        <m:e>
                          <m:sSub>
                            <m:sSubPr>
                              <m:ctrlPr>
                                <a:rPr lang="zh-CN" altLang="en-US" sz="2400" i="1">
                                  <a:solidFill>
                                    <a:srgbClr val="836967"/>
                                  </a:solidFill>
                                  <a:latin typeface="Cambria Math" panose="02040503050406030204" pitchFamily="18" charset="0"/>
                                </a:rPr>
                              </m:ctrlPr>
                            </m:sSubPr>
                            <m:e>
                              <m:r>
                                <a:rPr lang="zh-CN" altLang="en-US" sz="2400" i="1">
                                  <a:latin typeface="Cambria Math" panose="02040503050406030204" pitchFamily="18" charset="0"/>
                                </a:rPr>
                                <m:t>𝜋</m:t>
                              </m:r>
                            </m:e>
                            <m:sub>
                              <m:r>
                                <a:rPr lang="zh-CN" altLang="en-US" sz="2400" i="1">
                                  <a:latin typeface="Cambria Math" panose="02040503050406030204" pitchFamily="18" charset="0"/>
                                </a:rPr>
                                <m:t>𝑗</m:t>
                              </m:r>
                            </m:sub>
                          </m:sSub>
                        </m:e>
                      </m:nary>
                      <m:r>
                        <a:rPr lang="zh-CN" altLang="en-US" sz="2400" i="0">
                          <a:latin typeface="Cambria Math" panose="02040503050406030204" pitchFamily="18" charset="0"/>
                        </a:rPr>
                        <m:t>=1</m:t>
                      </m:r>
                    </m:oMath>
                  </m:oMathPara>
                </a14:m>
                <a:endParaRPr lang="zh-CN" altLang="en-US" dirty="0"/>
              </a:p>
            </p:txBody>
          </p:sp>
        </mc:Choice>
        <mc:Fallback xmlns="">
          <p:sp>
            <p:nvSpPr>
              <p:cNvPr id="19" name="文本框 18">
                <a:extLst>
                  <a:ext uri="{FF2B5EF4-FFF2-40B4-BE49-F238E27FC236}">
                    <a16:creationId xmlns:a16="http://schemas.microsoft.com/office/drawing/2014/main" id="{17E1A762-1666-4CF3-8B7A-7B41A8D93292}"/>
                  </a:ext>
                </a:extLst>
              </p:cNvPr>
              <p:cNvSpPr txBox="1">
                <a:spLocks noRot="1" noChangeAspect="1" noMove="1" noResize="1" noEditPoints="1" noAdjustHandles="1" noChangeArrowheads="1" noChangeShapeType="1" noTextEdit="1"/>
              </p:cNvSpPr>
              <p:nvPr/>
            </p:nvSpPr>
            <p:spPr>
              <a:xfrm>
                <a:off x="6301430" y="2941438"/>
                <a:ext cx="2133600" cy="1142364"/>
              </a:xfrm>
              <a:prstGeom prst="rect">
                <a:avLst/>
              </a:prstGeom>
              <a:blipFill>
                <a:blip r:embed="rId4"/>
                <a:stretch>
                  <a:fillRect/>
                </a:stretch>
              </a:blipFill>
              <a:ln w="25400">
                <a:noFill/>
              </a:ln>
            </p:spPr>
            <p:txBody>
              <a:bodyPr/>
              <a:lstStyle/>
              <a:p>
                <a:r>
                  <a:rPr lang="zh-CN" altLang="en-US">
                    <a:noFill/>
                  </a:rPr>
                  <a:t> </a:t>
                </a:r>
              </a:p>
            </p:txBody>
          </p:sp>
        </mc:Fallback>
      </mc:AlternateContent>
    </p:spTree>
    <p:extLst>
      <p:ext uri="{BB962C8B-B14F-4D97-AF65-F5344CB8AC3E}">
        <p14:creationId xmlns:p14="http://schemas.microsoft.com/office/powerpoint/2010/main" val="104299756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标题 1">
            <a:extLst>
              <a:ext uri="{FF2B5EF4-FFF2-40B4-BE49-F238E27FC236}">
                <a16:creationId xmlns:a16="http://schemas.microsoft.com/office/drawing/2014/main" id="{C5D96BB7-F3EE-475D-8C4A-757D9F1B8C06}"/>
              </a:ext>
            </a:extLst>
          </p:cNvPr>
          <p:cNvSpPr>
            <a:spLocks noGrp="1" noChangeArrowheads="1"/>
          </p:cNvSpPr>
          <p:nvPr>
            <p:ph type="title"/>
          </p:nvPr>
        </p:nvSpPr>
        <p:spPr>
          <a:xfrm>
            <a:off x="-15875" y="142875"/>
            <a:ext cx="8229600" cy="642938"/>
          </a:xfrm>
        </p:spPr>
        <p:txBody>
          <a:bodyPr/>
          <a:lstStyle/>
          <a:p>
            <a:pPr algn="l" defTabSz="512763" fontAlgn="base">
              <a:spcAft>
                <a:spcPct val="0"/>
              </a:spcAft>
            </a:pPr>
            <a:r>
              <a:rPr lang="en-US" altLang="zh-CN" dirty="0"/>
              <a:t>3.6.1 </a:t>
            </a:r>
            <a:r>
              <a:rPr lang="zh-CN" altLang="en-US" dirty="0"/>
              <a:t>概述</a:t>
            </a:r>
          </a:p>
        </p:txBody>
      </p:sp>
      <p:sp>
        <p:nvSpPr>
          <p:cNvPr id="13" name="灯片编号占位符 2">
            <a:extLst>
              <a:ext uri="{FF2B5EF4-FFF2-40B4-BE49-F238E27FC236}">
                <a16:creationId xmlns:a16="http://schemas.microsoft.com/office/drawing/2014/main" id="{5A8BAC01-8B7C-42BB-BE3B-AED279295D94}"/>
              </a:ext>
            </a:extLst>
          </p:cNvPr>
          <p:cNvSpPr>
            <a:spLocks noGrp="1" noChangeArrowheads="1"/>
          </p:cNvSpPr>
          <p:nvPr>
            <p:ph type="sldNum" sz="quarter" idx="12"/>
          </p:nvPr>
        </p:nvSpPr>
        <p:spPr bwMode="auto">
          <a:xfrm>
            <a:off x="6553200" y="6391275"/>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9FCE3FB9-BAC7-4293-A5BB-B8E090A183F8}" type="slidenum">
              <a:rPr lang="zh-CN" altLang="en-US">
                <a:solidFill>
                  <a:srgbClr val="898989"/>
                </a:solidFill>
              </a:rPr>
              <a:pPr/>
              <a:t>27</a:t>
            </a:fld>
            <a:endParaRPr lang="zh-CN" altLang="en-US">
              <a:solidFill>
                <a:srgbClr val="898989"/>
              </a:solidFill>
            </a:endParaRPr>
          </a:p>
        </p:txBody>
      </p:sp>
      <p:sp>
        <p:nvSpPr>
          <p:cNvPr id="10" name="文本框 9">
            <a:extLst>
              <a:ext uri="{FF2B5EF4-FFF2-40B4-BE49-F238E27FC236}">
                <a16:creationId xmlns:a16="http://schemas.microsoft.com/office/drawing/2014/main" id="{7000FB4C-29CA-40D0-A510-4D9946881955}"/>
              </a:ext>
            </a:extLst>
          </p:cNvPr>
          <p:cNvSpPr txBox="1"/>
          <p:nvPr/>
        </p:nvSpPr>
        <p:spPr>
          <a:xfrm>
            <a:off x="183565" y="1043735"/>
            <a:ext cx="8229600" cy="584775"/>
          </a:xfrm>
          <a:prstGeom prst="rect">
            <a:avLst/>
          </a:prstGeom>
          <a:noFill/>
          <a:ln w="25400">
            <a:noFill/>
          </a:ln>
        </p:spPr>
        <p:txBody>
          <a:bodyPr wrap="square">
            <a:spAutoFit/>
          </a:bodyPr>
          <a:lstStyle/>
          <a:p>
            <a:r>
              <a:rPr lang="en-US" altLang="zh-CN" sz="3200" b="1" dirty="0">
                <a:solidFill>
                  <a:srgbClr val="FF0000"/>
                </a:solidFill>
                <a:latin typeface="Verdana" panose="020B0604030504040204" pitchFamily="34" charset="0"/>
              </a:rPr>
              <a:t>2</a:t>
            </a:r>
            <a:r>
              <a:rPr lang="zh-CN" altLang="en-US" sz="3200" b="1" dirty="0">
                <a:solidFill>
                  <a:srgbClr val="FF0000"/>
                </a:solidFill>
                <a:latin typeface="Verdana" panose="020B0604030504040204" pitchFamily="34" charset="0"/>
              </a:rPr>
              <a:t>马尔科夫</a:t>
            </a:r>
            <a:r>
              <a:rPr kumimoji="0" lang="zh-CN" altLang="en-US" sz="3200" b="1" i="0" u="none" strike="noStrike" kern="1200" cap="none" spc="0" normalizeH="0" baseline="0" noProof="0" dirty="0">
                <a:ln>
                  <a:noFill/>
                </a:ln>
                <a:solidFill>
                  <a:srgbClr val="FF0000"/>
                </a:solidFill>
                <a:effectLst/>
                <a:uLnTx/>
                <a:uFillTx/>
                <a:latin typeface="Verdana" panose="020B0604030504040204" pitchFamily="34" charset="0"/>
                <a:ea typeface="宋体" panose="02010600030101010101" pitchFamily="2" charset="-122"/>
                <a:cs typeface="+mn-cs"/>
              </a:rPr>
              <a:t>链</a:t>
            </a:r>
            <a:endParaRPr lang="zh-CN" altLang="en-US" sz="3200" b="1" dirty="0">
              <a:solidFill>
                <a:srgbClr val="FF0000"/>
              </a:solidFill>
              <a:latin typeface="Verdana" panose="020B0604030504040204" pitchFamily="34" charset="0"/>
            </a:endParaRPr>
          </a:p>
        </p:txBody>
      </p:sp>
      <p:sp>
        <p:nvSpPr>
          <p:cNvPr id="11" name="文本框 10">
            <a:extLst>
              <a:ext uri="{FF2B5EF4-FFF2-40B4-BE49-F238E27FC236}">
                <a16:creationId xmlns:a16="http://schemas.microsoft.com/office/drawing/2014/main" id="{8BF5F307-21D6-4145-8EE9-0CC27464B25C}"/>
              </a:ext>
            </a:extLst>
          </p:cNvPr>
          <p:cNvSpPr txBox="1"/>
          <p:nvPr/>
        </p:nvSpPr>
        <p:spPr>
          <a:xfrm>
            <a:off x="39158" y="1658364"/>
            <a:ext cx="8898328" cy="584775"/>
          </a:xfrm>
          <a:prstGeom prst="rect">
            <a:avLst/>
          </a:prstGeom>
          <a:noFill/>
          <a:ln w="25400">
            <a:noFill/>
          </a:ln>
        </p:spPr>
        <p:txBody>
          <a:bodyPr wrap="square">
            <a:spAutoFit/>
          </a:bodyPr>
          <a:lstStyle/>
          <a:p>
            <a:pPr marL="457200" indent="-457200">
              <a:buFont typeface="Arial" panose="020B0604020202020204" pitchFamily="34" charset="0"/>
              <a:buChar char="•"/>
            </a:pPr>
            <a:r>
              <a:rPr lang="zh-CN" altLang="en-US" sz="3200" dirty="0">
                <a:solidFill>
                  <a:srgbClr val="006699"/>
                </a:solidFill>
                <a:latin typeface="Verdana" panose="020B0604030504040204" pitchFamily="34" charset="0"/>
              </a:rPr>
              <a:t>满足方程组</a:t>
            </a:r>
            <a:endParaRPr lang="en-US" altLang="zh-CN" sz="3200" dirty="0">
              <a:solidFill>
                <a:srgbClr val="006699"/>
              </a:solidFill>
              <a:latin typeface="Verdana" panose="020B0604030504040204" pitchFamily="34" charset="0"/>
            </a:endParaRPr>
          </a:p>
        </p:txBody>
      </p:sp>
      <p:sp>
        <p:nvSpPr>
          <p:cNvPr id="20" name="文本框 19">
            <a:extLst>
              <a:ext uri="{FF2B5EF4-FFF2-40B4-BE49-F238E27FC236}">
                <a16:creationId xmlns:a16="http://schemas.microsoft.com/office/drawing/2014/main" id="{77EBA4AD-3797-4522-9DFC-B6966715760A}"/>
              </a:ext>
            </a:extLst>
          </p:cNvPr>
          <p:cNvSpPr txBox="1"/>
          <p:nvPr/>
        </p:nvSpPr>
        <p:spPr>
          <a:xfrm>
            <a:off x="-17528" y="4058891"/>
            <a:ext cx="8758579" cy="584775"/>
          </a:xfrm>
          <a:prstGeom prst="rect">
            <a:avLst/>
          </a:prstGeom>
          <a:noFill/>
          <a:ln w="25400">
            <a:noFill/>
          </a:ln>
        </p:spPr>
        <p:txBody>
          <a:bodyPr wrap="square">
            <a:spAutoFit/>
          </a:bodyPr>
          <a:lstStyle/>
          <a:p>
            <a:r>
              <a:rPr kumimoji="0" lang="zh-CN" altLang="en-US" sz="3200" b="0" i="0" u="none" strike="noStrike" kern="1200" cap="none" spc="0" normalizeH="0" baseline="0" noProof="0" dirty="0">
                <a:ln>
                  <a:noFill/>
                </a:ln>
                <a:solidFill>
                  <a:srgbClr val="006699"/>
                </a:solidFill>
                <a:effectLst/>
                <a:uLnTx/>
                <a:uFillTx/>
                <a:latin typeface="Verdana" panose="020B0604030504040204" pitchFamily="34" charset="0"/>
                <a:ea typeface="宋体" panose="02010600030101010101" pitchFamily="2" charset="-122"/>
                <a:cs typeface="+mn-cs"/>
              </a:rPr>
              <a:t>称满足</a:t>
            </a:r>
            <a:r>
              <a:rPr kumimoji="0" lang="en-US" altLang="zh-CN" sz="3200" b="0" i="0" u="none" strike="noStrike" kern="1200" cap="none" spc="0" normalizeH="0" baseline="0" noProof="0" dirty="0">
                <a:ln>
                  <a:noFill/>
                </a:ln>
                <a:solidFill>
                  <a:srgbClr val="006699"/>
                </a:solidFill>
                <a:effectLst/>
                <a:uLnTx/>
                <a:uFillTx/>
                <a:latin typeface="Verdana" panose="020B0604030504040204" pitchFamily="34" charset="0"/>
                <a:ea typeface="宋体" panose="02010600030101010101" pitchFamily="2" charset="-122"/>
                <a:cs typeface="+mn-cs"/>
              </a:rPr>
              <a:t>(19.2)</a:t>
            </a:r>
            <a:r>
              <a:rPr kumimoji="0" lang="zh-CN" altLang="en-US" sz="3200" b="0" i="0" u="none" strike="noStrike" kern="1200" cap="none" spc="0" normalizeH="0" baseline="0" noProof="0" dirty="0">
                <a:ln>
                  <a:noFill/>
                </a:ln>
                <a:solidFill>
                  <a:srgbClr val="006699"/>
                </a:solidFill>
                <a:effectLst/>
                <a:uLnTx/>
                <a:uFillTx/>
                <a:latin typeface="Verdana" panose="020B0604030504040204" pitchFamily="34" charset="0"/>
                <a:ea typeface="宋体" panose="02010600030101010101" pitchFamily="2" charset="-122"/>
                <a:cs typeface="+mn-cs"/>
              </a:rPr>
              <a:t>的分布     为</a:t>
            </a:r>
            <a:r>
              <a:rPr kumimoji="0" lang="zh-CN" altLang="en-US" sz="3200" b="1" i="0" u="none" strike="noStrike" kern="1200" cap="none" spc="0" normalizeH="0" baseline="0" noProof="0" dirty="0">
                <a:ln>
                  <a:noFill/>
                </a:ln>
                <a:solidFill>
                  <a:srgbClr val="FF0000"/>
                </a:solidFill>
                <a:effectLst/>
                <a:uLnTx/>
                <a:uFillTx/>
                <a:latin typeface="Verdana" panose="020B0604030504040204" pitchFamily="34" charset="0"/>
                <a:ea typeface="宋体" panose="02010600030101010101" pitchFamily="2" charset="-122"/>
                <a:cs typeface="+mn-cs"/>
              </a:rPr>
              <a:t>平稳分布</a:t>
            </a:r>
            <a:r>
              <a:rPr kumimoji="0" lang="zh-CN" altLang="en-US" sz="3200" b="0" i="0" u="none" strike="noStrike" kern="1200" cap="none" spc="0" normalizeH="0" baseline="0" noProof="0" dirty="0">
                <a:ln>
                  <a:noFill/>
                </a:ln>
                <a:solidFill>
                  <a:srgbClr val="006699"/>
                </a:solidFill>
                <a:effectLst/>
                <a:uLnTx/>
                <a:uFillTx/>
                <a:latin typeface="Verdana" panose="020B0604030504040204" pitchFamily="34" charset="0"/>
                <a:ea typeface="宋体" panose="02010600030101010101" pitchFamily="2" charset="-122"/>
                <a:cs typeface="+mn-cs"/>
              </a:rPr>
              <a:t>或不变分布</a:t>
            </a:r>
            <a:endParaRPr lang="zh-CN" altLang="en-US" b="1" dirty="0">
              <a:solidFill>
                <a:srgbClr val="FF0000"/>
              </a:solidFill>
            </a:endParaRPr>
          </a:p>
        </p:txBody>
      </p:sp>
      <p:pic>
        <p:nvPicPr>
          <p:cNvPr id="4" name="图片 3">
            <a:extLst>
              <a:ext uri="{FF2B5EF4-FFF2-40B4-BE49-F238E27FC236}">
                <a16:creationId xmlns:a16="http://schemas.microsoft.com/office/drawing/2014/main" id="{754AC06D-6676-4A7A-898D-E467B88A3A7E}"/>
              </a:ext>
            </a:extLst>
          </p:cNvPr>
          <p:cNvPicPr>
            <a:picLocks noChangeAspect="1"/>
          </p:cNvPicPr>
          <p:nvPr/>
        </p:nvPicPr>
        <p:blipFill>
          <a:blip r:embed="rId2"/>
          <a:stretch>
            <a:fillRect/>
          </a:stretch>
        </p:blipFill>
        <p:spPr>
          <a:xfrm>
            <a:off x="2723737" y="1696493"/>
            <a:ext cx="3859252" cy="2046301"/>
          </a:xfrm>
          <a:prstGeom prst="rect">
            <a:avLst/>
          </a:prstGeom>
        </p:spPr>
      </p:pic>
      <p:sp>
        <p:nvSpPr>
          <p:cNvPr id="21" name="文本框 20">
            <a:extLst>
              <a:ext uri="{FF2B5EF4-FFF2-40B4-BE49-F238E27FC236}">
                <a16:creationId xmlns:a16="http://schemas.microsoft.com/office/drawing/2014/main" id="{8BBC931B-2C49-4D06-B75A-AD5C1CFE89FA}"/>
              </a:ext>
            </a:extLst>
          </p:cNvPr>
          <p:cNvSpPr txBox="1"/>
          <p:nvPr/>
        </p:nvSpPr>
        <p:spPr>
          <a:xfrm>
            <a:off x="7358798" y="1900170"/>
            <a:ext cx="1709853" cy="584775"/>
          </a:xfrm>
          <a:prstGeom prst="rect">
            <a:avLst/>
          </a:prstGeom>
          <a:noFill/>
          <a:ln w="25400">
            <a:noFill/>
          </a:ln>
        </p:spPr>
        <p:txBody>
          <a:bodyPr wrap="square">
            <a:spAutoFit/>
          </a:bodyPr>
          <a:lstStyle/>
          <a:p>
            <a:r>
              <a:rPr kumimoji="0" lang="en-US" altLang="zh-CN" sz="3200" i="0" u="none" strike="noStrike" kern="1200" cap="none" spc="0" normalizeH="0" baseline="0" noProof="0" dirty="0">
                <a:ln>
                  <a:noFill/>
                </a:ln>
                <a:solidFill>
                  <a:srgbClr val="006699"/>
                </a:solidFill>
                <a:effectLst/>
                <a:uLnTx/>
                <a:uFillTx/>
                <a:latin typeface="Verdana" panose="020B0604030504040204" pitchFamily="34" charset="0"/>
                <a:ea typeface="宋体" panose="02010600030101010101" pitchFamily="2" charset="-122"/>
                <a:cs typeface="+mn-cs"/>
              </a:rPr>
              <a:t>(19.2)</a:t>
            </a:r>
            <a:endParaRPr lang="zh-CN" altLang="en-US" dirty="0"/>
          </a:p>
        </p:txBody>
      </p:sp>
      <mc:AlternateContent xmlns:mc="http://schemas.openxmlformats.org/markup-compatibility/2006" xmlns:a14="http://schemas.microsoft.com/office/drawing/2010/main">
        <mc:Choice Requires="a14">
          <p:sp>
            <p:nvSpPr>
              <p:cNvPr id="23" name="文本框 22">
                <a:extLst>
                  <a:ext uri="{FF2B5EF4-FFF2-40B4-BE49-F238E27FC236}">
                    <a16:creationId xmlns:a16="http://schemas.microsoft.com/office/drawing/2014/main" id="{B7C8B403-0DFA-430C-8AFE-4DC5175BCEC5}"/>
                  </a:ext>
                </a:extLst>
              </p:cNvPr>
              <p:cNvSpPr txBox="1"/>
              <p:nvPr/>
            </p:nvSpPr>
            <p:spPr>
              <a:xfrm>
                <a:off x="3751561" y="4055941"/>
                <a:ext cx="820439" cy="587725"/>
              </a:xfrm>
              <a:prstGeom prst="rect">
                <a:avLst/>
              </a:prstGeom>
              <a:noFill/>
              <a:ln w="25400">
                <a:noFill/>
              </a:ln>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zh-CN" altLang="en-US" sz="2800" i="1" smtClean="0">
                              <a:solidFill>
                                <a:srgbClr val="836967"/>
                              </a:solidFill>
                              <a:latin typeface="Cambria Math" panose="02040503050406030204" pitchFamily="18" charset="0"/>
                            </a:rPr>
                          </m:ctrlPr>
                        </m:dPr>
                        <m:e>
                          <m:sSub>
                            <m:sSubPr>
                              <m:ctrlPr>
                                <a:rPr lang="zh-CN" altLang="en-US" sz="2800" i="1">
                                  <a:solidFill>
                                    <a:srgbClr val="836967"/>
                                  </a:solidFill>
                                  <a:latin typeface="Cambria Math" panose="02040503050406030204" pitchFamily="18" charset="0"/>
                                </a:rPr>
                              </m:ctrlPr>
                            </m:sSubPr>
                            <m:e>
                              <m:r>
                                <a:rPr lang="zh-CN" altLang="en-US" sz="2800" i="1">
                                  <a:latin typeface="Cambria Math" panose="02040503050406030204" pitchFamily="18" charset="0"/>
                                </a:rPr>
                                <m:t>𝜋</m:t>
                              </m:r>
                            </m:e>
                            <m:sub>
                              <m:r>
                                <a:rPr lang="zh-CN" altLang="en-US" sz="2800" i="1">
                                  <a:latin typeface="Cambria Math" panose="02040503050406030204" pitchFamily="18" charset="0"/>
                                </a:rPr>
                                <m:t>𝑗</m:t>
                              </m:r>
                            </m:sub>
                          </m:sSub>
                        </m:e>
                      </m:d>
                    </m:oMath>
                  </m:oMathPara>
                </a14:m>
                <a:endParaRPr lang="zh-CN" altLang="en-US" dirty="0"/>
              </a:p>
            </p:txBody>
          </p:sp>
        </mc:Choice>
        <mc:Fallback xmlns="">
          <p:sp>
            <p:nvSpPr>
              <p:cNvPr id="23" name="文本框 22">
                <a:extLst>
                  <a:ext uri="{FF2B5EF4-FFF2-40B4-BE49-F238E27FC236}">
                    <a16:creationId xmlns:a16="http://schemas.microsoft.com/office/drawing/2014/main" id="{B7C8B403-0DFA-430C-8AFE-4DC5175BCEC5}"/>
                  </a:ext>
                </a:extLst>
              </p:cNvPr>
              <p:cNvSpPr txBox="1">
                <a:spLocks noRot="1" noChangeAspect="1" noMove="1" noResize="1" noEditPoints="1" noAdjustHandles="1" noChangeArrowheads="1" noChangeShapeType="1" noTextEdit="1"/>
              </p:cNvSpPr>
              <p:nvPr/>
            </p:nvSpPr>
            <p:spPr>
              <a:xfrm>
                <a:off x="3751561" y="4055941"/>
                <a:ext cx="820439" cy="587725"/>
              </a:xfrm>
              <a:prstGeom prst="rect">
                <a:avLst/>
              </a:prstGeom>
              <a:blipFill>
                <a:blip r:embed="rId3"/>
                <a:stretch>
                  <a:fillRect/>
                </a:stretch>
              </a:blipFill>
              <a:ln w="25400">
                <a:noFill/>
              </a:ln>
            </p:spPr>
            <p:txBody>
              <a:bodyPr/>
              <a:lstStyle/>
              <a:p>
                <a:r>
                  <a:rPr lang="zh-CN" altLang="en-US">
                    <a:noFill/>
                  </a:rPr>
                  <a:t> </a:t>
                </a:r>
              </a:p>
            </p:txBody>
          </p:sp>
        </mc:Fallback>
      </mc:AlternateContent>
    </p:spTree>
    <p:extLst>
      <p:ext uri="{BB962C8B-B14F-4D97-AF65-F5344CB8AC3E}">
        <p14:creationId xmlns:p14="http://schemas.microsoft.com/office/powerpoint/2010/main" val="206914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标题 1">
            <a:extLst>
              <a:ext uri="{FF2B5EF4-FFF2-40B4-BE49-F238E27FC236}">
                <a16:creationId xmlns:a16="http://schemas.microsoft.com/office/drawing/2014/main" id="{C5D96BB7-F3EE-475D-8C4A-757D9F1B8C06}"/>
              </a:ext>
            </a:extLst>
          </p:cNvPr>
          <p:cNvSpPr>
            <a:spLocks noGrp="1" noChangeArrowheads="1"/>
          </p:cNvSpPr>
          <p:nvPr>
            <p:ph type="title"/>
          </p:nvPr>
        </p:nvSpPr>
        <p:spPr>
          <a:xfrm>
            <a:off x="-15875" y="142875"/>
            <a:ext cx="8229600" cy="642938"/>
          </a:xfrm>
        </p:spPr>
        <p:txBody>
          <a:bodyPr/>
          <a:lstStyle/>
          <a:p>
            <a:pPr algn="l" defTabSz="512763" fontAlgn="base">
              <a:spcAft>
                <a:spcPct val="0"/>
              </a:spcAft>
            </a:pPr>
            <a:r>
              <a:rPr lang="en-US" altLang="zh-CN" dirty="0"/>
              <a:t>3.6.1 </a:t>
            </a:r>
            <a:r>
              <a:rPr lang="zh-CN" altLang="en-US" dirty="0"/>
              <a:t>概述</a:t>
            </a:r>
          </a:p>
        </p:txBody>
      </p:sp>
      <p:sp>
        <p:nvSpPr>
          <p:cNvPr id="4" name="灯片编号占位符 2">
            <a:extLst>
              <a:ext uri="{FF2B5EF4-FFF2-40B4-BE49-F238E27FC236}">
                <a16:creationId xmlns:a16="http://schemas.microsoft.com/office/drawing/2014/main" id="{C27C162C-7E7E-4C70-B53F-15564590C7C6}"/>
              </a:ext>
            </a:extLst>
          </p:cNvPr>
          <p:cNvSpPr>
            <a:spLocks noGrp="1" noChangeArrowheads="1"/>
          </p:cNvSpPr>
          <p:nvPr>
            <p:ph type="sldNum" sz="quarter" idx="12"/>
          </p:nvPr>
        </p:nvSpPr>
        <p:spPr bwMode="auto">
          <a:xfrm>
            <a:off x="6553200" y="6391275"/>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9FCE3FB9-BAC7-4293-A5BB-B8E090A183F8}" type="slidenum">
              <a:rPr lang="zh-CN" altLang="en-US">
                <a:solidFill>
                  <a:srgbClr val="898989"/>
                </a:solidFill>
              </a:rPr>
              <a:pPr/>
              <a:t>28</a:t>
            </a:fld>
            <a:endParaRPr lang="zh-CN" altLang="en-US">
              <a:solidFill>
                <a:srgbClr val="898989"/>
              </a:solidFill>
            </a:endParaRPr>
          </a:p>
        </p:txBody>
      </p:sp>
      <p:sp>
        <p:nvSpPr>
          <p:cNvPr id="16" name="文本框 15">
            <a:extLst>
              <a:ext uri="{FF2B5EF4-FFF2-40B4-BE49-F238E27FC236}">
                <a16:creationId xmlns:a16="http://schemas.microsoft.com/office/drawing/2014/main" id="{7CEDEC46-CDDF-44FE-8149-432C60974C70}"/>
              </a:ext>
            </a:extLst>
          </p:cNvPr>
          <p:cNvSpPr txBox="1"/>
          <p:nvPr/>
        </p:nvSpPr>
        <p:spPr>
          <a:xfrm>
            <a:off x="199288" y="1043735"/>
            <a:ext cx="8745423" cy="3539430"/>
          </a:xfrm>
          <a:prstGeom prst="rect">
            <a:avLst/>
          </a:prstGeom>
          <a:noFill/>
          <a:ln w="25400">
            <a:noFill/>
          </a:ln>
        </p:spPr>
        <p:txBody>
          <a:bodyPr wrap="square">
            <a:spAutoFit/>
          </a:bodyPr>
          <a:lstStyle/>
          <a:p>
            <a:r>
              <a:rPr lang="en-US" altLang="zh-CN" sz="3200" b="1" dirty="0">
                <a:solidFill>
                  <a:srgbClr val="FF0000"/>
                </a:solidFill>
                <a:latin typeface="Verdana" panose="020B0604030504040204" pitchFamily="34" charset="0"/>
              </a:rPr>
              <a:t>3 </a:t>
            </a:r>
            <a:r>
              <a:rPr lang="zh-CN" altLang="en-US" sz="3200" b="1" dirty="0">
                <a:solidFill>
                  <a:srgbClr val="FF0000"/>
                </a:solidFill>
                <a:latin typeface="Verdana" panose="020B0604030504040204" pitchFamily="34" charset="0"/>
              </a:rPr>
              <a:t>随机服务系统</a:t>
            </a:r>
            <a:r>
              <a:rPr lang="en-US" altLang="zh-CN" sz="3200" dirty="0">
                <a:solidFill>
                  <a:srgbClr val="006699"/>
                </a:solidFill>
                <a:latin typeface="Verdana" panose="020B0604030504040204" pitchFamily="34" charset="0"/>
              </a:rPr>
              <a:t>(Random Service System Theory)</a:t>
            </a:r>
          </a:p>
          <a:p>
            <a:r>
              <a:rPr lang="zh-CN" altLang="en-US" sz="3200" dirty="0">
                <a:solidFill>
                  <a:srgbClr val="006699"/>
                </a:solidFill>
                <a:latin typeface="Verdana" panose="020B0604030504040204" pitchFamily="34" charset="0"/>
              </a:rPr>
              <a:t>又称</a:t>
            </a:r>
            <a:r>
              <a:rPr lang="zh-CN" altLang="en-US" sz="3200" dirty="0">
                <a:solidFill>
                  <a:srgbClr val="FF0000"/>
                </a:solidFill>
                <a:latin typeface="Verdana" panose="020B0604030504040204" pitchFamily="34" charset="0"/>
              </a:rPr>
              <a:t>排队论</a:t>
            </a:r>
            <a:r>
              <a:rPr lang="zh-CN" altLang="en-US" sz="3200" dirty="0">
                <a:solidFill>
                  <a:srgbClr val="006699"/>
                </a:solidFill>
                <a:latin typeface="Verdana" panose="020B0604030504040204" pitchFamily="34" charset="0"/>
              </a:rPr>
              <a:t>（</a:t>
            </a:r>
            <a:r>
              <a:rPr lang="en-US" altLang="zh-CN" sz="3200" dirty="0">
                <a:solidFill>
                  <a:srgbClr val="006699"/>
                </a:solidFill>
                <a:latin typeface="Verdana" panose="020B0604030504040204" pitchFamily="34" charset="0"/>
              </a:rPr>
              <a:t>Queuing theory</a:t>
            </a:r>
            <a:r>
              <a:rPr lang="zh-CN" altLang="en-US" sz="3200" dirty="0">
                <a:solidFill>
                  <a:srgbClr val="006699"/>
                </a:solidFill>
                <a:latin typeface="Verdana" panose="020B0604030504040204" pitchFamily="34" charset="0"/>
              </a:rPr>
              <a:t>）</a:t>
            </a:r>
            <a:endParaRPr lang="en-US" altLang="zh-CN" sz="3200" dirty="0">
              <a:solidFill>
                <a:srgbClr val="006699"/>
              </a:solidFill>
              <a:latin typeface="Verdana" panose="020B0604030504040204" pitchFamily="34" charset="0"/>
            </a:endParaRPr>
          </a:p>
          <a:p>
            <a:pPr marL="457200" indent="-457200">
              <a:buFont typeface="Arial" panose="020B0604020202020204" pitchFamily="34" charset="0"/>
              <a:buChar char="•"/>
            </a:pPr>
            <a:r>
              <a:rPr kumimoji="0" lang="zh-CN" altLang="en-US" sz="3200" b="0" i="0" u="none" strike="noStrike" kern="1200" cap="none" spc="0" normalizeH="0" baseline="0" noProof="0" dirty="0">
                <a:ln>
                  <a:noFill/>
                </a:ln>
                <a:solidFill>
                  <a:srgbClr val="006699"/>
                </a:solidFill>
                <a:effectLst/>
                <a:uLnTx/>
                <a:uFillTx/>
                <a:latin typeface="Verdana" panose="020B0604030504040204" pitchFamily="34" charset="0"/>
                <a:ea typeface="宋体" panose="02010600030101010101" pitchFamily="2" charset="-122"/>
                <a:cs typeface="+mn-cs"/>
              </a:rPr>
              <a:t>通过研究各种服务系统在排队等待现象中的概率规律性</a:t>
            </a:r>
            <a:endParaRPr kumimoji="0" lang="en-US" altLang="zh-CN" sz="3200" b="0" i="0" u="none" strike="noStrike" kern="1200" cap="none" spc="0" normalizeH="0" baseline="0" noProof="0" dirty="0">
              <a:ln>
                <a:noFill/>
              </a:ln>
              <a:solidFill>
                <a:srgbClr val="006699"/>
              </a:solidFill>
              <a:effectLst/>
              <a:uLnTx/>
              <a:uFillTx/>
              <a:latin typeface="Verdana" panose="020B0604030504040204" pitchFamily="34" charset="0"/>
              <a:ea typeface="宋体" panose="02010600030101010101" pitchFamily="2" charset="-122"/>
              <a:cs typeface="+mn-cs"/>
            </a:endParaRPr>
          </a:p>
          <a:p>
            <a:pPr marL="457200" indent="-457200">
              <a:buFont typeface="Arial" panose="020B0604020202020204" pitchFamily="34" charset="0"/>
              <a:buChar char="•"/>
            </a:pPr>
            <a:r>
              <a:rPr kumimoji="0" lang="zh-CN" altLang="en-US" sz="3200" b="0" i="0" u="none" strike="noStrike" kern="1200" cap="none" spc="0" normalizeH="0" baseline="0" noProof="0" dirty="0">
                <a:ln>
                  <a:noFill/>
                </a:ln>
                <a:solidFill>
                  <a:srgbClr val="006699"/>
                </a:solidFill>
                <a:effectLst/>
                <a:uLnTx/>
                <a:uFillTx/>
                <a:latin typeface="Verdana" panose="020B0604030504040204" pitchFamily="34" charset="0"/>
                <a:ea typeface="宋体" panose="02010600030101010101" pitchFamily="2" charset="-122"/>
                <a:cs typeface="+mn-cs"/>
              </a:rPr>
              <a:t>解决服务系统最优设计与最优控制问题</a:t>
            </a:r>
          </a:p>
          <a:p>
            <a:pPr marL="457200" indent="-457200">
              <a:buFont typeface="Arial" panose="020B0604020202020204" pitchFamily="34" charset="0"/>
              <a:buChar char="•"/>
            </a:pPr>
            <a:r>
              <a:rPr kumimoji="0" lang="zh-CN" altLang="en-US" sz="3200" b="0" i="0" u="none" strike="noStrike" kern="1200" cap="none" spc="0" normalizeH="0" baseline="0" noProof="0" dirty="0">
                <a:ln>
                  <a:noFill/>
                </a:ln>
                <a:solidFill>
                  <a:srgbClr val="006699"/>
                </a:solidFill>
                <a:effectLst/>
                <a:uLnTx/>
                <a:uFillTx/>
                <a:latin typeface="Verdana" panose="020B0604030504040204" pitchFamily="34" charset="0"/>
                <a:ea typeface="宋体" panose="02010600030101010101" pitchFamily="2" charset="-122"/>
                <a:cs typeface="+mn-cs"/>
              </a:rPr>
              <a:t>一种理论</a:t>
            </a:r>
            <a:endParaRPr lang="zh-CN" altLang="en-US" sz="3200" dirty="0">
              <a:solidFill>
                <a:srgbClr val="006699"/>
              </a:solidFill>
              <a:latin typeface="Verdana" panose="020B0604030504040204" pitchFamily="34" charset="0"/>
            </a:endParaRPr>
          </a:p>
        </p:txBody>
      </p:sp>
      <p:pic>
        <p:nvPicPr>
          <p:cNvPr id="5" name="Picture 2" descr="http://www.expo2010.cn/expocn/pics/40/40937.jpg">
            <a:extLst>
              <a:ext uri="{FF2B5EF4-FFF2-40B4-BE49-F238E27FC236}">
                <a16:creationId xmlns:a16="http://schemas.microsoft.com/office/drawing/2014/main" id="{2D08B294-F318-46ED-ADC2-EF768647AB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72099" y="4149080"/>
            <a:ext cx="3472611" cy="19539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97198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标题 1">
            <a:extLst>
              <a:ext uri="{FF2B5EF4-FFF2-40B4-BE49-F238E27FC236}">
                <a16:creationId xmlns:a16="http://schemas.microsoft.com/office/drawing/2014/main" id="{C5D96BB7-F3EE-475D-8C4A-757D9F1B8C06}"/>
              </a:ext>
            </a:extLst>
          </p:cNvPr>
          <p:cNvSpPr>
            <a:spLocks noGrp="1" noChangeArrowheads="1"/>
          </p:cNvSpPr>
          <p:nvPr>
            <p:ph type="title"/>
          </p:nvPr>
        </p:nvSpPr>
        <p:spPr>
          <a:xfrm>
            <a:off x="-15875" y="142875"/>
            <a:ext cx="8229600" cy="642938"/>
          </a:xfrm>
        </p:spPr>
        <p:txBody>
          <a:bodyPr/>
          <a:lstStyle/>
          <a:p>
            <a:pPr algn="l" defTabSz="512763" fontAlgn="base">
              <a:spcAft>
                <a:spcPct val="0"/>
              </a:spcAft>
            </a:pPr>
            <a:r>
              <a:rPr lang="en-US" altLang="zh-CN" dirty="0"/>
              <a:t>3.6.1 </a:t>
            </a:r>
            <a:r>
              <a:rPr lang="zh-CN" altLang="en-US" dirty="0"/>
              <a:t>概述</a:t>
            </a:r>
          </a:p>
        </p:txBody>
      </p:sp>
      <p:sp>
        <p:nvSpPr>
          <p:cNvPr id="4" name="灯片编号占位符 2">
            <a:extLst>
              <a:ext uri="{FF2B5EF4-FFF2-40B4-BE49-F238E27FC236}">
                <a16:creationId xmlns:a16="http://schemas.microsoft.com/office/drawing/2014/main" id="{C27C162C-7E7E-4C70-B53F-15564590C7C6}"/>
              </a:ext>
            </a:extLst>
          </p:cNvPr>
          <p:cNvSpPr>
            <a:spLocks noGrp="1" noChangeArrowheads="1"/>
          </p:cNvSpPr>
          <p:nvPr>
            <p:ph type="sldNum" sz="quarter" idx="12"/>
          </p:nvPr>
        </p:nvSpPr>
        <p:spPr bwMode="auto">
          <a:xfrm>
            <a:off x="6553200" y="6391275"/>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9FCE3FB9-BAC7-4293-A5BB-B8E090A183F8}" type="slidenum">
              <a:rPr lang="zh-CN" altLang="en-US">
                <a:solidFill>
                  <a:srgbClr val="898989"/>
                </a:solidFill>
              </a:rPr>
              <a:pPr/>
              <a:t>29</a:t>
            </a:fld>
            <a:endParaRPr lang="zh-CN" altLang="en-US">
              <a:solidFill>
                <a:srgbClr val="898989"/>
              </a:solidFill>
            </a:endParaRPr>
          </a:p>
        </p:txBody>
      </p:sp>
      <p:sp>
        <p:nvSpPr>
          <p:cNvPr id="16" name="文本框 15">
            <a:extLst>
              <a:ext uri="{FF2B5EF4-FFF2-40B4-BE49-F238E27FC236}">
                <a16:creationId xmlns:a16="http://schemas.microsoft.com/office/drawing/2014/main" id="{7CEDEC46-CDDF-44FE-8149-432C60974C70}"/>
              </a:ext>
            </a:extLst>
          </p:cNvPr>
          <p:cNvSpPr txBox="1"/>
          <p:nvPr/>
        </p:nvSpPr>
        <p:spPr>
          <a:xfrm>
            <a:off x="199288" y="1043735"/>
            <a:ext cx="8745423" cy="1569660"/>
          </a:xfrm>
          <a:prstGeom prst="rect">
            <a:avLst/>
          </a:prstGeom>
          <a:noFill/>
          <a:ln w="25400">
            <a:noFill/>
          </a:ln>
        </p:spPr>
        <p:txBody>
          <a:bodyPr wrap="square">
            <a:spAutoFit/>
          </a:bodyPr>
          <a:lstStyle/>
          <a:p>
            <a:pPr marL="457200" indent="-457200">
              <a:buFont typeface="Arial" panose="020B0604020202020204" pitchFamily="34" charset="0"/>
              <a:buChar char="•"/>
            </a:pPr>
            <a:r>
              <a:rPr lang="zh-CN" altLang="en-US" sz="3200" dirty="0">
                <a:solidFill>
                  <a:srgbClr val="006699"/>
                </a:solidFill>
                <a:latin typeface="Verdana" panose="020B0604030504040204" pitchFamily="34" charset="0"/>
              </a:rPr>
              <a:t>起源于</a:t>
            </a:r>
            <a:r>
              <a:rPr lang="en-US" altLang="zh-CN" sz="3200" dirty="0">
                <a:solidFill>
                  <a:srgbClr val="006699"/>
                </a:solidFill>
                <a:latin typeface="Verdana" panose="020B0604030504040204" pitchFamily="34" charset="0"/>
              </a:rPr>
              <a:t>20</a:t>
            </a:r>
            <a:r>
              <a:rPr lang="zh-CN" altLang="en-US" sz="3200" dirty="0">
                <a:solidFill>
                  <a:srgbClr val="006699"/>
                </a:solidFill>
                <a:latin typeface="Verdana" panose="020B0604030504040204" pitchFamily="34" charset="0"/>
              </a:rPr>
              <a:t>世纪初的电话通话。</a:t>
            </a:r>
            <a:r>
              <a:rPr lang="en-US" altLang="zh-CN" sz="3200" dirty="0">
                <a:solidFill>
                  <a:srgbClr val="006699"/>
                </a:solidFill>
                <a:latin typeface="Verdana" panose="020B0604030504040204" pitchFamily="34" charset="0"/>
              </a:rPr>
              <a:t>1909-1920</a:t>
            </a:r>
            <a:r>
              <a:rPr lang="zh-CN" altLang="en-US" sz="3200" dirty="0">
                <a:solidFill>
                  <a:srgbClr val="006699"/>
                </a:solidFill>
                <a:latin typeface="Verdana" panose="020B0604030504040204" pitchFamily="34" charset="0"/>
              </a:rPr>
              <a:t>年丹麦数学家电气工程师</a:t>
            </a:r>
            <a:r>
              <a:rPr lang="zh-CN" altLang="en-US" sz="3200" b="1" dirty="0">
                <a:solidFill>
                  <a:srgbClr val="006699"/>
                </a:solidFill>
                <a:latin typeface="Verdana" panose="020B0604030504040204" pitchFamily="34" charset="0"/>
              </a:rPr>
              <a:t>爱尔朗</a:t>
            </a:r>
            <a:r>
              <a:rPr lang="en-US" altLang="zh-CN" sz="3200" dirty="0">
                <a:solidFill>
                  <a:srgbClr val="006699"/>
                </a:solidFill>
                <a:latin typeface="Verdana" panose="020B0604030504040204" pitchFamily="34" charset="0"/>
              </a:rPr>
              <a:t>(</a:t>
            </a:r>
            <a:r>
              <a:rPr lang="en-US" altLang="zh-CN" sz="3200" dirty="0" err="1">
                <a:solidFill>
                  <a:srgbClr val="006699"/>
                </a:solidFill>
                <a:latin typeface="Verdana" panose="020B0604030504040204" pitchFamily="34" charset="0"/>
              </a:rPr>
              <a:t>A.K.Erlang</a:t>
            </a:r>
            <a:r>
              <a:rPr lang="en-US" altLang="zh-CN" sz="3200" dirty="0">
                <a:solidFill>
                  <a:srgbClr val="006699"/>
                </a:solidFill>
                <a:latin typeface="Verdana" panose="020B0604030504040204" pitchFamily="34" charset="0"/>
              </a:rPr>
              <a:t>)</a:t>
            </a:r>
            <a:r>
              <a:rPr lang="zh-CN" altLang="en-US" sz="3200" dirty="0">
                <a:solidFill>
                  <a:srgbClr val="006699"/>
                </a:solidFill>
                <a:latin typeface="Verdana" panose="020B0604030504040204" pitchFamily="34" charset="0"/>
              </a:rPr>
              <a:t>用概率论方法研究电话通话问题</a:t>
            </a:r>
          </a:p>
        </p:txBody>
      </p:sp>
      <p:pic>
        <p:nvPicPr>
          <p:cNvPr id="3" name="图片 2">
            <a:extLst>
              <a:ext uri="{FF2B5EF4-FFF2-40B4-BE49-F238E27FC236}">
                <a16:creationId xmlns:a16="http://schemas.microsoft.com/office/drawing/2014/main" id="{2A4164E0-E919-4984-99E1-D58A95FEEE0B}"/>
              </a:ext>
            </a:extLst>
          </p:cNvPr>
          <p:cNvPicPr>
            <a:picLocks noChangeAspect="1"/>
          </p:cNvPicPr>
          <p:nvPr/>
        </p:nvPicPr>
        <p:blipFill>
          <a:blip r:embed="rId2"/>
          <a:stretch>
            <a:fillRect/>
          </a:stretch>
        </p:blipFill>
        <p:spPr>
          <a:xfrm>
            <a:off x="6782806" y="2123855"/>
            <a:ext cx="2161905" cy="3428571"/>
          </a:xfrm>
          <a:prstGeom prst="rect">
            <a:avLst/>
          </a:prstGeom>
        </p:spPr>
      </p:pic>
      <p:sp>
        <p:nvSpPr>
          <p:cNvPr id="8" name="文本框 7">
            <a:extLst>
              <a:ext uri="{FF2B5EF4-FFF2-40B4-BE49-F238E27FC236}">
                <a16:creationId xmlns:a16="http://schemas.microsoft.com/office/drawing/2014/main" id="{FACF6FF7-4620-4B92-AC1F-8DEC57493F93}"/>
              </a:ext>
            </a:extLst>
          </p:cNvPr>
          <p:cNvSpPr txBox="1"/>
          <p:nvPr/>
        </p:nvSpPr>
        <p:spPr>
          <a:xfrm>
            <a:off x="314091" y="3225062"/>
            <a:ext cx="6353912" cy="2554545"/>
          </a:xfrm>
          <a:prstGeom prst="rect">
            <a:avLst/>
          </a:prstGeom>
          <a:noFill/>
          <a:ln w="25400">
            <a:noFill/>
          </a:ln>
        </p:spPr>
        <p:txBody>
          <a:bodyPr wrap="square">
            <a:spAutoFit/>
          </a:bodyPr>
          <a:lstStyle/>
          <a:p>
            <a:pPr marL="457200" marR="0" lvl="0" indent="-45720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altLang="zh-CN" sz="3200" b="0" i="0" u="none" strike="noStrike" kern="1200" cap="none" spc="0" normalizeH="0" baseline="0" noProof="0" dirty="0">
                <a:ln>
                  <a:noFill/>
                </a:ln>
                <a:solidFill>
                  <a:srgbClr val="006699"/>
                </a:solidFill>
                <a:effectLst/>
                <a:uLnTx/>
                <a:uFillTx/>
                <a:latin typeface="Verdana" panose="020B0604030504040204" pitchFamily="34" charset="0"/>
                <a:ea typeface="宋体" panose="02010600030101010101" pitchFamily="2" charset="-122"/>
                <a:cs typeface="+mn-cs"/>
              </a:rPr>
              <a:t>20</a:t>
            </a:r>
            <a:r>
              <a:rPr kumimoji="0" lang="zh-CN" altLang="en-US" sz="3200" b="0" i="0" u="none" strike="noStrike" kern="1200" cap="none" spc="0" normalizeH="0" baseline="0" noProof="0" dirty="0">
                <a:ln>
                  <a:noFill/>
                </a:ln>
                <a:solidFill>
                  <a:srgbClr val="006699"/>
                </a:solidFill>
                <a:effectLst/>
                <a:uLnTx/>
                <a:uFillTx/>
                <a:latin typeface="Verdana" panose="020B0604030504040204" pitchFamily="34" charset="0"/>
                <a:ea typeface="宋体" panose="02010600030101010101" pitchFamily="2" charset="-122"/>
                <a:cs typeface="+mn-cs"/>
              </a:rPr>
              <a:t>世纪</a:t>
            </a:r>
            <a:r>
              <a:rPr kumimoji="0" lang="en-US" altLang="zh-CN" sz="3200" b="0" i="0" u="none" strike="noStrike" kern="1200" cap="none" spc="0" normalizeH="0" baseline="0" noProof="0" dirty="0">
                <a:ln>
                  <a:noFill/>
                </a:ln>
                <a:solidFill>
                  <a:srgbClr val="006699"/>
                </a:solidFill>
                <a:effectLst/>
                <a:uLnTx/>
                <a:uFillTx/>
                <a:latin typeface="Verdana" panose="020B0604030504040204" pitchFamily="34" charset="0"/>
                <a:ea typeface="宋体" panose="02010600030101010101" pitchFamily="2" charset="-122"/>
                <a:cs typeface="+mn-cs"/>
              </a:rPr>
              <a:t>30</a:t>
            </a:r>
            <a:r>
              <a:rPr kumimoji="0" lang="zh-CN" altLang="en-US" sz="3200" b="0" i="0" u="none" strike="noStrike" kern="1200" cap="none" spc="0" normalizeH="0" baseline="0" noProof="0" dirty="0">
                <a:ln>
                  <a:noFill/>
                </a:ln>
                <a:solidFill>
                  <a:srgbClr val="006699"/>
                </a:solidFill>
                <a:effectLst/>
                <a:uLnTx/>
                <a:uFillTx/>
                <a:latin typeface="Verdana" panose="020B0604030504040204" pitchFamily="34" charset="0"/>
                <a:ea typeface="宋体" panose="02010600030101010101" pitchFamily="2" charset="-122"/>
                <a:cs typeface="+mn-cs"/>
              </a:rPr>
              <a:t>年代，费勒</a:t>
            </a:r>
            <a:r>
              <a:rPr kumimoji="0" lang="en-US" altLang="zh-CN" sz="3200" b="0" i="0" u="none" strike="noStrike" kern="1200" cap="none" spc="0" normalizeH="0" baseline="0" noProof="0" dirty="0">
                <a:ln>
                  <a:noFill/>
                </a:ln>
                <a:solidFill>
                  <a:srgbClr val="006699"/>
                </a:solidFill>
                <a:effectLst/>
                <a:uLnTx/>
                <a:uFillTx/>
                <a:latin typeface="Verdana" panose="020B0604030504040204" pitchFamily="34" charset="0"/>
                <a:ea typeface="宋体" panose="02010600030101010101" pitchFamily="2" charset="-122"/>
                <a:cs typeface="+mn-cs"/>
              </a:rPr>
              <a:t>(</a:t>
            </a:r>
            <a:r>
              <a:rPr kumimoji="0" lang="en-US" altLang="zh-CN" sz="3200" b="0" i="0" u="none" strike="noStrike" kern="1200" cap="none" spc="0" normalizeH="0" baseline="0" noProof="0" dirty="0" err="1">
                <a:ln>
                  <a:noFill/>
                </a:ln>
                <a:solidFill>
                  <a:srgbClr val="006699"/>
                </a:solidFill>
                <a:effectLst/>
                <a:uLnTx/>
                <a:uFillTx/>
                <a:latin typeface="Verdana" panose="020B0604030504040204" pitchFamily="34" charset="0"/>
                <a:ea typeface="宋体" panose="02010600030101010101" pitchFamily="2" charset="-122"/>
                <a:cs typeface="+mn-cs"/>
              </a:rPr>
              <a:t>W.Feller</a:t>
            </a:r>
            <a:r>
              <a:rPr kumimoji="0" lang="en-US" altLang="zh-CN" sz="3200" b="0" i="0" u="none" strike="noStrike" kern="1200" cap="none" spc="0" normalizeH="0" baseline="0" noProof="0" dirty="0">
                <a:ln>
                  <a:noFill/>
                </a:ln>
                <a:solidFill>
                  <a:srgbClr val="006699"/>
                </a:solidFill>
                <a:effectLst/>
                <a:uLnTx/>
                <a:uFillTx/>
                <a:latin typeface="Verdana" panose="020B0604030504040204" pitchFamily="34" charset="0"/>
                <a:ea typeface="宋体" panose="02010600030101010101" pitchFamily="2" charset="-122"/>
                <a:cs typeface="+mn-cs"/>
              </a:rPr>
              <a:t>)</a:t>
            </a:r>
            <a:r>
              <a:rPr kumimoji="0" lang="zh-CN" altLang="en-US" sz="3200" b="0" i="0" u="none" strike="noStrike" kern="1200" cap="none" spc="0" normalizeH="0" baseline="0" noProof="0" dirty="0">
                <a:ln>
                  <a:noFill/>
                </a:ln>
                <a:solidFill>
                  <a:srgbClr val="006699"/>
                </a:solidFill>
                <a:effectLst/>
                <a:uLnTx/>
                <a:uFillTx/>
                <a:latin typeface="Verdana" panose="020B0604030504040204" pitchFamily="34" charset="0"/>
                <a:ea typeface="宋体" panose="02010600030101010101" pitchFamily="2" charset="-122"/>
                <a:cs typeface="+mn-cs"/>
              </a:rPr>
              <a:t>引进了生灭过程</a:t>
            </a:r>
          </a:p>
          <a:p>
            <a:pPr marL="457200" marR="0" lvl="0" indent="-45720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endParaRPr kumimoji="0" lang="zh-CN" altLang="en-US" sz="3200" b="0" i="0" u="none" strike="noStrike" kern="1200" cap="none" spc="0" normalizeH="0" baseline="0" noProof="0" dirty="0">
              <a:ln>
                <a:noFill/>
              </a:ln>
              <a:solidFill>
                <a:srgbClr val="006699"/>
              </a:solidFill>
              <a:effectLst/>
              <a:uLnTx/>
              <a:uFillTx/>
              <a:latin typeface="Verdana" panose="020B0604030504040204" pitchFamily="34" charset="0"/>
              <a:ea typeface="宋体" panose="02010600030101010101" pitchFamily="2" charset="-122"/>
              <a:cs typeface="+mn-cs"/>
            </a:endParaRPr>
          </a:p>
          <a:p>
            <a:pPr marL="457200" marR="0" lvl="0" indent="-45720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altLang="zh-CN" sz="3200" b="0" i="0" u="none" strike="noStrike" kern="1200" cap="none" spc="0" normalizeH="0" baseline="0" noProof="0" dirty="0">
                <a:ln>
                  <a:noFill/>
                </a:ln>
                <a:solidFill>
                  <a:srgbClr val="006699"/>
                </a:solidFill>
                <a:effectLst/>
                <a:uLnTx/>
                <a:uFillTx/>
                <a:latin typeface="Verdana" panose="020B0604030504040204" pitchFamily="34" charset="0"/>
                <a:ea typeface="宋体" panose="02010600030101010101" pitchFamily="2" charset="-122"/>
                <a:cs typeface="+mn-cs"/>
              </a:rPr>
              <a:t>20</a:t>
            </a:r>
            <a:r>
              <a:rPr kumimoji="0" lang="zh-CN" altLang="en-US" sz="3200" b="0" i="0" u="none" strike="noStrike" kern="1200" cap="none" spc="0" normalizeH="0" baseline="0" noProof="0" dirty="0">
                <a:ln>
                  <a:noFill/>
                </a:ln>
                <a:solidFill>
                  <a:srgbClr val="006699"/>
                </a:solidFill>
                <a:effectLst/>
                <a:uLnTx/>
                <a:uFillTx/>
                <a:latin typeface="Verdana" panose="020B0604030504040204" pitchFamily="34" charset="0"/>
                <a:ea typeface="宋体" panose="02010600030101010101" pitchFamily="2" charset="-122"/>
                <a:cs typeface="+mn-cs"/>
              </a:rPr>
              <a:t>世纪</a:t>
            </a:r>
            <a:r>
              <a:rPr kumimoji="0" lang="en-US" altLang="zh-CN" sz="3200" b="0" i="0" u="none" strike="noStrike" kern="1200" cap="none" spc="0" normalizeH="0" baseline="0" noProof="0" dirty="0">
                <a:ln>
                  <a:noFill/>
                </a:ln>
                <a:solidFill>
                  <a:srgbClr val="006699"/>
                </a:solidFill>
                <a:effectLst/>
                <a:uLnTx/>
                <a:uFillTx/>
                <a:latin typeface="Verdana" panose="020B0604030504040204" pitchFamily="34" charset="0"/>
                <a:ea typeface="宋体" panose="02010600030101010101" pitchFamily="2" charset="-122"/>
                <a:cs typeface="+mn-cs"/>
              </a:rPr>
              <a:t>50</a:t>
            </a:r>
            <a:r>
              <a:rPr kumimoji="0" lang="zh-CN" altLang="en-US" sz="3200" b="0" i="0" u="none" strike="noStrike" kern="1200" cap="none" spc="0" normalizeH="0" baseline="0" noProof="0" dirty="0">
                <a:ln>
                  <a:noFill/>
                </a:ln>
                <a:solidFill>
                  <a:srgbClr val="006699"/>
                </a:solidFill>
                <a:effectLst/>
                <a:uLnTx/>
                <a:uFillTx/>
                <a:latin typeface="Verdana" panose="020B0604030504040204" pitchFamily="34" charset="0"/>
                <a:ea typeface="宋体" panose="02010600030101010101" pitchFamily="2" charset="-122"/>
                <a:cs typeface="+mn-cs"/>
              </a:rPr>
              <a:t>年代，</a:t>
            </a:r>
            <a:r>
              <a:rPr kumimoji="0" lang="en-US" altLang="zh-CN" sz="3200" b="0" i="0" u="none" strike="noStrike" kern="1200" cap="none" spc="0" normalizeH="0" baseline="0" noProof="0" dirty="0" err="1">
                <a:ln>
                  <a:noFill/>
                </a:ln>
                <a:solidFill>
                  <a:srgbClr val="006699"/>
                </a:solidFill>
                <a:effectLst/>
                <a:uLnTx/>
                <a:uFillTx/>
                <a:latin typeface="Verdana" panose="020B0604030504040204" pitchFamily="34" charset="0"/>
                <a:ea typeface="宋体" panose="02010600030101010101" pitchFamily="2" charset="-122"/>
                <a:cs typeface="+mn-cs"/>
              </a:rPr>
              <a:t>D.G.Kendall</a:t>
            </a:r>
            <a:r>
              <a:rPr kumimoji="0" lang="zh-CN" altLang="en-US" sz="3200" b="0" i="0" u="none" strike="noStrike" kern="1200" cap="none" spc="0" normalizeH="0" baseline="0" noProof="0" dirty="0">
                <a:ln>
                  <a:noFill/>
                </a:ln>
                <a:solidFill>
                  <a:srgbClr val="006699"/>
                </a:solidFill>
                <a:effectLst/>
                <a:uLnTx/>
                <a:uFillTx/>
                <a:latin typeface="Verdana" panose="020B0604030504040204" pitchFamily="34" charset="0"/>
                <a:ea typeface="宋体" panose="02010600030101010101" pitchFamily="2" charset="-122"/>
                <a:cs typeface="+mn-cs"/>
              </a:rPr>
              <a:t>用嵌入马尔可夫链方法</a:t>
            </a:r>
          </a:p>
        </p:txBody>
      </p:sp>
    </p:spTree>
    <p:extLst>
      <p:ext uri="{BB962C8B-B14F-4D97-AF65-F5344CB8AC3E}">
        <p14:creationId xmlns:p14="http://schemas.microsoft.com/office/powerpoint/2010/main" val="348066481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C9BFFE0E-7451-47FD-BB84-27BFC2710C49}"/>
              </a:ext>
            </a:extLst>
          </p:cNvPr>
          <p:cNvSpPr>
            <a:spLocks noGrp="1"/>
          </p:cNvSpPr>
          <p:nvPr>
            <p:ph type="title"/>
          </p:nvPr>
        </p:nvSpPr>
        <p:spPr>
          <a:xfrm>
            <a:off x="792163" y="3962400"/>
            <a:ext cx="7772400" cy="1986880"/>
          </a:xfrm>
        </p:spPr>
        <p:txBody>
          <a:bodyPr/>
          <a:lstStyle/>
          <a:p>
            <a:pPr>
              <a:defRPr/>
            </a:pPr>
            <a:r>
              <a:rPr lang="en-US" altLang="zh-CN" sz="3200" b="0" dirty="0">
                <a:latin typeface="+mn-lt"/>
                <a:ea typeface="+mn-ea"/>
              </a:rPr>
              <a:t>3.6.1 </a:t>
            </a:r>
            <a:r>
              <a:rPr lang="zh-CN" altLang="en-US" sz="3200" b="0" dirty="0">
                <a:latin typeface="+mn-lt"/>
                <a:ea typeface="+mn-ea"/>
              </a:rPr>
              <a:t>概述</a:t>
            </a:r>
            <a:br>
              <a:rPr lang="en-US" altLang="zh-CN" sz="3200" b="0" dirty="0">
                <a:latin typeface="+mn-lt"/>
                <a:ea typeface="+mn-ea"/>
              </a:rPr>
            </a:br>
            <a:r>
              <a:rPr lang="en-US" altLang="zh-CN" sz="3200" b="0" dirty="0">
                <a:latin typeface="+mn-lt"/>
                <a:ea typeface="+mn-ea"/>
              </a:rPr>
              <a:t>3.6.2 </a:t>
            </a:r>
            <a:r>
              <a:rPr lang="zh-CN" altLang="en-US" sz="3200" b="0" dirty="0">
                <a:latin typeface="+mn-lt"/>
                <a:ea typeface="+mn-ea"/>
              </a:rPr>
              <a:t>离散事件模拟</a:t>
            </a:r>
          </a:p>
        </p:txBody>
      </p:sp>
      <p:sp>
        <p:nvSpPr>
          <p:cNvPr id="5" name="文本占位符 4">
            <a:extLst>
              <a:ext uri="{FF2B5EF4-FFF2-40B4-BE49-F238E27FC236}">
                <a16:creationId xmlns:a16="http://schemas.microsoft.com/office/drawing/2014/main" id="{876E711A-B3DA-459A-AF28-A432B77A449E}"/>
              </a:ext>
            </a:extLst>
          </p:cNvPr>
          <p:cNvSpPr>
            <a:spLocks noGrp="1"/>
          </p:cNvSpPr>
          <p:nvPr>
            <p:ph type="body" idx="1"/>
          </p:nvPr>
        </p:nvSpPr>
        <p:spPr>
          <a:xfrm>
            <a:off x="722313" y="1554163"/>
            <a:ext cx="7772400" cy="1500187"/>
          </a:xfrm>
        </p:spPr>
        <p:txBody>
          <a:bodyPr/>
          <a:lstStyle/>
          <a:p>
            <a:pPr>
              <a:defRPr/>
            </a:pPr>
            <a:r>
              <a:rPr lang="en-US" altLang="zh-CN" sz="4800" dirty="0">
                <a:solidFill>
                  <a:schemeClr val="tx1"/>
                </a:solidFill>
                <a:latin typeface="微软雅黑" panose="020B0503020204020204" pitchFamily="34" charset="-122"/>
                <a:ea typeface="微软雅黑" panose="020B0503020204020204" pitchFamily="34" charset="-122"/>
              </a:rPr>
              <a:t>3.6 </a:t>
            </a:r>
            <a:r>
              <a:rPr lang="zh-CN" altLang="en-US" sz="4800" dirty="0">
                <a:solidFill>
                  <a:schemeClr val="tx1"/>
                </a:solidFill>
                <a:latin typeface="微软雅黑" panose="020B0503020204020204" pitchFamily="34" charset="-122"/>
                <a:ea typeface="微软雅黑" panose="020B0503020204020204" pitchFamily="34" charset="-122"/>
              </a:rPr>
              <a:t>随机服务系统模拟</a:t>
            </a:r>
          </a:p>
          <a:p>
            <a:pPr>
              <a:defRPr/>
            </a:pPr>
            <a:endParaRPr lang="zh-CN" altLang="en-US" dirty="0"/>
          </a:p>
        </p:txBody>
      </p:sp>
      <p:sp>
        <p:nvSpPr>
          <p:cNvPr id="46084" name="灯片编号占位符 2">
            <a:extLst>
              <a:ext uri="{FF2B5EF4-FFF2-40B4-BE49-F238E27FC236}">
                <a16:creationId xmlns:a16="http://schemas.microsoft.com/office/drawing/2014/main" id="{9BF0444B-A272-4A53-B7C2-16D6DFD262FD}"/>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9FCE3FB9-BAC7-4293-A5BB-B8E090A183F8}" type="slidenum">
              <a:rPr lang="zh-CN" altLang="en-US">
                <a:solidFill>
                  <a:srgbClr val="898989"/>
                </a:solidFill>
              </a:rPr>
              <a:pPr/>
              <a:t>3</a:t>
            </a:fld>
            <a:endParaRPr lang="zh-CN" altLang="en-US">
              <a:solidFill>
                <a:srgbClr val="898989"/>
              </a:solidFill>
            </a:endParaRPr>
          </a:p>
        </p:txBody>
      </p:sp>
    </p:spTree>
    <p:extLst>
      <p:ext uri="{BB962C8B-B14F-4D97-AF65-F5344CB8AC3E}">
        <p14:creationId xmlns:p14="http://schemas.microsoft.com/office/powerpoint/2010/main" val="32082447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标题 1">
            <a:extLst>
              <a:ext uri="{FF2B5EF4-FFF2-40B4-BE49-F238E27FC236}">
                <a16:creationId xmlns:a16="http://schemas.microsoft.com/office/drawing/2014/main" id="{C5D96BB7-F3EE-475D-8C4A-757D9F1B8C06}"/>
              </a:ext>
            </a:extLst>
          </p:cNvPr>
          <p:cNvSpPr>
            <a:spLocks noGrp="1" noChangeArrowheads="1"/>
          </p:cNvSpPr>
          <p:nvPr>
            <p:ph type="title"/>
          </p:nvPr>
        </p:nvSpPr>
        <p:spPr>
          <a:xfrm>
            <a:off x="-15875" y="142875"/>
            <a:ext cx="8229600" cy="642938"/>
          </a:xfrm>
        </p:spPr>
        <p:txBody>
          <a:bodyPr/>
          <a:lstStyle/>
          <a:p>
            <a:pPr algn="l" defTabSz="512763" fontAlgn="base">
              <a:spcAft>
                <a:spcPct val="0"/>
              </a:spcAft>
            </a:pPr>
            <a:r>
              <a:rPr lang="en-US" altLang="zh-CN" dirty="0"/>
              <a:t>3.6.1 </a:t>
            </a:r>
            <a:r>
              <a:rPr lang="zh-CN" altLang="en-US" dirty="0"/>
              <a:t>概述</a:t>
            </a:r>
          </a:p>
        </p:txBody>
      </p:sp>
      <p:sp>
        <p:nvSpPr>
          <p:cNvPr id="4" name="灯片编号占位符 2">
            <a:extLst>
              <a:ext uri="{FF2B5EF4-FFF2-40B4-BE49-F238E27FC236}">
                <a16:creationId xmlns:a16="http://schemas.microsoft.com/office/drawing/2014/main" id="{C27C162C-7E7E-4C70-B53F-15564590C7C6}"/>
              </a:ext>
            </a:extLst>
          </p:cNvPr>
          <p:cNvSpPr>
            <a:spLocks noGrp="1" noChangeArrowheads="1"/>
          </p:cNvSpPr>
          <p:nvPr>
            <p:ph type="sldNum" sz="quarter" idx="12"/>
          </p:nvPr>
        </p:nvSpPr>
        <p:spPr bwMode="auto">
          <a:xfrm>
            <a:off x="6553200" y="6391275"/>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9FCE3FB9-BAC7-4293-A5BB-B8E090A183F8}" type="slidenum">
              <a:rPr lang="zh-CN" altLang="en-US">
                <a:solidFill>
                  <a:srgbClr val="898989"/>
                </a:solidFill>
              </a:rPr>
              <a:pPr/>
              <a:t>30</a:t>
            </a:fld>
            <a:endParaRPr lang="zh-CN" altLang="en-US">
              <a:solidFill>
                <a:srgbClr val="898989"/>
              </a:solidFill>
            </a:endParaRPr>
          </a:p>
        </p:txBody>
      </p:sp>
      <p:graphicFrame>
        <p:nvGraphicFramePr>
          <p:cNvPr id="5" name="Group 3">
            <a:extLst>
              <a:ext uri="{FF2B5EF4-FFF2-40B4-BE49-F238E27FC236}">
                <a16:creationId xmlns:a16="http://schemas.microsoft.com/office/drawing/2014/main" id="{77E0536F-284D-4D3D-8966-80D017F38357}"/>
              </a:ext>
            </a:extLst>
          </p:cNvPr>
          <p:cNvGraphicFramePr>
            <a:graphicFrameLocks noGrp="1"/>
          </p:cNvGraphicFramePr>
          <p:nvPr>
            <p:extLst>
              <p:ext uri="{D42A27DB-BD31-4B8C-83A1-F6EECF244321}">
                <p14:modId xmlns:p14="http://schemas.microsoft.com/office/powerpoint/2010/main" val="685179247"/>
              </p:ext>
            </p:extLst>
          </p:nvPr>
        </p:nvGraphicFramePr>
        <p:xfrm>
          <a:off x="320288" y="1777849"/>
          <a:ext cx="8351837" cy="3840464"/>
        </p:xfrm>
        <a:graphic>
          <a:graphicData uri="http://schemas.openxmlformats.org/drawingml/2006/table">
            <a:tbl>
              <a:tblPr/>
              <a:tblGrid>
                <a:gridCol w="2952750">
                  <a:extLst>
                    <a:ext uri="{9D8B030D-6E8A-4147-A177-3AD203B41FA5}">
                      <a16:colId xmlns:a16="http://schemas.microsoft.com/office/drawing/2014/main" val="20000"/>
                    </a:ext>
                  </a:extLst>
                </a:gridCol>
                <a:gridCol w="2614612">
                  <a:extLst>
                    <a:ext uri="{9D8B030D-6E8A-4147-A177-3AD203B41FA5}">
                      <a16:colId xmlns:a16="http://schemas.microsoft.com/office/drawing/2014/main" val="20001"/>
                    </a:ext>
                  </a:extLst>
                </a:gridCol>
                <a:gridCol w="2784475">
                  <a:extLst>
                    <a:ext uri="{9D8B030D-6E8A-4147-A177-3AD203B41FA5}">
                      <a16:colId xmlns:a16="http://schemas.microsoft.com/office/drawing/2014/main" val="20002"/>
                    </a:ext>
                  </a:extLst>
                </a:gridCol>
              </a:tblGrid>
              <a:tr h="457162">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400" b="0" i="0" u="none" strike="noStrike" cap="none" normalizeH="0" baseline="0" dirty="0">
                          <a:ln>
                            <a:noFill/>
                          </a:ln>
                          <a:solidFill>
                            <a:schemeClr val="tx1"/>
                          </a:solidFill>
                          <a:effectLst/>
                          <a:latin typeface="黑体" pitchFamily="2" charset="-122"/>
                          <a:ea typeface="黑体" pitchFamily="2" charset="-122"/>
                        </a:rPr>
                        <a:t>顾客</a:t>
                      </a:r>
                    </a:p>
                  </a:txBody>
                  <a:tcPr marT="45716" marB="4571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400" b="0" i="0" u="none" strike="noStrike" cap="none" normalizeH="0" baseline="0">
                          <a:ln>
                            <a:noFill/>
                          </a:ln>
                          <a:solidFill>
                            <a:schemeClr val="tx1"/>
                          </a:solidFill>
                          <a:effectLst/>
                          <a:latin typeface="黑体" pitchFamily="2" charset="-122"/>
                          <a:ea typeface="黑体" pitchFamily="2" charset="-122"/>
                        </a:rPr>
                        <a:t>要求的服务</a:t>
                      </a:r>
                    </a:p>
                  </a:txBody>
                  <a:tcPr marT="45716" marB="4571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400" b="0" i="0" u="none" strike="noStrike" cap="none" normalizeH="0" baseline="0">
                          <a:ln>
                            <a:noFill/>
                          </a:ln>
                          <a:solidFill>
                            <a:schemeClr val="tx1"/>
                          </a:solidFill>
                          <a:effectLst/>
                          <a:latin typeface="黑体" pitchFamily="2" charset="-122"/>
                          <a:ea typeface="黑体" pitchFamily="2" charset="-122"/>
                        </a:rPr>
                        <a:t>服务台</a:t>
                      </a:r>
                    </a:p>
                  </a:txBody>
                  <a:tcPr marT="45716" marB="45716"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38300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dirty="0">
                          <a:ln>
                            <a:noFill/>
                          </a:ln>
                          <a:solidFill>
                            <a:schemeClr val="tx1"/>
                          </a:solidFill>
                          <a:effectLst/>
                          <a:latin typeface="黑体" pitchFamily="2" charset="-122"/>
                          <a:ea typeface="黑体" pitchFamily="2" charset="-122"/>
                        </a:rPr>
                        <a:t>1</a:t>
                      </a:r>
                      <a:r>
                        <a:rPr kumimoji="0" lang="zh-CN" altLang="en-US" sz="2400" b="0" i="0" u="none" strike="noStrike" cap="none" normalizeH="0" baseline="0" dirty="0">
                          <a:ln>
                            <a:noFill/>
                          </a:ln>
                          <a:solidFill>
                            <a:schemeClr val="tx1"/>
                          </a:solidFill>
                          <a:effectLst/>
                          <a:latin typeface="黑体" pitchFamily="2" charset="-122"/>
                          <a:ea typeface="黑体" pitchFamily="2" charset="-122"/>
                        </a:rPr>
                        <a:t>．借书的学生</a:t>
                      </a:r>
                      <a:endParaRPr kumimoji="0" lang="zh-CN" altLang="en-US" sz="2400" b="0" i="0" u="none" strike="noStrike" cap="none" normalizeH="0" baseline="0" dirty="0">
                        <a:ln>
                          <a:noFill/>
                        </a:ln>
                        <a:solidFill>
                          <a:schemeClr val="tx1"/>
                        </a:solidFill>
                        <a:effectLst/>
                        <a:latin typeface="黑体" pitchFamily="2" charset="-122"/>
                        <a:ea typeface="黑体" pitchFamily="2" charset="-122"/>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2400" b="0" i="0" u="none" strike="noStrike" cap="none" normalizeH="0" baseline="0" dirty="0">
                          <a:ln>
                            <a:noFill/>
                          </a:ln>
                          <a:solidFill>
                            <a:schemeClr val="tx1"/>
                          </a:solidFill>
                          <a:effectLst/>
                          <a:latin typeface="黑体" pitchFamily="2" charset="-122"/>
                          <a:ea typeface="黑体" pitchFamily="2" charset="-122"/>
                        </a:rPr>
                        <a:t>2</a:t>
                      </a:r>
                      <a:r>
                        <a:rPr kumimoji="0" lang="zh-CN" altLang="en-US" sz="2400" b="0" i="0" u="none" strike="noStrike" cap="none" normalizeH="0" baseline="0" dirty="0">
                          <a:ln>
                            <a:noFill/>
                          </a:ln>
                          <a:solidFill>
                            <a:schemeClr val="tx1"/>
                          </a:solidFill>
                          <a:effectLst/>
                          <a:latin typeface="黑体" pitchFamily="2" charset="-122"/>
                          <a:ea typeface="黑体" pitchFamily="2" charset="-122"/>
                        </a:rPr>
                        <a:t>．打电话</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2400" b="0" i="0" u="none" strike="noStrike" cap="none" normalizeH="0" baseline="0" dirty="0">
                          <a:ln>
                            <a:noFill/>
                          </a:ln>
                          <a:solidFill>
                            <a:schemeClr val="tx1"/>
                          </a:solidFill>
                          <a:effectLst/>
                          <a:latin typeface="黑体" pitchFamily="2" charset="-122"/>
                          <a:ea typeface="黑体" pitchFamily="2" charset="-122"/>
                        </a:rPr>
                        <a:t>3</a:t>
                      </a:r>
                      <a:r>
                        <a:rPr kumimoji="0" lang="zh-CN" altLang="en-US" sz="2400" b="0" i="0" u="none" strike="noStrike" cap="none" normalizeH="0" baseline="0" dirty="0">
                          <a:ln>
                            <a:noFill/>
                          </a:ln>
                          <a:solidFill>
                            <a:schemeClr val="tx1"/>
                          </a:solidFill>
                          <a:effectLst/>
                          <a:latin typeface="黑体" pitchFamily="2" charset="-122"/>
                          <a:ea typeface="黑体" pitchFamily="2" charset="-122"/>
                        </a:rPr>
                        <a:t>．提货者</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2400" b="0" i="0" u="none" strike="noStrike" cap="none" normalizeH="0" baseline="0" dirty="0">
                          <a:ln>
                            <a:noFill/>
                          </a:ln>
                          <a:solidFill>
                            <a:schemeClr val="tx1"/>
                          </a:solidFill>
                          <a:effectLst/>
                          <a:latin typeface="黑体" pitchFamily="2" charset="-122"/>
                          <a:ea typeface="黑体" pitchFamily="2" charset="-122"/>
                        </a:rPr>
                        <a:t>4</a:t>
                      </a:r>
                      <a:r>
                        <a:rPr kumimoji="0" lang="zh-CN" altLang="en-US" sz="2400" b="0" i="0" u="none" strike="noStrike" cap="none" normalizeH="0" baseline="0" dirty="0">
                          <a:ln>
                            <a:noFill/>
                          </a:ln>
                          <a:solidFill>
                            <a:schemeClr val="tx1"/>
                          </a:solidFill>
                          <a:effectLst/>
                          <a:latin typeface="黑体" pitchFamily="2" charset="-122"/>
                          <a:ea typeface="黑体" pitchFamily="2" charset="-122"/>
                        </a:rPr>
                        <a:t>．待降落的飞行器</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2400" b="0" i="0" u="none" strike="noStrike" cap="none" normalizeH="0" baseline="0" dirty="0">
                          <a:ln>
                            <a:noFill/>
                          </a:ln>
                          <a:solidFill>
                            <a:schemeClr val="tx1"/>
                          </a:solidFill>
                          <a:effectLst/>
                          <a:latin typeface="黑体" pitchFamily="2" charset="-122"/>
                          <a:ea typeface="黑体" pitchFamily="2" charset="-122"/>
                        </a:rPr>
                        <a:t>5</a:t>
                      </a:r>
                      <a:r>
                        <a:rPr kumimoji="0" lang="zh-CN" altLang="en-US" sz="2400" b="0" i="0" u="none" strike="noStrike" cap="none" normalizeH="0" baseline="0" dirty="0">
                          <a:ln>
                            <a:noFill/>
                          </a:ln>
                          <a:solidFill>
                            <a:schemeClr val="tx1"/>
                          </a:solidFill>
                          <a:effectLst/>
                          <a:latin typeface="黑体" pitchFamily="2" charset="-122"/>
                          <a:ea typeface="黑体" pitchFamily="2" charset="-122"/>
                        </a:rPr>
                        <a:t>．储户</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dirty="0">
                        <a:ln>
                          <a:noFill/>
                        </a:ln>
                        <a:solidFill>
                          <a:schemeClr val="tx1"/>
                        </a:solidFill>
                        <a:effectLst/>
                        <a:latin typeface="黑体" pitchFamily="2" charset="-122"/>
                        <a:ea typeface="黑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2400" b="0" i="0" u="none" strike="noStrike" cap="none" normalizeH="0" baseline="0" dirty="0">
                          <a:ln>
                            <a:noFill/>
                          </a:ln>
                          <a:solidFill>
                            <a:schemeClr val="tx1"/>
                          </a:solidFill>
                          <a:effectLst/>
                          <a:latin typeface="黑体" pitchFamily="2" charset="-122"/>
                          <a:ea typeface="黑体" pitchFamily="2" charset="-122"/>
                        </a:rPr>
                        <a:t>6</a:t>
                      </a:r>
                      <a:r>
                        <a:rPr kumimoji="0" lang="zh-CN" altLang="en-US" sz="2400" b="0" i="0" u="none" strike="noStrike" cap="none" normalizeH="0" baseline="0" dirty="0">
                          <a:ln>
                            <a:noFill/>
                          </a:ln>
                          <a:solidFill>
                            <a:schemeClr val="tx1"/>
                          </a:solidFill>
                          <a:effectLst/>
                          <a:latin typeface="黑体" pitchFamily="2" charset="-122"/>
                          <a:ea typeface="黑体" pitchFamily="2" charset="-122"/>
                        </a:rPr>
                        <a:t>．河水进入水库</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2400" b="0" i="0" u="none" strike="noStrike" cap="none" normalizeH="0" baseline="0" dirty="0">
                          <a:ln>
                            <a:noFill/>
                          </a:ln>
                          <a:solidFill>
                            <a:schemeClr val="tx1"/>
                          </a:solidFill>
                          <a:effectLst/>
                          <a:latin typeface="黑体" pitchFamily="2" charset="-122"/>
                          <a:ea typeface="黑体" pitchFamily="2" charset="-122"/>
                        </a:rPr>
                        <a:t>7</a:t>
                      </a:r>
                      <a:r>
                        <a:rPr kumimoji="0" lang="zh-CN" altLang="en-US" sz="2400" b="0" i="0" u="none" strike="noStrike" cap="none" normalizeH="0" baseline="0" dirty="0">
                          <a:ln>
                            <a:noFill/>
                          </a:ln>
                          <a:solidFill>
                            <a:schemeClr val="tx1"/>
                          </a:solidFill>
                          <a:effectLst/>
                          <a:latin typeface="黑体" pitchFamily="2" charset="-122"/>
                          <a:ea typeface="黑体" pitchFamily="2" charset="-122"/>
                        </a:rPr>
                        <a:t>．购票旅客</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2400" b="0" i="0" u="none" strike="noStrike" cap="none" normalizeH="0" baseline="0" dirty="0">
                          <a:ln>
                            <a:noFill/>
                          </a:ln>
                          <a:solidFill>
                            <a:schemeClr val="tx1"/>
                          </a:solidFill>
                          <a:effectLst/>
                          <a:latin typeface="黑体" pitchFamily="2" charset="-122"/>
                          <a:ea typeface="黑体" pitchFamily="2" charset="-122"/>
                        </a:rPr>
                        <a:t>8</a:t>
                      </a:r>
                      <a:r>
                        <a:rPr kumimoji="0" lang="zh-CN" altLang="en-US" sz="2400" b="0" i="0" u="none" strike="noStrike" cap="none" normalizeH="0" baseline="0" dirty="0">
                          <a:ln>
                            <a:noFill/>
                          </a:ln>
                          <a:solidFill>
                            <a:schemeClr val="tx1"/>
                          </a:solidFill>
                          <a:effectLst/>
                          <a:latin typeface="黑体" pitchFamily="2" charset="-122"/>
                          <a:ea typeface="黑体" pitchFamily="2" charset="-122"/>
                        </a:rPr>
                        <a:t>．十字路口的汽车</a:t>
                      </a:r>
                    </a:p>
                  </a:txBody>
                  <a:tcPr marT="45716" marB="45716"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2400" b="0" i="0" u="none" strike="noStrike" cap="none" normalizeH="0" baseline="0">
                          <a:ln>
                            <a:noFill/>
                          </a:ln>
                          <a:solidFill>
                            <a:schemeClr val="tx1"/>
                          </a:solidFill>
                          <a:effectLst/>
                          <a:latin typeface="黑体" pitchFamily="2" charset="-122"/>
                          <a:ea typeface="黑体" pitchFamily="2" charset="-122"/>
                        </a:rPr>
                        <a:t>借书</a:t>
                      </a:r>
                      <a:endParaRPr kumimoji="0" lang="zh-CN" altLang="en-US" sz="2400" b="0" i="0" u="none" strike="noStrike" cap="none" normalizeH="0" baseline="0">
                        <a:ln>
                          <a:noFill/>
                        </a:ln>
                        <a:solidFill>
                          <a:schemeClr val="tx1"/>
                        </a:solidFill>
                        <a:effectLst/>
                        <a:latin typeface="黑体" pitchFamily="2" charset="-122"/>
                        <a:ea typeface="黑体" pitchFamily="2" charset="-122"/>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2400" b="0" i="0" u="none" strike="noStrike" cap="none" normalizeH="0" baseline="0">
                          <a:ln>
                            <a:noFill/>
                          </a:ln>
                          <a:solidFill>
                            <a:schemeClr val="tx1"/>
                          </a:solidFill>
                          <a:effectLst/>
                          <a:latin typeface="黑体" pitchFamily="2" charset="-122"/>
                          <a:ea typeface="黑体" pitchFamily="2" charset="-122"/>
                        </a:rPr>
                        <a:t>通话</a:t>
                      </a: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2400" b="0" i="0" u="none" strike="noStrike" cap="none" normalizeH="0" baseline="0">
                          <a:ln>
                            <a:noFill/>
                          </a:ln>
                          <a:solidFill>
                            <a:schemeClr val="tx1"/>
                          </a:solidFill>
                          <a:effectLst/>
                          <a:latin typeface="黑体" pitchFamily="2" charset="-122"/>
                          <a:ea typeface="黑体" pitchFamily="2" charset="-122"/>
                        </a:rPr>
                        <a:t>提货</a:t>
                      </a: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2400" b="0" i="0" u="none" strike="noStrike" cap="none" normalizeH="0" baseline="0">
                          <a:ln>
                            <a:noFill/>
                          </a:ln>
                          <a:solidFill>
                            <a:schemeClr val="tx1"/>
                          </a:solidFill>
                          <a:effectLst/>
                          <a:latin typeface="黑体" pitchFamily="2" charset="-122"/>
                          <a:ea typeface="黑体" pitchFamily="2" charset="-122"/>
                        </a:rPr>
                        <a:t>降落</a:t>
                      </a: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2400" b="0" i="0" u="none" strike="noStrike" cap="none" normalizeH="0" baseline="0">
                          <a:ln>
                            <a:noFill/>
                          </a:ln>
                          <a:solidFill>
                            <a:schemeClr val="tx1"/>
                          </a:solidFill>
                          <a:effectLst/>
                          <a:latin typeface="黑体" pitchFamily="2" charset="-122"/>
                          <a:ea typeface="黑体" pitchFamily="2" charset="-122"/>
                        </a:rPr>
                        <a:t>存款、取款</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黑体" pitchFamily="2" charset="-122"/>
                        <a:ea typeface="黑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2400" b="0" i="0" u="none" strike="noStrike" cap="none" normalizeH="0" baseline="0">
                          <a:ln>
                            <a:noFill/>
                          </a:ln>
                          <a:solidFill>
                            <a:schemeClr val="tx1"/>
                          </a:solidFill>
                          <a:effectLst/>
                          <a:latin typeface="黑体" pitchFamily="2" charset="-122"/>
                          <a:ea typeface="黑体" pitchFamily="2" charset="-122"/>
                        </a:rPr>
                        <a:t>放水、调整水位</a:t>
                      </a: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2400" b="0" i="0" u="none" strike="noStrike" cap="none" normalizeH="0" baseline="0">
                          <a:ln>
                            <a:noFill/>
                          </a:ln>
                          <a:solidFill>
                            <a:schemeClr val="tx1"/>
                          </a:solidFill>
                          <a:effectLst/>
                          <a:latin typeface="黑体" pitchFamily="2" charset="-122"/>
                          <a:ea typeface="黑体" pitchFamily="2" charset="-122"/>
                        </a:rPr>
                        <a:t>购票</a:t>
                      </a: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2400" b="0" i="0" u="none" strike="noStrike" cap="none" normalizeH="0" baseline="0">
                          <a:ln>
                            <a:noFill/>
                          </a:ln>
                          <a:solidFill>
                            <a:schemeClr val="tx1"/>
                          </a:solidFill>
                          <a:effectLst/>
                          <a:latin typeface="黑体" pitchFamily="2" charset="-122"/>
                          <a:ea typeface="黑体" pitchFamily="2" charset="-122"/>
                        </a:rPr>
                        <a:t>通过路口</a:t>
                      </a:r>
                    </a:p>
                  </a:txBody>
                  <a:tcPr marT="45716" marB="4571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2400" b="0" i="0" u="none" strike="noStrike" cap="none" normalizeH="0" baseline="0" dirty="0">
                          <a:ln>
                            <a:noFill/>
                          </a:ln>
                          <a:solidFill>
                            <a:schemeClr val="tx1"/>
                          </a:solidFill>
                          <a:effectLst/>
                          <a:latin typeface="黑体" pitchFamily="2" charset="-122"/>
                          <a:ea typeface="黑体" pitchFamily="2" charset="-122"/>
                        </a:rPr>
                        <a:t>图书管理员</a:t>
                      </a:r>
                      <a:endParaRPr kumimoji="0" lang="zh-CN" altLang="en-US" sz="2400" b="0" i="0" u="none" strike="noStrike" cap="none" normalizeH="0" baseline="0" dirty="0">
                        <a:ln>
                          <a:noFill/>
                        </a:ln>
                        <a:solidFill>
                          <a:schemeClr val="tx1"/>
                        </a:solidFill>
                        <a:effectLst/>
                        <a:latin typeface="黑体" pitchFamily="2" charset="-122"/>
                        <a:ea typeface="黑体" pitchFamily="2" charset="-122"/>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2400" b="0" i="0" u="none" strike="noStrike" cap="none" normalizeH="0" baseline="0" dirty="0">
                          <a:ln>
                            <a:noFill/>
                          </a:ln>
                          <a:solidFill>
                            <a:schemeClr val="tx1"/>
                          </a:solidFill>
                          <a:effectLst/>
                          <a:latin typeface="黑体" pitchFamily="2" charset="-122"/>
                          <a:ea typeface="黑体" pitchFamily="2" charset="-122"/>
                        </a:rPr>
                        <a:t>交换台</a:t>
                      </a: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2400" b="0" i="0" u="none" strike="noStrike" cap="none" normalizeH="0" baseline="0" dirty="0">
                          <a:ln>
                            <a:noFill/>
                          </a:ln>
                          <a:solidFill>
                            <a:schemeClr val="tx1"/>
                          </a:solidFill>
                          <a:effectLst/>
                          <a:latin typeface="黑体" pitchFamily="2" charset="-122"/>
                          <a:ea typeface="黑体" pitchFamily="2" charset="-122"/>
                        </a:rPr>
                        <a:t>仓库管理员</a:t>
                      </a: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2400" b="0" i="0" u="none" strike="noStrike" cap="none" normalizeH="0" baseline="0" dirty="0">
                          <a:ln>
                            <a:noFill/>
                          </a:ln>
                          <a:solidFill>
                            <a:schemeClr val="tx1"/>
                          </a:solidFill>
                          <a:effectLst/>
                          <a:latin typeface="黑体" pitchFamily="2" charset="-122"/>
                          <a:ea typeface="黑体" pitchFamily="2" charset="-122"/>
                        </a:rPr>
                        <a:t>指挥塔台</a:t>
                      </a:r>
                      <a:br>
                        <a:rPr kumimoji="0" lang="zh-CN" altLang="en-US" sz="2400" b="0" i="0" u="none" strike="noStrike" cap="none" normalizeH="0" baseline="0" dirty="0">
                          <a:ln>
                            <a:noFill/>
                          </a:ln>
                          <a:solidFill>
                            <a:schemeClr val="tx1"/>
                          </a:solidFill>
                          <a:effectLst/>
                          <a:latin typeface="黑体" pitchFamily="2" charset="-122"/>
                          <a:ea typeface="黑体" pitchFamily="2" charset="-122"/>
                        </a:rPr>
                      </a:br>
                      <a:r>
                        <a:rPr kumimoji="0" lang="zh-CN" altLang="en-US" sz="2400" b="0" i="0" u="none" strike="noStrike" cap="none" normalizeH="0" baseline="0" dirty="0">
                          <a:ln>
                            <a:noFill/>
                          </a:ln>
                          <a:solidFill>
                            <a:schemeClr val="tx1"/>
                          </a:solidFill>
                          <a:effectLst/>
                          <a:latin typeface="黑体" pitchFamily="2" charset="-122"/>
                          <a:ea typeface="黑体" pitchFamily="2" charset="-122"/>
                        </a:rPr>
                        <a:t>储蓄窗口、</a:t>
                      </a:r>
                      <a:r>
                        <a:rPr kumimoji="0" lang="en-US" altLang="zh-CN" sz="2400" b="0" i="0" u="none" strike="noStrike" cap="none" normalizeH="0" baseline="0" dirty="0">
                          <a:ln>
                            <a:noFill/>
                          </a:ln>
                          <a:solidFill>
                            <a:schemeClr val="tx1"/>
                          </a:solidFill>
                          <a:effectLst/>
                          <a:latin typeface="黑体" pitchFamily="2" charset="-122"/>
                          <a:ea typeface="黑体" pitchFamily="2" charset="-122"/>
                        </a:rPr>
                        <a:t>ATM</a:t>
                      </a:r>
                      <a:r>
                        <a:rPr kumimoji="0" lang="zh-CN" altLang="en-US" sz="2400" b="0" i="0" u="none" strike="noStrike" cap="none" normalizeH="0" baseline="0" dirty="0">
                          <a:ln>
                            <a:noFill/>
                          </a:ln>
                          <a:solidFill>
                            <a:schemeClr val="tx1"/>
                          </a:solidFill>
                          <a:effectLst/>
                          <a:latin typeface="黑体" pitchFamily="2" charset="-122"/>
                          <a:ea typeface="黑体" pitchFamily="2" charset="-122"/>
                        </a:rPr>
                        <a:t>取款机</a:t>
                      </a: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2400" b="0" i="0" u="none" strike="noStrike" cap="none" normalizeH="0" baseline="0" dirty="0">
                          <a:ln>
                            <a:noFill/>
                          </a:ln>
                          <a:solidFill>
                            <a:schemeClr val="tx1"/>
                          </a:solidFill>
                          <a:effectLst/>
                          <a:latin typeface="黑体" pitchFamily="2" charset="-122"/>
                          <a:ea typeface="黑体" pitchFamily="2" charset="-122"/>
                        </a:rPr>
                        <a:t>水库管理员</a:t>
                      </a: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2400" b="0" i="0" u="none" strike="noStrike" cap="none" normalizeH="0" baseline="0" dirty="0">
                          <a:ln>
                            <a:noFill/>
                          </a:ln>
                          <a:solidFill>
                            <a:schemeClr val="tx1"/>
                          </a:solidFill>
                          <a:effectLst/>
                          <a:latin typeface="黑体" pitchFamily="2" charset="-122"/>
                          <a:ea typeface="黑体" pitchFamily="2" charset="-122"/>
                        </a:rPr>
                        <a:t>售票窗口</a:t>
                      </a: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2400" b="0" i="0" u="none" strike="noStrike" cap="none" normalizeH="0" baseline="0" dirty="0">
                          <a:ln>
                            <a:noFill/>
                          </a:ln>
                          <a:solidFill>
                            <a:schemeClr val="tx1"/>
                          </a:solidFill>
                          <a:effectLst/>
                          <a:latin typeface="黑体" pitchFamily="2" charset="-122"/>
                          <a:ea typeface="黑体" pitchFamily="2" charset="-122"/>
                        </a:rPr>
                        <a:t>红绿灯或交警</a:t>
                      </a:r>
                    </a:p>
                  </a:txBody>
                  <a:tcPr marT="45716" marB="45716"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
        <p:nvSpPr>
          <p:cNvPr id="6" name="矩形 4">
            <a:extLst>
              <a:ext uri="{FF2B5EF4-FFF2-40B4-BE49-F238E27FC236}">
                <a16:creationId xmlns:a16="http://schemas.microsoft.com/office/drawing/2014/main" id="{13AA839D-6DD6-46E7-9190-4E85971E8ABC}"/>
              </a:ext>
            </a:extLst>
          </p:cNvPr>
          <p:cNvSpPr>
            <a:spLocks noChangeArrowheads="1"/>
          </p:cNvSpPr>
          <p:nvPr/>
        </p:nvSpPr>
        <p:spPr bwMode="auto">
          <a:xfrm>
            <a:off x="2671376" y="974574"/>
            <a:ext cx="305752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3200" dirty="0">
                <a:solidFill>
                  <a:srgbClr val="006699"/>
                </a:solidFill>
                <a:latin typeface="Verdana" panose="020B0604030504040204" pitchFamily="34" charset="0"/>
              </a:rPr>
              <a:t>排队系统的例子</a:t>
            </a:r>
          </a:p>
        </p:txBody>
      </p:sp>
    </p:spTree>
    <p:extLst>
      <p:ext uri="{BB962C8B-B14F-4D97-AF65-F5344CB8AC3E}">
        <p14:creationId xmlns:p14="http://schemas.microsoft.com/office/powerpoint/2010/main" val="136451261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标题 1">
            <a:extLst>
              <a:ext uri="{FF2B5EF4-FFF2-40B4-BE49-F238E27FC236}">
                <a16:creationId xmlns:a16="http://schemas.microsoft.com/office/drawing/2014/main" id="{C5D96BB7-F3EE-475D-8C4A-757D9F1B8C06}"/>
              </a:ext>
            </a:extLst>
          </p:cNvPr>
          <p:cNvSpPr>
            <a:spLocks noGrp="1" noChangeArrowheads="1"/>
          </p:cNvSpPr>
          <p:nvPr>
            <p:ph type="title"/>
          </p:nvPr>
        </p:nvSpPr>
        <p:spPr>
          <a:xfrm>
            <a:off x="-15875" y="142875"/>
            <a:ext cx="8229600" cy="642938"/>
          </a:xfrm>
        </p:spPr>
        <p:txBody>
          <a:bodyPr/>
          <a:lstStyle/>
          <a:p>
            <a:pPr algn="l" defTabSz="512763" fontAlgn="base">
              <a:spcAft>
                <a:spcPct val="0"/>
              </a:spcAft>
            </a:pPr>
            <a:r>
              <a:rPr lang="en-US" altLang="zh-CN" dirty="0"/>
              <a:t>3.6.1 </a:t>
            </a:r>
            <a:r>
              <a:rPr lang="zh-CN" altLang="en-US" dirty="0"/>
              <a:t>概述</a:t>
            </a:r>
          </a:p>
        </p:txBody>
      </p:sp>
      <p:sp>
        <p:nvSpPr>
          <p:cNvPr id="4" name="灯片编号占位符 2">
            <a:extLst>
              <a:ext uri="{FF2B5EF4-FFF2-40B4-BE49-F238E27FC236}">
                <a16:creationId xmlns:a16="http://schemas.microsoft.com/office/drawing/2014/main" id="{C27C162C-7E7E-4C70-B53F-15564590C7C6}"/>
              </a:ext>
            </a:extLst>
          </p:cNvPr>
          <p:cNvSpPr>
            <a:spLocks noGrp="1" noChangeArrowheads="1"/>
          </p:cNvSpPr>
          <p:nvPr>
            <p:ph type="sldNum" sz="quarter" idx="12"/>
          </p:nvPr>
        </p:nvSpPr>
        <p:spPr bwMode="auto">
          <a:xfrm>
            <a:off x="6553200" y="6391275"/>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9FCE3FB9-BAC7-4293-A5BB-B8E090A183F8}" type="slidenum">
              <a:rPr lang="zh-CN" altLang="en-US">
                <a:solidFill>
                  <a:srgbClr val="898989"/>
                </a:solidFill>
              </a:rPr>
              <a:pPr/>
              <a:t>31</a:t>
            </a:fld>
            <a:endParaRPr lang="zh-CN" altLang="en-US">
              <a:solidFill>
                <a:srgbClr val="898989"/>
              </a:solidFill>
            </a:endParaRPr>
          </a:p>
        </p:txBody>
      </p:sp>
      <p:sp>
        <p:nvSpPr>
          <p:cNvPr id="7" name="Text Box 2">
            <a:extLst>
              <a:ext uri="{FF2B5EF4-FFF2-40B4-BE49-F238E27FC236}">
                <a16:creationId xmlns:a16="http://schemas.microsoft.com/office/drawing/2014/main" id="{39148CFC-835F-43E9-B101-72536E43D996}"/>
              </a:ext>
            </a:extLst>
          </p:cNvPr>
          <p:cNvSpPr txBox="1">
            <a:spLocks noChangeArrowheads="1"/>
          </p:cNvSpPr>
          <p:nvPr/>
        </p:nvSpPr>
        <p:spPr bwMode="auto">
          <a:xfrm>
            <a:off x="735013" y="2286000"/>
            <a:ext cx="24003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1"/>
              <a:t>(1)</a:t>
            </a:r>
            <a:r>
              <a:rPr lang="zh-CN" altLang="en-US" b="1"/>
              <a:t>单服务台单队</a:t>
            </a:r>
          </a:p>
        </p:txBody>
      </p:sp>
      <p:grpSp>
        <p:nvGrpSpPr>
          <p:cNvPr id="9" name="Group 5">
            <a:extLst>
              <a:ext uri="{FF2B5EF4-FFF2-40B4-BE49-F238E27FC236}">
                <a16:creationId xmlns:a16="http://schemas.microsoft.com/office/drawing/2014/main" id="{7254C95B-C7B6-48C5-A743-FFBCD6861637}"/>
              </a:ext>
            </a:extLst>
          </p:cNvPr>
          <p:cNvGrpSpPr>
            <a:grpSpLocks/>
          </p:cNvGrpSpPr>
          <p:nvPr/>
        </p:nvGrpSpPr>
        <p:grpSpPr bwMode="auto">
          <a:xfrm>
            <a:off x="1709738" y="3057525"/>
            <a:ext cx="6505575" cy="1085850"/>
            <a:chOff x="760" y="2556"/>
            <a:chExt cx="4098" cy="684"/>
          </a:xfrm>
        </p:grpSpPr>
        <p:sp>
          <p:nvSpPr>
            <p:cNvPr id="10" name="Rectangle 6">
              <a:extLst>
                <a:ext uri="{FF2B5EF4-FFF2-40B4-BE49-F238E27FC236}">
                  <a16:creationId xmlns:a16="http://schemas.microsoft.com/office/drawing/2014/main" id="{9F4CE979-2F56-4785-A2CF-BE3094ECBF55}"/>
                </a:ext>
              </a:extLst>
            </p:cNvPr>
            <p:cNvSpPr>
              <a:spLocks noChangeArrowheads="1"/>
            </p:cNvSpPr>
            <p:nvPr/>
          </p:nvSpPr>
          <p:spPr bwMode="auto">
            <a:xfrm>
              <a:off x="2438" y="2769"/>
              <a:ext cx="681" cy="27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1" name="Oval 7">
              <a:extLst>
                <a:ext uri="{FF2B5EF4-FFF2-40B4-BE49-F238E27FC236}">
                  <a16:creationId xmlns:a16="http://schemas.microsoft.com/office/drawing/2014/main" id="{910D3692-5AC2-448E-9E5E-B97EA7A7C1FF}"/>
                </a:ext>
              </a:extLst>
            </p:cNvPr>
            <p:cNvSpPr>
              <a:spLocks noChangeArrowheads="1"/>
            </p:cNvSpPr>
            <p:nvPr/>
          </p:nvSpPr>
          <p:spPr bwMode="auto">
            <a:xfrm>
              <a:off x="2121" y="2828"/>
              <a:ext cx="136" cy="136"/>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2" name="Oval 8">
              <a:extLst>
                <a:ext uri="{FF2B5EF4-FFF2-40B4-BE49-F238E27FC236}">
                  <a16:creationId xmlns:a16="http://schemas.microsoft.com/office/drawing/2014/main" id="{4D12998E-3540-4CA5-83FB-585FE5AD3C9D}"/>
                </a:ext>
              </a:extLst>
            </p:cNvPr>
            <p:cNvSpPr>
              <a:spLocks noChangeArrowheads="1"/>
            </p:cNvSpPr>
            <p:nvPr/>
          </p:nvSpPr>
          <p:spPr bwMode="auto">
            <a:xfrm>
              <a:off x="1667" y="2828"/>
              <a:ext cx="136" cy="136"/>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3" name="Oval 9">
              <a:extLst>
                <a:ext uri="{FF2B5EF4-FFF2-40B4-BE49-F238E27FC236}">
                  <a16:creationId xmlns:a16="http://schemas.microsoft.com/office/drawing/2014/main" id="{A333076F-C2BA-4A8F-8AD7-0D11654E114B}"/>
                </a:ext>
              </a:extLst>
            </p:cNvPr>
            <p:cNvSpPr>
              <a:spLocks noChangeArrowheads="1"/>
            </p:cNvSpPr>
            <p:nvPr/>
          </p:nvSpPr>
          <p:spPr bwMode="auto">
            <a:xfrm>
              <a:off x="2711" y="2828"/>
              <a:ext cx="136" cy="136"/>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4" name="Oval 10">
              <a:extLst>
                <a:ext uri="{FF2B5EF4-FFF2-40B4-BE49-F238E27FC236}">
                  <a16:creationId xmlns:a16="http://schemas.microsoft.com/office/drawing/2014/main" id="{1A1EB825-C4DA-42E6-8272-9A82B2891124}"/>
                </a:ext>
              </a:extLst>
            </p:cNvPr>
            <p:cNvSpPr>
              <a:spLocks noChangeArrowheads="1"/>
            </p:cNvSpPr>
            <p:nvPr/>
          </p:nvSpPr>
          <p:spPr bwMode="auto">
            <a:xfrm>
              <a:off x="3255" y="2828"/>
              <a:ext cx="136" cy="136"/>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5" name="Oval 11">
              <a:extLst>
                <a:ext uri="{FF2B5EF4-FFF2-40B4-BE49-F238E27FC236}">
                  <a16:creationId xmlns:a16="http://schemas.microsoft.com/office/drawing/2014/main" id="{9A525EFF-1E62-4BFB-BA48-A06DBA9B7A2D}"/>
                </a:ext>
              </a:extLst>
            </p:cNvPr>
            <p:cNvSpPr>
              <a:spLocks noChangeArrowheads="1"/>
            </p:cNvSpPr>
            <p:nvPr/>
          </p:nvSpPr>
          <p:spPr bwMode="auto">
            <a:xfrm>
              <a:off x="3754" y="2828"/>
              <a:ext cx="136" cy="136"/>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6" name="Text Box 12">
              <a:extLst>
                <a:ext uri="{FF2B5EF4-FFF2-40B4-BE49-F238E27FC236}">
                  <a16:creationId xmlns:a16="http://schemas.microsoft.com/office/drawing/2014/main" id="{ABB1EA4A-D9BF-48A5-A2F5-87D42DFD7646}"/>
                </a:ext>
              </a:extLst>
            </p:cNvPr>
            <p:cNvSpPr txBox="1">
              <a:spLocks noChangeArrowheads="1"/>
            </p:cNvSpPr>
            <p:nvPr/>
          </p:nvSpPr>
          <p:spPr bwMode="auto">
            <a:xfrm>
              <a:off x="3436" y="2684"/>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1"/>
                <a:t>…</a:t>
              </a:r>
            </a:p>
          </p:txBody>
        </p:sp>
        <p:sp>
          <p:nvSpPr>
            <p:cNvPr id="17" name="Text Box 13">
              <a:extLst>
                <a:ext uri="{FF2B5EF4-FFF2-40B4-BE49-F238E27FC236}">
                  <a16:creationId xmlns:a16="http://schemas.microsoft.com/office/drawing/2014/main" id="{AF8898D9-6DE0-4FC1-B5F0-78D925389C62}"/>
                </a:ext>
              </a:extLst>
            </p:cNvPr>
            <p:cNvSpPr txBox="1">
              <a:spLocks noChangeArrowheads="1"/>
            </p:cNvSpPr>
            <p:nvPr/>
          </p:nvSpPr>
          <p:spPr bwMode="auto">
            <a:xfrm>
              <a:off x="1803" y="2684"/>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1"/>
                <a:t>…</a:t>
              </a:r>
            </a:p>
          </p:txBody>
        </p:sp>
        <p:sp>
          <p:nvSpPr>
            <p:cNvPr id="18" name="Line 14">
              <a:extLst>
                <a:ext uri="{FF2B5EF4-FFF2-40B4-BE49-F238E27FC236}">
                  <a16:creationId xmlns:a16="http://schemas.microsoft.com/office/drawing/2014/main" id="{95BEE183-DFCF-4BA3-A723-0272C3337733}"/>
                </a:ext>
              </a:extLst>
            </p:cNvPr>
            <p:cNvSpPr>
              <a:spLocks noChangeShapeType="1"/>
            </p:cNvSpPr>
            <p:nvPr/>
          </p:nvSpPr>
          <p:spPr bwMode="auto">
            <a:xfrm>
              <a:off x="1395" y="2896"/>
              <a:ext cx="27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9" name="Line 15">
              <a:extLst>
                <a:ext uri="{FF2B5EF4-FFF2-40B4-BE49-F238E27FC236}">
                  <a16:creationId xmlns:a16="http://schemas.microsoft.com/office/drawing/2014/main" id="{5F260EB2-F2F6-4A6C-ACB8-54F5A2E87F7E}"/>
                </a:ext>
              </a:extLst>
            </p:cNvPr>
            <p:cNvSpPr>
              <a:spLocks noChangeShapeType="1"/>
            </p:cNvSpPr>
            <p:nvPr/>
          </p:nvSpPr>
          <p:spPr bwMode="auto">
            <a:xfrm>
              <a:off x="3890" y="2896"/>
              <a:ext cx="27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0" name="Text Box 16">
              <a:extLst>
                <a:ext uri="{FF2B5EF4-FFF2-40B4-BE49-F238E27FC236}">
                  <a16:creationId xmlns:a16="http://schemas.microsoft.com/office/drawing/2014/main" id="{2D7CA7B0-CF92-4BBE-B0DA-91E77061D418}"/>
                </a:ext>
              </a:extLst>
            </p:cNvPr>
            <p:cNvSpPr txBox="1">
              <a:spLocks noChangeArrowheads="1"/>
            </p:cNvSpPr>
            <p:nvPr/>
          </p:nvSpPr>
          <p:spPr bwMode="auto">
            <a:xfrm>
              <a:off x="760" y="2737"/>
              <a:ext cx="6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1800" b="1"/>
                <a:t>顾客到达</a:t>
              </a:r>
            </a:p>
          </p:txBody>
        </p:sp>
        <p:sp>
          <p:nvSpPr>
            <p:cNvPr id="21" name="Text Box 17">
              <a:extLst>
                <a:ext uri="{FF2B5EF4-FFF2-40B4-BE49-F238E27FC236}">
                  <a16:creationId xmlns:a16="http://schemas.microsoft.com/office/drawing/2014/main" id="{2ADCDDA6-D0B8-41F4-8DBE-24BEADBF4578}"/>
                </a:ext>
              </a:extLst>
            </p:cNvPr>
            <p:cNvSpPr txBox="1">
              <a:spLocks noChangeArrowheads="1"/>
            </p:cNvSpPr>
            <p:nvPr/>
          </p:nvSpPr>
          <p:spPr bwMode="auto">
            <a:xfrm>
              <a:off x="1622" y="2601"/>
              <a:ext cx="6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1800" b="1"/>
                <a:t>进入队列</a:t>
              </a:r>
            </a:p>
          </p:txBody>
        </p:sp>
        <p:sp>
          <p:nvSpPr>
            <p:cNvPr id="22" name="Text Box 18">
              <a:extLst>
                <a:ext uri="{FF2B5EF4-FFF2-40B4-BE49-F238E27FC236}">
                  <a16:creationId xmlns:a16="http://schemas.microsoft.com/office/drawing/2014/main" id="{BA136631-7A5F-4274-B3EC-7824ACE70432}"/>
                </a:ext>
              </a:extLst>
            </p:cNvPr>
            <p:cNvSpPr txBox="1">
              <a:spLocks noChangeArrowheads="1"/>
            </p:cNvSpPr>
            <p:nvPr/>
          </p:nvSpPr>
          <p:spPr bwMode="auto">
            <a:xfrm>
              <a:off x="2529" y="2556"/>
              <a:ext cx="551"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1800" b="1"/>
                <a:t>服务台</a:t>
              </a:r>
            </a:p>
          </p:txBody>
        </p:sp>
        <p:sp>
          <p:nvSpPr>
            <p:cNvPr id="23" name="Text Box 19">
              <a:extLst>
                <a:ext uri="{FF2B5EF4-FFF2-40B4-BE49-F238E27FC236}">
                  <a16:creationId xmlns:a16="http://schemas.microsoft.com/office/drawing/2014/main" id="{DFAE40FE-39D7-4554-A8E8-E3F89A7322D7}"/>
                </a:ext>
              </a:extLst>
            </p:cNvPr>
            <p:cNvSpPr txBox="1">
              <a:spLocks noChangeArrowheads="1"/>
            </p:cNvSpPr>
            <p:nvPr/>
          </p:nvSpPr>
          <p:spPr bwMode="auto">
            <a:xfrm>
              <a:off x="2438" y="3009"/>
              <a:ext cx="6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1800" b="1"/>
                <a:t>接受服务</a:t>
              </a:r>
            </a:p>
          </p:txBody>
        </p:sp>
        <p:sp>
          <p:nvSpPr>
            <p:cNvPr id="24" name="Text Box 20">
              <a:extLst>
                <a:ext uri="{FF2B5EF4-FFF2-40B4-BE49-F238E27FC236}">
                  <a16:creationId xmlns:a16="http://schemas.microsoft.com/office/drawing/2014/main" id="{E02B999F-88CE-4D51-83B9-EC2466855303}"/>
                </a:ext>
              </a:extLst>
            </p:cNvPr>
            <p:cNvSpPr txBox="1">
              <a:spLocks noChangeArrowheads="1"/>
            </p:cNvSpPr>
            <p:nvPr/>
          </p:nvSpPr>
          <p:spPr bwMode="auto">
            <a:xfrm>
              <a:off x="4162" y="2737"/>
              <a:ext cx="6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1800" b="1"/>
                <a:t>顾客离去</a:t>
              </a:r>
            </a:p>
          </p:txBody>
        </p:sp>
      </p:grpSp>
      <p:sp>
        <p:nvSpPr>
          <p:cNvPr id="25" name="矩形 44">
            <a:extLst>
              <a:ext uri="{FF2B5EF4-FFF2-40B4-BE49-F238E27FC236}">
                <a16:creationId xmlns:a16="http://schemas.microsoft.com/office/drawing/2014/main" id="{070B9C12-AA37-422C-B769-5C2280B65D1C}"/>
              </a:ext>
            </a:extLst>
          </p:cNvPr>
          <p:cNvSpPr>
            <a:spLocks noChangeArrowheads="1"/>
          </p:cNvSpPr>
          <p:nvPr/>
        </p:nvSpPr>
        <p:spPr bwMode="auto">
          <a:xfrm>
            <a:off x="428625" y="1252538"/>
            <a:ext cx="75723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a:solidFill>
                  <a:srgbClr val="FF3300"/>
                </a:solidFill>
              </a:rPr>
              <a:t>根据服务台的数量及排队方式，排队系统可以分为四类</a:t>
            </a:r>
            <a:r>
              <a:rPr lang="zh-CN" altLang="en-US" b="1">
                <a:solidFill>
                  <a:srgbClr val="000000"/>
                </a:solidFill>
              </a:rPr>
              <a:t> </a:t>
            </a:r>
          </a:p>
        </p:txBody>
      </p:sp>
    </p:spTree>
    <p:extLst>
      <p:ext uri="{BB962C8B-B14F-4D97-AF65-F5344CB8AC3E}">
        <p14:creationId xmlns:p14="http://schemas.microsoft.com/office/powerpoint/2010/main" val="378415244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标题 1">
            <a:extLst>
              <a:ext uri="{FF2B5EF4-FFF2-40B4-BE49-F238E27FC236}">
                <a16:creationId xmlns:a16="http://schemas.microsoft.com/office/drawing/2014/main" id="{C5D96BB7-F3EE-475D-8C4A-757D9F1B8C06}"/>
              </a:ext>
            </a:extLst>
          </p:cNvPr>
          <p:cNvSpPr>
            <a:spLocks noGrp="1" noChangeArrowheads="1"/>
          </p:cNvSpPr>
          <p:nvPr>
            <p:ph type="title"/>
          </p:nvPr>
        </p:nvSpPr>
        <p:spPr>
          <a:xfrm>
            <a:off x="-15875" y="142875"/>
            <a:ext cx="8229600" cy="642938"/>
          </a:xfrm>
        </p:spPr>
        <p:txBody>
          <a:bodyPr/>
          <a:lstStyle/>
          <a:p>
            <a:pPr algn="l" defTabSz="512763" fontAlgn="base">
              <a:spcAft>
                <a:spcPct val="0"/>
              </a:spcAft>
            </a:pPr>
            <a:r>
              <a:rPr lang="en-US" altLang="zh-CN" dirty="0"/>
              <a:t>3.6.1 </a:t>
            </a:r>
            <a:r>
              <a:rPr lang="zh-CN" altLang="en-US" dirty="0"/>
              <a:t>概述</a:t>
            </a:r>
          </a:p>
        </p:txBody>
      </p:sp>
      <p:sp>
        <p:nvSpPr>
          <p:cNvPr id="4" name="灯片编号占位符 2">
            <a:extLst>
              <a:ext uri="{FF2B5EF4-FFF2-40B4-BE49-F238E27FC236}">
                <a16:creationId xmlns:a16="http://schemas.microsoft.com/office/drawing/2014/main" id="{C27C162C-7E7E-4C70-B53F-15564590C7C6}"/>
              </a:ext>
            </a:extLst>
          </p:cNvPr>
          <p:cNvSpPr>
            <a:spLocks noGrp="1" noChangeArrowheads="1"/>
          </p:cNvSpPr>
          <p:nvPr>
            <p:ph type="sldNum" sz="quarter" idx="12"/>
          </p:nvPr>
        </p:nvSpPr>
        <p:spPr bwMode="auto">
          <a:xfrm>
            <a:off x="6553200" y="6391275"/>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9FCE3FB9-BAC7-4293-A5BB-B8E090A183F8}" type="slidenum">
              <a:rPr lang="zh-CN" altLang="en-US">
                <a:solidFill>
                  <a:srgbClr val="898989"/>
                </a:solidFill>
              </a:rPr>
              <a:pPr/>
              <a:t>32</a:t>
            </a:fld>
            <a:endParaRPr lang="zh-CN" altLang="en-US">
              <a:solidFill>
                <a:srgbClr val="898989"/>
              </a:solidFill>
            </a:endParaRPr>
          </a:p>
        </p:txBody>
      </p:sp>
      <p:sp>
        <p:nvSpPr>
          <p:cNvPr id="26" name="Text Box 3">
            <a:extLst>
              <a:ext uri="{FF2B5EF4-FFF2-40B4-BE49-F238E27FC236}">
                <a16:creationId xmlns:a16="http://schemas.microsoft.com/office/drawing/2014/main" id="{63542972-8E71-45ED-AA3D-6B2EF3139BC0}"/>
              </a:ext>
            </a:extLst>
          </p:cNvPr>
          <p:cNvSpPr txBox="1">
            <a:spLocks noChangeArrowheads="1"/>
          </p:cNvSpPr>
          <p:nvPr/>
        </p:nvSpPr>
        <p:spPr bwMode="auto">
          <a:xfrm>
            <a:off x="554038" y="2236788"/>
            <a:ext cx="28082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1"/>
              <a:t>(2)</a:t>
            </a:r>
            <a:r>
              <a:rPr lang="zh-CN" altLang="en-US" b="1"/>
              <a:t>多服务台单队</a:t>
            </a:r>
          </a:p>
        </p:txBody>
      </p:sp>
      <p:sp>
        <p:nvSpPr>
          <p:cNvPr id="27" name="Rectangle 21">
            <a:extLst>
              <a:ext uri="{FF2B5EF4-FFF2-40B4-BE49-F238E27FC236}">
                <a16:creationId xmlns:a16="http://schemas.microsoft.com/office/drawing/2014/main" id="{C710535A-7D7B-43EB-9FCB-F4DC816AF837}"/>
              </a:ext>
            </a:extLst>
          </p:cNvPr>
          <p:cNvSpPr>
            <a:spLocks noChangeArrowheads="1"/>
          </p:cNvSpPr>
          <p:nvPr/>
        </p:nvSpPr>
        <p:spPr bwMode="auto">
          <a:xfrm>
            <a:off x="4022725" y="3509963"/>
            <a:ext cx="1081088" cy="4318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8" name="Oval 22">
            <a:extLst>
              <a:ext uri="{FF2B5EF4-FFF2-40B4-BE49-F238E27FC236}">
                <a16:creationId xmlns:a16="http://schemas.microsoft.com/office/drawing/2014/main" id="{62E0A71E-6649-48F8-BFD2-1BA179EA6BDD}"/>
              </a:ext>
            </a:extLst>
          </p:cNvPr>
          <p:cNvSpPr>
            <a:spLocks noChangeArrowheads="1"/>
          </p:cNvSpPr>
          <p:nvPr/>
        </p:nvSpPr>
        <p:spPr bwMode="auto">
          <a:xfrm>
            <a:off x="3375025" y="3605213"/>
            <a:ext cx="215900" cy="2159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9" name="Oval 23">
            <a:extLst>
              <a:ext uri="{FF2B5EF4-FFF2-40B4-BE49-F238E27FC236}">
                <a16:creationId xmlns:a16="http://schemas.microsoft.com/office/drawing/2014/main" id="{28E37C7B-CF67-4D50-ABCB-1AD4FF10790D}"/>
              </a:ext>
            </a:extLst>
          </p:cNvPr>
          <p:cNvSpPr>
            <a:spLocks noChangeArrowheads="1"/>
          </p:cNvSpPr>
          <p:nvPr/>
        </p:nvSpPr>
        <p:spPr bwMode="auto">
          <a:xfrm>
            <a:off x="2654300" y="3605213"/>
            <a:ext cx="215900" cy="2159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0" name="Oval 24">
            <a:extLst>
              <a:ext uri="{FF2B5EF4-FFF2-40B4-BE49-F238E27FC236}">
                <a16:creationId xmlns:a16="http://schemas.microsoft.com/office/drawing/2014/main" id="{21FC9B59-8F4D-4161-B91A-210B7FBACADB}"/>
              </a:ext>
            </a:extLst>
          </p:cNvPr>
          <p:cNvSpPr>
            <a:spLocks noChangeArrowheads="1"/>
          </p:cNvSpPr>
          <p:nvPr/>
        </p:nvSpPr>
        <p:spPr bwMode="auto">
          <a:xfrm>
            <a:off x="5535613" y="3605213"/>
            <a:ext cx="215900" cy="2159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1" name="Oval 25">
            <a:extLst>
              <a:ext uri="{FF2B5EF4-FFF2-40B4-BE49-F238E27FC236}">
                <a16:creationId xmlns:a16="http://schemas.microsoft.com/office/drawing/2014/main" id="{F6473314-7EA4-4485-A258-D5BABA1B13F0}"/>
              </a:ext>
            </a:extLst>
          </p:cNvPr>
          <p:cNvSpPr>
            <a:spLocks noChangeArrowheads="1"/>
          </p:cNvSpPr>
          <p:nvPr/>
        </p:nvSpPr>
        <p:spPr bwMode="auto">
          <a:xfrm>
            <a:off x="6327775" y="3605213"/>
            <a:ext cx="215900" cy="2159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2" name="Text Box 26">
            <a:extLst>
              <a:ext uri="{FF2B5EF4-FFF2-40B4-BE49-F238E27FC236}">
                <a16:creationId xmlns:a16="http://schemas.microsoft.com/office/drawing/2014/main" id="{CEF5B752-31BE-4ECE-96DF-C0A8FDF9FADD}"/>
              </a:ext>
            </a:extLst>
          </p:cNvPr>
          <p:cNvSpPr txBox="1">
            <a:spLocks noChangeArrowheads="1"/>
          </p:cNvSpPr>
          <p:nvPr/>
        </p:nvSpPr>
        <p:spPr bwMode="auto">
          <a:xfrm>
            <a:off x="5822950" y="3376613"/>
            <a:ext cx="4889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1"/>
              <a:t>…</a:t>
            </a:r>
          </a:p>
        </p:txBody>
      </p:sp>
      <p:sp>
        <p:nvSpPr>
          <p:cNvPr id="33" name="Text Box 27">
            <a:extLst>
              <a:ext uri="{FF2B5EF4-FFF2-40B4-BE49-F238E27FC236}">
                <a16:creationId xmlns:a16="http://schemas.microsoft.com/office/drawing/2014/main" id="{BB17F3B1-5645-46A6-9C68-689C8C23E2A3}"/>
              </a:ext>
            </a:extLst>
          </p:cNvPr>
          <p:cNvSpPr txBox="1">
            <a:spLocks noChangeArrowheads="1"/>
          </p:cNvSpPr>
          <p:nvPr/>
        </p:nvSpPr>
        <p:spPr bwMode="auto">
          <a:xfrm>
            <a:off x="2870200" y="3376613"/>
            <a:ext cx="4889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1"/>
              <a:t>…</a:t>
            </a:r>
          </a:p>
        </p:txBody>
      </p:sp>
      <p:sp>
        <p:nvSpPr>
          <p:cNvPr id="34" name="Line 28">
            <a:extLst>
              <a:ext uri="{FF2B5EF4-FFF2-40B4-BE49-F238E27FC236}">
                <a16:creationId xmlns:a16="http://schemas.microsoft.com/office/drawing/2014/main" id="{0B7D1D3A-6B42-4000-A039-DD840E9B21F4}"/>
              </a:ext>
            </a:extLst>
          </p:cNvPr>
          <p:cNvSpPr>
            <a:spLocks noChangeShapeType="1"/>
          </p:cNvSpPr>
          <p:nvPr/>
        </p:nvSpPr>
        <p:spPr bwMode="auto">
          <a:xfrm>
            <a:off x="2222500" y="3713163"/>
            <a:ext cx="4318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5" name="Line 29">
            <a:extLst>
              <a:ext uri="{FF2B5EF4-FFF2-40B4-BE49-F238E27FC236}">
                <a16:creationId xmlns:a16="http://schemas.microsoft.com/office/drawing/2014/main" id="{6B9C9148-453B-4C30-BA9E-1C6C3A769CFE}"/>
              </a:ext>
            </a:extLst>
          </p:cNvPr>
          <p:cNvSpPr>
            <a:spLocks noChangeShapeType="1"/>
          </p:cNvSpPr>
          <p:nvPr/>
        </p:nvSpPr>
        <p:spPr bwMode="auto">
          <a:xfrm>
            <a:off x="6543675" y="3713163"/>
            <a:ext cx="433388"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6" name="Text Box 30">
            <a:extLst>
              <a:ext uri="{FF2B5EF4-FFF2-40B4-BE49-F238E27FC236}">
                <a16:creationId xmlns:a16="http://schemas.microsoft.com/office/drawing/2014/main" id="{73175AA7-B662-4391-B9DE-F7E088FC64FD}"/>
              </a:ext>
            </a:extLst>
          </p:cNvPr>
          <p:cNvSpPr txBox="1">
            <a:spLocks noChangeArrowheads="1"/>
          </p:cNvSpPr>
          <p:nvPr/>
        </p:nvSpPr>
        <p:spPr bwMode="auto">
          <a:xfrm>
            <a:off x="1214438" y="3460750"/>
            <a:ext cx="11049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1800" b="1"/>
              <a:t>顾客到达</a:t>
            </a:r>
          </a:p>
        </p:txBody>
      </p:sp>
      <p:sp>
        <p:nvSpPr>
          <p:cNvPr id="37" name="Text Box 31">
            <a:extLst>
              <a:ext uri="{FF2B5EF4-FFF2-40B4-BE49-F238E27FC236}">
                <a16:creationId xmlns:a16="http://schemas.microsoft.com/office/drawing/2014/main" id="{43C8A50D-A48C-40A4-941C-E42A9AF0F152}"/>
              </a:ext>
            </a:extLst>
          </p:cNvPr>
          <p:cNvSpPr txBox="1">
            <a:spLocks noChangeArrowheads="1"/>
          </p:cNvSpPr>
          <p:nvPr/>
        </p:nvSpPr>
        <p:spPr bwMode="auto">
          <a:xfrm>
            <a:off x="4095750" y="2811463"/>
            <a:ext cx="874713"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1800" b="1"/>
              <a:t>服务台</a:t>
            </a:r>
          </a:p>
        </p:txBody>
      </p:sp>
      <p:sp>
        <p:nvSpPr>
          <p:cNvPr id="38" name="Text Box 32">
            <a:extLst>
              <a:ext uri="{FF2B5EF4-FFF2-40B4-BE49-F238E27FC236}">
                <a16:creationId xmlns:a16="http://schemas.microsoft.com/office/drawing/2014/main" id="{807E866C-BE58-45D6-9E07-E73A09AFF566}"/>
              </a:ext>
            </a:extLst>
          </p:cNvPr>
          <p:cNvSpPr txBox="1">
            <a:spLocks noChangeArrowheads="1"/>
          </p:cNvSpPr>
          <p:nvPr/>
        </p:nvSpPr>
        <p:spPr bwMode="auto">
          <a:xfrm>
            <a:off x="6975475" y="3460750"/>
            <a:ext cx="11049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1800" b="1"/>
              <a:t>顾客离去</a:t>
            </a:r>
          </a:p>
        </p:txBody>
      </p:sp>
      <p:sp>
        <p:nvSpPr>
          <p:cNvPr id="39" name="Rectangle 33">
            <a:extLst>
              <a:ext uri="{FF2B5EF4-FFF2-40B4-BE49-F238E27FC236}">
                <a16:creationId xmlns:a16="http://schemas.microsoft.com/office/drawing/2014/main" id="{2555A7B5-9889-4586-B5D7-C05B87BE6E8F}"/>
              </a:ext>
            </a:extLst>
          </p:cNvPr>
          <p:cNvSpPr>
            <a:spLocks noChangeArrowheads="1"/>
          </p:cNvSpPr>
          <p:nvPr/>
        </p:nvSpPr>
        <p:spPr bwMode="auto">
          <a:xfrm>
            <a:off x="4022725" y="2811463"/>
            <a:ext cx="1081088" cy="4318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0" name="Rectangle 34">
            <a:extLst>
              <a:ext uri="{FF2B5EF4-FFF2-40B4-BE49-F238E27FC236}">
                <a16:creationId xmlns:a16="http://schemas.microsoft.com/office/drawing/2014/main" id="{04384010-BEEE-41F9-914D-DA7D03DF1726}"/>
              </a:ext>
            </a:extLst>
          </p:cNvPr>
          <p:cNvSpPr>
            <a:spLocks noChangeArrowheads="1"/>
          </p:cNvSpPr>
          <p:nvPr/>
        </p:nvSpPr>
        <p:spPr bwMode="auto">
          <a:xfrm>
            <a:off x="4022725" y="4252913"/>
            <a:ext cx="1081088" cy="4318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zh-CN"/>
          </a:p>
        </p:txBody>
      </p:sp>
      <p:sp>
        <p:nvSpPr>
          <p:cNvPr id="41" name="Text Box 35">
            <a:extLst>
              <a:ext uri="{FF2B5EF4-FFF2-40B4-BE49-F238E27FC236}">
                <a16:creationId xmlns:a16="http://schemas.microsoft.com/office/drawing/2014/main" id="{DD9B0E0E-9950-417D-8508-0F57469B3F03}"/>
              </a:ext>
            </a:extLst>
          </p:cNvPr>
          <p:cNvSpPr txBox="1">
            <a:spLocks noChangeArrowheads="1"/>
          </p:cNvSpPr>
          <p:nvPr/>
        </p:nvSpPr>
        <p:spPr bwMode="auto">
          <a:xfrm>
            <a:off x="4095750" y="3532188"/>
            <a:ext cx="874713"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1800" b="1"/>
              <a:t>服务台</a:t>
            </a:r>
          </a:p>
        </p:txBody>
      </p:sp>
      <p:sp>
        <p:nvSpPr>
          <p:cNvPr id="42" name="Text Box 36">
            <a:extLst>
              <a:ext uri="{FF2B5EF4-FFF2-40B4-BE49-F238E27FC236}">
                <a16:creationId xmlns:a16="http://schemas.microsoft.com/office/drawing/2014/main" id="{C577DBA8-7874-49E2-AC5C-B802822EE157}"/>
              </a:ext>
            </a:extLst>
          </p:cNvPr>
          <p:cNvSpPr txBox="1">
            <a:spLocks noChangeArrowheads="1"/>
          </p:cNvSpPr>
          <p:nvPr/>
        </p:nvSpPr>
        <p:spPr bwMode="auto">
          <a:xfrm>
            <a:off x="4095750" y="4252913"/>
            <a:ext cx="874713"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1800" b="1"/>
              <a:t>服务台</a:t>
            </a:r>
          </a:p>
        </p:txBody>
      </p:sp>
      <p:sp>
        <p:nvSpPr>
          <p:cNvPr id="43" name="Line 37">
            <a:extLst>
              <a:ext uri="{FF2B5EF4-FFF2-40B4-BE49-F238E27FC236}">
                <a16:creationId xmlns:a16="http://schemas.microsoft.com/office/drawing/2014/main" id="{FA314D78-3B98-4457-BEF8-1364E506C50B}"/>
              </a:ext>
            </a:extLst>
          </p:cNvPr>
          <p:cNvSpPr>
            <a:spLocks noChangeShapeType="1"/>
          </p:cNvSpPr>
          <p:nvPr/>
        </p:nvSpPr>
        <p:spPr bwMode="auto">
          <a:xfrm flipV="1">
            <a:off x="3590925" y="3027363"/>
            <a:ext cx="431800" cy="576262"/>
          </a:xfrm>
          <a:prstGeom prst="line">
            <a:avLst/>
          </a:prstGeom>
          <a:noFill/>
          <a:ln w="9525">
            <a:solidFill>
              <a:schemeClr val="tx1"/>
            </a:solidFill>
            <a:round/>
            <a:headEnd/>
            <a:tailEnd type="triangle" w="sm" len="lg"/>
          </a:ln>
          <a:extLst>
            <a:ext uri="{909E8E84-426E-40DD-AFC4-6F175D3DCCD1}">
              <a14:hiddenFill xmlns:a14="http://schemas.microsoft.com/office/drawing/2010/main">
                <a:noFill/>
              </a14:hiddenFill>
            </a:ext>
          </a:extLst>
        </p:spPr>
        <p:txBody>
          <a:bodyPr/>
          <a:lstStyle/>
          <a:p>
            <a:endParaRPr lang="zh-CN" altLang="en-US"/>
          </a:p>
        </p:txBody>
      </p:sp>
      <p:sp>
        <p:nvSpPr>
          <p:cNvPr id="44" name="Line 38">
            <a:extLst>
              <a:ext uri="{FF2B5EF4-FFF2-40B4-BE49-F238E27FC236}">
                <a16:creationId xmlns:a16="http://schemas.microsoft.com/office/drawing/2014/main" id="{AD62C9D0-BBB9-4F37-8CCE-97C3661756FF}"/>
              </a:ext>
            </a:extLst>
          </p:cNvPr>
          <p:cNvSpPr>
            <a:spLocks noChangeShapeType="1"/>
          </p:cNvSpPr>
          <p:nvPr/>
        </p:nvSpPr>
        <p:spPr bwMode="auto">
          <a:xfrm>
            <a:off x="3590925" y="3748088"/>
            <a:ext cx="431800" cy="0"/>
          </a:xfrm>
          <a:prstGeom prst="line">
            <a:avLst/>
          </a:prstGeom>
          <a:noFill/>
          <a:ln w="9525">
            <a:solidFill>
              <a:schemeClr val="tx1"/>
            </a:solidFill>
            <a:round/>
            <a:headEnd/>
            <a:tailEnd type="triangle" w="sm" len="lg"/>
          </a:ln>
          <a:extLst>
            <a:ext uri="{909E8E84-426E-40DD-AFC4-6F175D3DCCD1}">
              <a14:hiddenFill xmlns:a14="http://schemas.microsoft.com/office/drawing/2010/main">
                <a:noFill/>
              </a14:hiddenFill>
            </a:ext>
          </a:extLst>
        </p:spPr>
        <p:txBody>
          <a:bodyPr/>
          <a:lstStyle/>
          <a:p>
            <a:endParaRPr lang="zh-CN" altLang="en-US"/>
          </a:p>
        </p:txBody>
      </p:sp>
      <p:sp>
        <p:nvSpPr>
          <p:cNvPr id="45" name="Line 39">
            <a:extLst>
              <a:ext uri="{FF2B5EF4-FFF2-40B4-BE49-F238E27FC236}">
                <a16:creationId xmlns:a16="http://schemas.microsoft.com/office/drawing/2014/main" id="{1CD0F512-F744-4A41-B153-06C387CA721A}"/>
              </a:ext>
            </a:extLst>
          </p:cNvPr>
          <p:cNvSpPr>
            <a:spLocks noChangeShapeType="1"/>
          </p:cNvSpPr>
          <p:nvPr/>
        </p:nvSpPr>
        <p:spPr bwMode="auto">
          <a:xfrm>
            <a:off x="3519488" y="3819525"/>
            <a:ext cx="503237" cy="649288"/>
          </a:xfrm>
          <a:prstGeom prst="line">
            <a:avLst/>
          </a:prstGeom>
          <a:noFill/>
          <a:ln w="9525">
            <a:solidFill>
              <a:schemeClr val="tx1"/>
            </a:solidFill>
            <a:round/>
            <a:headEnd/>
            <a:tailEnd type="triangle" w="sm" len="lg"/>
          </a:ln>
          <a:extLst>
            <a:ext uri="{909E8E84-426E-40DD-AFC4-6F175D3DCCD1}">
              <a14:hiddenFill xmlns:a14="http://schemas.microsoft.com/office/drawing/2010/main">
                <a:noFill/>
              </a14:hiddenFill>
            </a:ext>
          </a:extLst>
        </p:spPr>
        <p:txBody>
          <a:bodyPr/>
          <a:lstStyle/>
          <a:p>
            <a:endParaRPr lang="zh-CN" altLang="en-US"/>
          </a:p>
        </p:txBody>
      </p:sp>
      <p:sp>
        <p:nvSpPr>
          <p:cNvPr id="46" name="Line 40">
            <a:extLst>
              <a:ext uri="{FF2B5EF4-FFF2-40B4-BE49-F238E27FC236}">
                <a16:creationId xmlns:a16="http://schemas.microsoft.com/office/drawing/2014/main" id="{17B04B63-88A7-4BA2-8F20-46164F8DCF94}"/>
              </a:ext>
            </a:extLst>
          </p:cNvPr>
          <p:cNvSpPr>
            <a:spLocks noChangeShapeType="1"/>
          </p:cNvSpPr>
          <p:nvPr/>
        </p:nvSpPr>
        <p:spPr bwMode="auto">
          <a:xfrm>
            <a:off x="5103813" y="3027363"/>
            <a:ext cx="431800" cy="576262"/>
          </a:xfrm>
          <a:prstGeom prst="line">
            <a:avLst/>
          </a:prstGeom>
          <a:noFill/>
          <a:ln w="9525">
            <a:solidFill>
              <a:schemeClr val="tx1"/>
            </a:solidFill>
            <a:round/>
            <a:headEnd/>
            <a:tailEnd type="triangle" w="sm" len="lg"/>
          </a:ln>
          <a:extLst>
            <a:ext uri="{909E8E84-426E-40DD-AFC4-6F175D3DCCD1}">
              <a14:hiddenFill xmlns:a14="http://schemas.microsoft.com/office/drawing/2010/main">
                <a:noFill/>
              </a14:hiddenFill>
            </a:ext>
          </a:extLst>
        </p:spPr>
        <p:txBody>
          <a:bodyPr/>
          <a:lstStyle/>
          <a:p>
            <a:endParaRPr lang="zh-CN" altLang="en-US"/>
          </a:p>
        </p:txBody>
      </p:sp>
      <p:sp>
        <p:nvSpPr>
          <p:cNvPr id="47" name="Line 41">
            <a:extLst>
              <a:ext uri="{FF2B5EF4-FFF2-40B4-BE49-F238E27FC236}">
                <a16:creationId xmlns:a16="http://schemas.microsoft.com/office/drawing/2014/main" id="{F772FC34-EFD5-4413-B2C1-C30574151B09}"/>
              </a:ext>
            </a:extLst>
          </p:cNvPr>
          <p:cNvSpPr>
            <a:spLocks noChangeShapeType="1"/>
          </p:cNvSpPr>
          <p:nvPr/>
        </p:nvSpPr>
        <p:spPr bwMode="auto">
          <a:xfrm>
            <a:off x="5103813" y="3748088"/>
            <a:ext cx="431800" cy="0"/>
          </a:xfrm>
          <a:prstGeom prst="line">
            <a:avLst/>
          </a:prstGeom>
          <a:noFill/>
          <a:ln w="9525">
            <a:solidFill>
              <a:schemeClr val="tx1"/>
            </a:solidFill>
            <a:round/>
            <a:headEnd/>
            <a:tailEnd type="triangle" w="sm" len="lg"/>
          </a:ln>
          <a:extLst>
            <a:ext uri="{909E8E84-426E-40DD-AFC4-6F175D3DCCD1}">
              <a14:hiddenFill xmlns:a14="http://schemas.microsoft.com/office/drawing/2010/main">
                <a:noFill/>
              </a14:hiddenFill>
            </a:ext>
          </a:extLst>
        </p:spPr>
        <p:txBody>
          <a:bodyPr/>
          <a:lstStyle/>
          <a:p>
            <a:endParaRPr lang="zh-CN" altLang="en-US"/>
          </a:p>
        </p:txBody>
      </p:sp>
      <p:sp>
        <p:nvSpPr>
          <p:cNvPr id="48" name="Line 42">
            <a:extLst>
              <a:ext uri="{FF2B5EF4-FFF2-40B4-BE49-F238E27FC236}">
                <a16:creationId xmlns:a16="http://schemas.microsoft.com/office/drawing/2014/main" id="{54221318-EF08-481F-ADC8-1DAF09B0F7C2}"/>
              </a:ext>
            </a:extLst>
          </p:cNvPr>
          <p:cNvSpPr>
            <a:spLocks noChangeShapeType="1"/>
          </p:cNvSpPr>
          <p:nvPr/>
        </p:nvSpPr>
        <p:spPr bwMode="auto">
          <a:xfrm flipV="1">
            <a:off x="5103813" y="3819525"/>
            <a:ext cx="431800" cy="649288"/>
          </a:xfrm>
          <a:prstGeom prst="line">
            <a:avLst/>
          </a:prstGeom>
          <a:noFill/>
          <a:ln w="9525">
            <a:solidFill>
              <a:schemeClr val="tx1"/>
            </a:solidFill>
            <a:round/>
            <a:headEnd/>
            <a:tailEnd type="triangle" w="sm" len="lg"/>
          </a:ln>
          <a:extLst>
            <a:ext uri="{909E8E84-426E-40DD-AFC4-6F175D3DCCD1}">
              <a14:hiddenFill xmlns:a14="http://schemas.microsoft.com/office/drawing/2010/main">
                <a:noFill/>
              </a14:hiddenFill>
            </a:ext>
          </a:extLst>
        </p:spPr>
        <p:txBody>
          <a:bodyPr/>
          <a:lstStyle/>
          <a:p>
            <a:endParaRPr lang="zh-CN" altLang="en-US"/>
          </a:p>
        </p:txBody>
      </p:sp>
      <p:sp>
        <p:nvSpPr>
          <p:cNvPr id="49" name="矩形 44">
            <a:extLst>
              <a:ext uri="{FF2B5EF4-FFF2-40B4-BE49-F238E27FC236}">
                <a16:creationId xmlns:a16="http://schemas.microsoft.com/office/drawing/2014/main" id="{A4D43851-A2EE-4124-87AC-7041FCB8BA2B}"/>
              </a:ext>
            </a:extLst>
          </p:cNvPr>
          <p:cNvSpPr>
            <a:spLocks noChangeArrowheads="1"/>
          </p:cNvSpPr>
          <p:nvPr/>
        </p:nvSpPr>
        <p:spPr bwMode="auto">
          <a:xfrm>
            <a:off x="428625" y="1252538"/>
            <a:ext cx="75723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a:solidFill>
                  <a:srgbClr val="FF3300"/>
                </a:solidFill>
              </a:rPr>
              <a:t>根据服务台的数量及排队方式，排队系统可以分为四类</a:t>
            </a:r>
            <a:r>
              <a:rPr lang="zh-CN" altLang="en-US" b="1">
                <a:solidFill>
                  <a:srgbClr val="000000"/>
                </a:solidFill>
              </a:rPr>
              <a:t> </a:t>
            </a:r>
          </a:p>
        </p:txBody>
      </p:sp>
    </p:spTree>
    <p:extLst>
      <p:ext uri="{BB962C8B-B14F-4D97-AF65-F5344CB8AC3E}">
        <p14:creationId xmlns:p14="http://schemas.microsoft.com/office/powerpoint/2010/main" val="130897287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标题 1">
            <a:extLst>
              <a:ext uri="{FF2B5EF4-FFF2-40B4-BE49-F238E27FC236}">
                <a16:creationId xmlns:a16="http://schemas.microsoft.com/office/drawing/2014/main" id="{C5D96BB7-F3EE-475D-8C4A-757D9F1B8C06}"/>
              </a:ext>
            </a:extLst>
          </p:cNvPr>
          <p:cNvSpPr>
            <a:spLocks noGrp="1" noChangeArrowheads="1"/>
          </p:cNvSpPr>
          <p:nvPr>
            <p:ph type="title"/>
          </p:nvPr>
        </p:nvSpPr>
        <p:spPr>
          <a:xfrm>
            <a:off x="-15875" y="142875"/>
            <a:ext cx="8229600" cy="642938"/>
          </a:xfrm>
        </p:spPr>
        <p:txBody>
          <a:bodyPr/>
          <a:lstStyle/>
          <a:p>
            <a:pPr algn="l" defTabSz="512763" fontAlgn="base">
              <a:spcAft>
                <a:spcPct val="0"/>
              </a:spcAft>
            </a:pPr>
            <a:r>
              <a:rPr lang="en-US" altLang="zh-CN" dirty="0"/>
              <a:t>3.6.1 </a:t>
            </a:r>
            <a:r>
              <a:rPr lang="zh-CN" altLang="en-US" dirty="0"/>
              <a:t>概述</a:t>
            </a:r>
          </a:p>
        </p:txBody>
      </p:sp>
      <p:sp>
        <p:nvSpPr>
          <p:cNvPr id="4" name="灯片编号占位符 2">
            <a:extLst>
              <a:ext uri="{FF2B5EF4-FFF2-40B4-BE49-F238E27FC236}">
                <a16:creationId xmlns:a16="http://schemas.microsoft.com/office/drawing/2014/main" id="{C27C162C-7E7E-4C70-B53F-15564590C7C6}"/>
              </a:ext>
            </a:extLst>
          </p:cNvPr>
          <p:cNvSpPr>
            <a:spLocks noGrp="1" noChangeArrowheads="1"/>
          </p:cNvSpPr>
          <p:nvPr>
            <p:ph type="sldNum" sz="quarter" idx="12"/>
          </p:nvPr>
        </p:nvSpPr>
        <p:spPr bwMode="auto">
          <a:xfrm>
            <a:off x="6553200" y="6391275"/>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9FCE3FB9-BAC7-4293-A5BB-B8E090A183F8}" type="slidenum">
              <a:rPr lang="zh-CN" altLang="en-US">
                <a:solidFill>
                  <a:srgbClr val="898989"/>
                </a:solidFill>
              </a:rPr>
              <a:pPr/>
              <a:t>33</a:t>
            </a:fld>
            <a:endParaRPr lang="zh-CN" altLang="en-US">
              <a:solidFill>
                <a:srgbClr val="898989"/>
              </a:solidFill>
            </a:endParaRPr>
          </a:p>
        </p:txBody>
      </p:sp>
      <p:sp>
        <p:nvSpPr>
          <p:cNvPr id="50" name="Text Box 2">
            <a:extLst>
              <a:ext uri="{FF2B5EF4-FFF2-40B4-BE49-F238E27FC236}">
                <a16:creationId xmlns:a16="http://schemas.microsoft.com/office/drawing/2014/main" id="{BEC8C9D2-B7B6-40CD-A29C-AE7E8978EC2B}"/>
              </a:ext>
            </a:extLst>
          </p:cNvPr>
          <p:cNvSpPr txBox="1">
            <a:spLocks noChangeArrowheads="1"/>
          </p:cNvSpPr>
          <p:nvPr/>
        </p:nvSpPr>
        <p:spPr bwMode="auto">
          <a:xfrm>
            <a:off x="785813" y="2316163"/>
            <a:ext cx="23637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1"/>
              <a:t>(3)</a:t>
            </a:r>
            <a:r>
              <a:rPr lang="zh-CN" altLang="en-US" b="1"/>
              <a:t>多队多服务台</a:t>
            </a:r>
          </a:p>
        </p:txBody>
      </p:sp>
      <p:sp>
        <p:nvSpPr>
          <p:cNvPr id="51" name="Rectangle 7">
            <a:extLst>
              <a:ext uri="{FF2B5EF4-FFF2-40B4-BE49-F238E27FC236}">
                <a16:creationId xmlns:a16="http://schemas.microsoft.com/office/drawing/2014/main" id="{8589EFB8-C37B-4795-9457-C802EE58AFBE}"/>
              </a:ext>
            </a:extLst>
          </p:cNvPr>
          <p:cNvSpPr>
            <a:spLocks noChangeArrowheads="1"/>
          </p:cNvSpPr>
          <p:nvPr/>
        </p:nvSpPr>
        <p:spPr bwMode="auto">
          <a:xfrm>
            <a:off x="4329113" y="3511550"/>
            <a:ext cx="1081087" cy="4318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52" name="Oval 8">
            <a:extLst>
              <a:ext uri="{FF2B5EF4-FFF2-40B4-BE49-F238E27FC236}">
                <a16:creationId xmlns:a16="http://schemas.microsoft.com/office/drawing/2014/main" id="{D8BA3F62-AE80-4F57-BEC2-42E2FE7C06A7}"/>
              </a:ext>
            </a:extLst>
          </p:cNvPr>
          <p:cNvSpPr>
            <a:spLocks noChangeArrowheads="1"/>
          </p:cNvSpPr>
          <p:nvPr/>
        </p:nvSpPr>
        <p:spPr bwMode="auto">
          <a:xfrm>
            <a:off x="3968750" y="3594100"/>
            <a:ext cx="215900" cy="2159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53" name="Oval 9">
            <a:extLst>
              <a:ext uri="{FF2B5EF4-FFF2-40B4-BE49-F238E27FC236}">
                <a16:creationId xmlns:a16="http://schemas.microsoft.com/office/drawing/2014/main" id="{F4FFD0E9-C906-4707-A382-BEDEC9D30D4C}"/>
              </a:ext>
            </a:extLst>
          </p:cNvPr>
          <p:cNvSpPr>
            <a:spLocks noChangeArrowheads="1"/>
          </p:cNvSpPr>
          <p:nvPr/>
        </p:nvSpPr>
        <p:spPr bwMode="auto">
          <a:xfrm>
            <a:off x="3105150" y="3594100"/>
            <a:ext cx="215900" cy="2159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54" name="Oval 10">
            <a:extLst>
              <a:ext uri="{FF2B5EF4-FFF2-40B4-BE49-F238E27FC236}">
                <a16:creationId xmlns:a16="http://schemas.microsoft.com/office/drawing/2014/main" id="{F8844C04-68CF-4A93-952E-23E230C8A40E}"/>
              </a:ext>
            </a:extLst>
          </p:cNvPr>
          <p:cNvSpPr>
            <a:spLocks noChangeArrowheads="1"/>
          </p:cNvSpPr>
          <p:nvPr/>
        </p:nvSpPr>
        <p:spPr bwMode="auto">
          <a:xfrm>
            <a:off x="5842000" y="3606800"/>
            <a:ext cx="215900" cy="2159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55" name="Oval 11">
            <a:extLst>
              <a:ext uri="{FF2B5EF4-FFF2-40B4-BE49-F238E27FC236}">
                <a16:creationId xmlns:a16="http://schemas.microsoft.com/office/drawing/2014/main" id="{AA9EA492-2C5E-4A65-9027-782794D72689}"/>
              </a:ext>
            </a:extLst>
          </p:cNvPr>
          <p:cNvSpPr>
            <a:spLocks noChangeArrowheads="1"/>
          </p:cNvSpPr>
          <p:nvPr/>
        </p:nvSpPr>
        <p:spPr bwMode="auto">
          <a:xfrm>
            <a:off x="6634163" y="3606800"/>
            <a:ext cx="215900" cy="2159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56" name="Text Box 12">
            <a:extLst>
              <a:ext uri="{FF2B5EF4-FFF2-40B4-BE49-F238E27FC236}">
                <a16:creationId xmlns:a16="http://schemas.microsoft.com/office/drawing/2014/main" id="{0E2E8767-29E0-4A34-8C3F-D5C332D57728}"/>
              </a:ext>
            </a:extLst>
          </p:cNvPr>
          <p:cNvSpPr txBox="1">
            <a:spLocks noChangeArrowheads="1"/>
          </p:cNvSpPr>
          <p:nvPr/>
        </p:nvSpPr>
        <p:spPr bwMode="auto">
          <a:xfrm>
            <a:off x="6129338" y="3378200"/>
            <a:ext cx="4889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1"/>
              <a:t>…</a:t>
            </a:r>
          </a:p>
        </p:txBody>
      </p:sp>
      <p:sp>
        <p:nvSpPr>
          <p:cNvPr id="57" name="Text Box 13">
            <a:extLst>
              <a:ext uri="{FF2B5EF4-FFF2-40B4-BE49-F238E27FC236}">
                <a16:creationId xmlns:a16="http://schemas.microsoft.com/office/drawing/2014/main" id="{2125FA9B-01A0-4003-8419-A63C5D4E1C28}"/>
              </a:ext>
            </a:extLst>
          </p:cNvPr>
          <p:cNvSpPr txBox="1">
            <a:spLocks noChangeArrowheads="1"/>
          </p:cNvSpPr>
          <p:nvPr/>
        </p:nvSpPr>
        <p:spPr bwMode="auto">
          <a:xfrm>
            <a:off x="3321050" y="3378200"/>
            <a:ext cx="4889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1"/>
              <a:t>…</a:t>
            </a:r>
          </a:p>
        </p:txBody>
      </p:sp>
      <p:sp>
        <p:nvSpPr>
          <p:cNvPr id="58" name="Line 14">
            <a:extLst>
              <a:ext uri="{FF2B5EF4-FFF2-40B4-BE49-F238E27FC236}">
                <a16:creationId xmlns:a16="http://schemas.microsoft.com/office/drawing/2014/main" id="{088691F6-06C5-4689-AF8B-41DE106E43B1}"/>
              </a:ext>
            </a:extLst>
          </p:cNvPr>
          <p:cNvSpPr>
            <a:spLocks noChangeShapeType="1"/>
          </p:cNvSpPr>
          <p:nvPr/>
        </p:nvSpPr>
        <p:spPr bwMode="auto">
          <a:xfrm>
            <a:off x="2673350" y="3738563"/>
            <a:ext cx="4318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9" name="Line 15">
            <a:extLst>
              <a:ext uri="{FF2B5EF4-FFF2-40B4-BE49-F238E27FC236}">
                <a16:creationId xmlns:a16="http://schemas.microsoft.com/office/drawing/2014/main" id="{88E247E8-3619-4B05-9CAB-D9DD9C5B5ED8}"/>
              </a:ext>
            </a:extLst>
          </p:cNvPr>
          <p:cNvSpPr>
            <a:spLocks noChangeShapeType="1"/>
          </p:cNvSpPr>
          <p:nvPr/>
        </p:nvSpPr>
        <p:spPr bwMode="auto">
          <a:xfrm>
            <a:off x="6850063" y="3714750"/>
            <a:ext cx="433387"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0" name="Text Box 16">
            <a:extLst>
              <a:ext uri="{FF2B5EF4-FFF2-40B4-BE49-F238E27FC236}">
                <a16:creationId xmlns:a16="http://schemas.microsoft.com/office/drawing/2014/main" id="{86CB0D78-2575-479C-BDD2-8253658C3A46}"/>
              </a:ext>
            </a:extLst>
          </p:cNvPr>
          <p:cNvSpPr txBox="1">
            <a:spLocks noChangeArrowheads="1"/>
          </p:cNvSpPr>
          <p:nvPr/>
        </p:nvSpPr>
        <p:spPr bwMode="auto">
          <a:xfrm>
            <a:off x="1592263" y="3522663"/>
            <a:ext cx="11049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1800" b="1"/>
              <a:t>顾客到达</a:t>
            </a:r>
          </a:p>
        </p:txBody>
      </p:sp>
      <p:sp>
        <p:nvSpPr>
          <p:cNvPr id="61" name="Text Box 17">
            <a:extLst>
              <a:ext uri="{FF2B5EF4-FFF2-40B4-BE49-F238E27FC236}">
                <a16:creationId xmlns:a16="http://schemas.microsoft.com/office/drawing/2014/main" id="{64DB40C7-D6E5-446B-8C6A-452DD2BFA38B}"/>
              </a:ext>
            </a:extLst>
          </p:cNvPr>
          <p:cNvSpPr txBox="1">
            <a:spLocks noChangeArrowheads="1"/>
          </p:cNvSpPr>
          <p:nvPr/>
        </p:nvSpPr>
        <p:spPr bwMode="auto">
          <a:xfrm>
            <a:off x="4402138" y="2813050"/>
            <a:ext cx="87471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1800" b="1"/>
              <a:t>服务台</a:t>
            </a:r>
          </a:p>
        </p:txBody>
      </p:sp>
      <p:sp>
        <p:nvSpPr>
          <p:cNvPr id="62" name="Text Box 18">
            <a:extLst>
              <a:ext uri="{FF2B5EF4-FFF2-40B4-BE49-F238E27FC236}">
                <a16:creationId xmlns:a16="http://schemas.microsoft.com/office/drawing/2014/main" id="{182615A7-144E-4A99-AA23-B7DA21EB51A4}"/>
              </a:ext>
            </a:extLst>
          </p:cNvPr>
          <p:cNvSpPr txBox="1">
            <a:spLocks noChangeArrowheads="1"/>
          </p:cNvSpPr>
          <p:nvPr/>
        </p:nvSpPr>
        <p:spPr bwMode="auto">
          <a:xfrm>
            <a:off x="7281863" y="3462338"/>
            <a:ext cx="11049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1800" b="1"/>
              <a:t>顾客离去</a:t>
            </a:r>
          </a:p>
        </p:txBody>
      </p:sp>
      <p:sp>
        <p:nvSpPr>
          <p:cNvPr id="63" name="Rectangle 19">
            <a:extLst>
              <a:ext uri="{FF2B5EF4-FFF2-40B4-BE49-F238E27FC236}">
                <a16:creationId xmlns:a16="http://schemas.microsoft.com/office/drawing/2014/main" id="{C4E60774-EE65-4F00-8C1E-DB813E272DA0}"/>
              </a:ext>
            </a:extLst>
          </p:cNvPr>
          <p:cNvSpPr>
            <a:spLocks noChangeArrowheads="1"/>
          </p:cNvSpPr>
          <p:nvPr/>
        </p:nvSpPr>
        <p:spPr bwMode="auto">
          <a:xfrm>
            <a:off x="4329113" y="2813050"/>
            <a:ext cx="1081087" cy="4318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64" name="Rectangle 20">
            <a:extLst>
              <a:ext uri="{FF2B5EF4-FFF2-40B4-BE49-F238E27FC236}">
                <a16:creationId xmlns:a16="http://schemas.microsoft.com/office/drawing/2014/main" id="{840F89EA-4E21-4F5A-AACC-BCEFDF31C8CB}"/>
              </a:ext>
            </a:extLst>
          </p:cNvPr>
          <p:cNvSpPr>
            <a:spLocks noChangeArrowheads="1"/>
          </p:cNvSpPr>
          <p:nvPr/>
        </p:nvSpPr>
        <p:spPr bwMode="auto">
          <a:xfrm>
            <a:off x="4329113" y="4254500"/>
            <a:ext cx="1081087" cy="4191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65" name="Text Box 21">
            <a:extLst>
              <a:ext uri="{FF2B5EF4-FFF2-40B4-BE49-F238E27FC236}">
                <a16:creationId xmlns:a16="http://schemas.microsoft.com/office/drawing/2014/main" id="{26F53889-408B-4EFF-AFDF-32696EFA0418}"/>
              </a:ext>
            </a:extLst>
          </p:cNvPr>
          <p:cNvSpPr txBox="1">
            <a:spLocks noChangeArrowheads="1"/>
          </p:cNvSpPr>
          <p:nvPr/>
        </p:nvSpPr>
        <p:spPr bwMode="auto">
          <a:xfrm>
            <a:off x="4402138" y="3533775"/>
            <a:ext cx="87471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1800" b="1"/>
              <a:t>服务台</a:t>
            </a:r>
          </a:p>
        </p:txBody>
      </p:sp>
      <p:sp>
        <p:nvSpPr>
          <p:cNvPr id="66" name="Text Box 22">
            <a:extLst>
              <a:ext uri="{FF2B5EF4-FFF2-40B4-BE49-F238E27FC236}">
                <a16:creationId xmlns:a16="http://schemas.microsoft.com/office/drawing/2014/main" id="{CFD6052C-D6E8-4DF9-AE12-75418CC0CC06}"/>
              </a:ext>
            </a:extLst>
          </p:cNvPr>
          <p:cNvSpPr txBox="1">
            <a:spLocks noChangeArrowheads="1"/>
          </p:cNvSpPr>
          <p:nvPr/>
        </p:nvSpPr>
        <p:spPr bwMode="auto">
          <a:xfrm>
            <a:off x="4400550" y="4314825"/>
            <a:ext cx="87471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1800" b="1"/>
              <a:t>服务台</a:t>
            </a:r>
          </a:p>
        </p:txBody>
      </p:sp>
      <p:sp>
        <p:nvSpPr>
          <p:cNvPr id="67" name="Line 23">
            <a:extLst>
              <a:ext uri="{FF2B5EF4-FFF2-40B4-BE49-F238E27FC236}">
                <a16:creationId xmlns:a16="http://schemas.microsoft.com/office/drawing/2014/main" id="{1A16DA78-057F-4726-A4E2-A0156C6C5579}"/>
              </a:ext>
            </a:extLst>
          </p:cNvPr>
          <p:cNvSpPr>
            <a:spLocks noChangeShapeType="1"/>
          </p:cNvSpPr>
          <p:nvPr/>
        </p:nvSpPr>
        <p:spPr bwMode="auto">
          <a:xfrm flipV="1">
            <a:off x="2673350" y="3017838"/>
            <a:ext cx="431800" cy="576262"/>
          </a:xfrm>
          <a:prstGeom prst="line">
            <a:avLst/>
          </a:prstGeom>
          <a:noFill/>
          <a:ln w="9525">
            <a:solidFill>
              <a:schemeClr val="tx1"/>
            </a:solidFill>
            <a:round/>
            <a:headEnd/>
            <a:tailEnd type="triangle" w="sm" len="lg"/>
          </a:ln>
          <a:extLst>
            <a:ext uri="{909E8E84-426E-40DD-AFC4-6F175D3DCCD1}">
              <a14:hiddenFill xmlns:a14="http://schemas.microsoft.com/office/drawing/2010/main">
                <a:noFill/>
              </a14:hiddenFill>
            </a:ext>
          </a:extLst>
        </p:spPr>
        <p:txBody>
          <a:bodyPr/>
          <a:lstStyle/>
          <a:p>
            <a:endParaRPr lang="zh-CN" altLang="en-US"/>
          </a:p>
        </p:txBody>
      </p:sp>
      <p:sp>
        <p:nvSpPr>
          <p:cNvPr id="68" name="Line 24">
            <a:extLst>
              <a:ext uri="{FF2B5EF4-FFF2-40B4-BE49-F238E27FC236}">
                <a16:creationId xmlns:a16="http://schemas.microsoft.com/office/drawing/2014/main" id="{8FFC3B88-09D2-41D7-81A5-45031A5F0D05}"/>
              </a:ext>
            </a:extLst>
          </p:cNvPr>
          <p:cNvSpPr>
            <a:spLocks noChangeShapeType="1"/>
          </p:cNvSpPr>
          <p:nvPr/>
        </p:nvSpPr>
        <p:spPr bwMode="auto">
          <a:xfrm>
            <a:off x="2673350" y="3810000"/>
            <a:ext cx="431800" cy="647700"/>
          </a:xfrm>
          <a:prstGeom prst="line">
            <a:avLst/>
          </a:prstGeom>
          <a:noFill/>
          <a:ln w="9525">
            <a:solidFill>
              <a:schemeClr val="tx1"/>
            </a:solidFill>
            <a:round/>
            <a:headEnd/>
            <a:tailEnd type="triangle" w="sm" len="lg"/>
          </a:ln>
          <a:extLst>
            <a:ext uri="{909E8E84-426E-40DD-AFC4-6F175D3DCCD1}">
              <a14:hiddenFill xmlns:a14="http://schemas.microsoft.com/office/drawing/2010/main">
                <a:noFill/>
              </a14:hiddenFill>
            </a:ext>
          </a:extLst>
        </p:spPr>
        <p:txBody>
          <a:bodyPr/>
          <a:lstStyle/>
          <a:p>
            <a:endParaRPr lang="zh-CN" altLang="en-US"/>
          </a:p>
        </p:txBody>
      </p:sp>
      <p:sp>
        <p:nvSpPr>
          <p:cNvPr id="69" name="Line 25">
            <a:extLst>
              <a:ext uri="{FF2B5EF4-FFF2-40B4-BE49-F238E27FC236}">
                <a16:creationId xmlns:a16="http://schemas.microsoft.com/office/drawing/2014/main" id="{02372209-0E1E-4A0D-9A85-7DCD98E04E84}"/>
              </a:ext>
            </a:extLst>
          </p:cNvPr>
          <p:cNvSpPr>
            <a:spLocks noChangeShapeType="1"/>
          </p:cNvSpPr>
          <p:nvPr/>
        </p:nvSpPr>
        <p:spPr bwMode="auto">
          <a:xfrm>
            <a:off x="5410200" y="3028950"/>
            <a:ext cx="431800" cy="576263"/>
          </a:xfrm>
          <a:prstGeom prst="line">
            <a:avLst/>
          </a:prstGeom>
          <a:noFill/>
          <a:ln w="9525">
            <a:solidFill>
              <a:schemeClr val="tx1"/>
            </a:solidFill>
            <a:round/>
            <a:headEnd/>
            <a:tailEnd type="triangle" w="sm" len="lg"/>
          </a:ln>
          <a:extLst>
            <a:ext uri="{909E8E84-426E-40DD-AFC4-6F175D3DCCD1}">
              <a14:hiddenFill xmlns:a14="http://schemas.microsoft.com/office/drawing/2010/main">
                <a:noFill/>
              </a14:hiddenFill>
            </a:ext>
          </a:extLst>
        </p:spPr>
        <p:txBody>
          <a:bodyPr/>
          <a:lstStyle/>
          <a:p>
            <a:endParaRPr lang="zh-CN" altLang="en-US"/>
          </a:p>
        </p:txBody>
      </p:sp>
      <p:sp>
        <p:nvSpPr>
          <p:cNvPr id="70" name="Line 26">
            <a:extLst>
              <a:ext uri="{FF2B5EF4-FFF2-40B4-BE49-F238E27FC236}">
                <a16:creationId xmlns:a16="http://schemas.microsoft.com/office/drawing/2014/main" id="{1C5AEB5F-A0AD-4E80-962D-FF563D24F2D4}"/>
              </a:ext>
            </a:extLst>
          </p:cNvPr>
          <p:cNvSpPr>
            <a:spLocks noChangeShapeType="1"/>
          </p:cNvSpPr>
          <p:nvPr/>
        </p:nvSpPr>
        <p:spPr bwMode="auto">
          <a:xfrm>
            <a:off x="5410200" y="3749675"/>
            <a:ext cx="431800" cy="0"/>
          </a:xfrm>
          <a:prstGeom prst="line">
            <a:avLst/>
          </a:prstGeom>
          <a:noFill/>
          <a:ln w="9525">
            <a:solidFill>
              <a:schemeClr val="tx1"/>
            </a:solidFill>
            <a:round/>
            <a:headEnd/>
            <a:tailEnd type="triangle" w="sm" len="lg"/>
          </a:ln>
          <a:extLst>
            <a:ext uri="{909E8E84-426E-40DD-AFC4-6F175D3DCCD1}">
              <a14:hiddenFill xmlns:a14="http://schemas.microsoft.com/office/drawing/2010/main">
                <a:noFill/>
              </a14:hiddenFill>
            </a:ext>
          </a:extLst>
        </p:spPr>
        <p:txBody>
          <a:bodyPr/>
          <a:lstStyle/>
          <a:p>
            <a:endParaRPr lang="zh-CN" altLang="en-US"/>
          </a:p>
        </p:txBody>
      </p:sp>
      <p:sp>
        <p:nvSpPr>
          <p:cNvPr id="71" name="Line 27">
            <a:extLst>
              <a:ext uri="{FF2B5EF4-FFF2-40B4-BE49-F238E27FC236}">
                <a16:creationId xmlns:a16="http://schemas.microsoft.com/office/drawing/2014/main" id="{5ED7277D-985E-4A82-BF4E-2E0AD5864F8E}"/>
              </a:ext>
            </a:extLst>
          </p:cNvPr>
          <p:cNvSpPr>
            <a:spLocks noChangeShapeType="1"/>
          </p:cNvSpPr>
          <p:nvPr/>
        </p:nvSpPr>
        <p:spPr bwMode="auto">
          <a:xfrm flipV="1">
            <a:off x="5410200" y="3821113"/>
            <a:ext cx="431800" cy="649287"/>
          </a:xfrm>
          <a:prstGeom prst="line">
            <a:avLst/>
          </a:prstGeom>
          <a:noFill/>
          <a:ln w="9525">
            <a:solidFill>
              <a:schemeClr val="tx1"/>
            </a:solidFill>
            <a:round/>
            <a:headEnd/>
            <a:tailEnd type="triangle" w="sm" len="lg"/>
          </a:ln>
          <a:extLst>
            <a:ext uri="{909E8E84-426E-40DD-AFC4-6F175D3DCCD1}">
              <a14:hiddenFill xmlns:a14="http://schemas.microsoft.com/office/drawing/2010/main">
                <a:noFill/>
              </a14:hiddenFill>
            </a:ext>
          </a:extLst>
        </p:spPr>
        <p:txBody>
          <a:bodyPr/>
          <a:lstStyle/>
          <a:p>
            <a:endParaRPr lang="zh-CN" altLang="en-US"/>
          </a:p>
        </p:txBody>
      </p:sp>
      <p:sp>
        <p:nvSpPr>
          <p:cNvPr id="72" name="Oval 28">
            <a:extLst>
              <a:ext uri="{FF2B5EF4-FFF2-40B4-BE49-F238E27FC236}">
                <a16:creationId xmlns:a16="http://schemas.microsoft.com/office/drawing/2014/main" id="{2CB32368-9A53-451B-B131-2B0B356920D0}"/>
              </a:ext>
            </a:extLst>
          </p:cNvPr>
          <p:cNvSpPr>
            <a:spLocks noChangeArrowheads="1"/>
          </p:cNvSpPr>
          <p:nvPr/>
        </p:nvSpPr>
        <p:spPr bwMode="auto">
          <a:xfrm>
            <a:off x="3105150" y="2946400"/>
            <a:ext cx="215900" cy="2159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73" name="Oval 29">
            <a:extLst>
              <a:ext uri="{FF2B5EF4-FFF2-40B4-BE49-F238E27FC236}">
                <a16:creationId xmlns:a16="http://schemas.microsoft.com/office/drawing/2014/main" id="{34E7C9B0-1FE8-43AA-BE15-BD7289EBE317}"/>
              </a:ext>
            </a:extLst>
          </p:cNvPr>
          <p:cNvSpPr>
            <a:spLocks noChangeArrowheads="1"/>
          </p:cNvSpPr>
          <p:nvPr/>
        </p:nvSpPr>
        <p:spPr bwMode="auto">
          <a:xfrm>
            <a:off x="3105150" y="4386263"/>
            <a:ext cx="215900" cy="2159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74" name="Oval 30">
            <a:extLst>
              <a:ext uri="{FF2B5EF4-FFF2-40B4-BE49-F238E27FC236}">
                <a16:creationId xmlns:a16="http://schemas.microsoft.com/office/drawing/2014/main" id="{8EA0EF3D-F73D-4026-ABA9-0F134FE50660}"/>
              </a:ext>
            </a:extLst>
          </p:cNvPr>
          <p:cNvSpPr>
            <a:spLocks noChangeArrowheads="1"/>
          </p:cNvSpPr>
          <p:nvPr/>
        </p:nvSpPr>
        <p:spPr bwMode="auto">
          <a:xfrm>
            <a:off x="3968750" y="4386263"/>
            <a:ext cx="215900" cy="2159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75" name="Oval 31">
            <a:extLst>
              <a:ext uri="{FF2B5EF4-FFF2-40B4-BE49-F238E27FC236}">
                <a16:creationId xmlns:a16="http://schemas.microsoft.com/office/drawing/2014/main" id="{1D194A29-D395-4379-9FBB-65CB7818A307}"/>
              </a:ext>
            </a:extLst>
          </p:cNvPr>
          <p:cNvSpPr>
            <a:spLocks noChangeArrowheads="1"/>
          </p:cNvSpPr>
          <p:nvPr/>
        </p:nvSpPr>
        <p:spPr bwMode="auto">
          <a:xfrm>
            <a:off x="3968750" y="2946400"/>
            <a:ext cx="215900" cy="2159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76" name="Text Box 32">
            <a:extLst>
              <a:ext uri="{FF2B5EF4-FFF2-40B4-BE49-F238E27FC236}">
                <a16:creationId xmlns:a16="http://schemas.microsoft.com/office/drawing/2014/main" id="{3C2A30B3-3C62-4082-96D7-86D56E066C9E}"/>
              </a:ext>
            </a:extLst>
          </p:cNvPr>
          <p:cNvSpPr txBox="1">
            <a:spLocks noChangeArrowheads="1"/>
          </p:cNvSpPr>
          <p:nvPr/>
        </p:nvSpPr>
        <p:spPr bwMode="auto">
          <a:xfrm>
            <a:off x="3392488" y="2801938"/>
            <a:ext cx="4889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1"/>
              <a:t>…</a:t>
            </a:r>
          </a:p>
        </p:txBody>
      </p:sp>
      <p:sp>
        <p:nvSpPr>
          <p:cNvPr id="77" name="Text Box 33">
            <a:extLst>
              <a:ext uri="{FF2B5EF4-FFF2-40B4-BE49-F238E27FC236}">
                <a16:creationId xmlns:a16="http://schemas.microsoft.com/office/drawing/2014/main" id="{E806C63F-B7B4-4381-AA5A-58710EFBC515}"/>
              </a:ext>
            </a:extLst>
          </p:cNvPr>
          <p:cNvSpPr txBox="1">
            <a:spLocks noChangeArrowheads="1"/>
          </p:cNvSpPr>
          <p:nvPr/>
        </p:nvSpPr>
        <p:spPr bwMode="auto">
          <a:xfrm>
            <a:off x="3392488" y="4170363"/>
            <a:ext cx="4889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1"/>
              <a:t>…</a:t>
            </a:r>
          </a:p>
        </p:txBody>
      </p:sp>
      <p:sp>
        <p:nvSpPr>
          <p:cNvPr id="78" name="矩形 52">
            <a:extLst>
              <a:ext uri="{FF2B5EF4-FFF2-40B4-BE49-F238E27FC236}">
                <a16:creationId xmlns:a16="http://schemas.microsoft.com/office/drawing/2014/main" id="{02CC1D6B-99E3-476C-BBF4-B8CB7D567C18}"/>
              </a:ext>
            </a:extLst>
          </p:cNvPr>
          <p:cNvSpPr>
            <a:spLocks noChangeArrowheads="1"/>
          </p:cNvSpPr>
          <p:nvPr/>
        </p:nvSpPr>
        <p:spPr bwMode="auto">
          <a:xfrm>
            <a:off x="428625" y="1252538"/>
            <a:ext cx="75723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a:solidFill>
                  <a:srgbClr val="FF3300"/>
                </a:solidFill>
              </a:rPr>
              <a:t>根据服务台的数量及排队方式，排队系统可以分为四类</a:t>
            </a:r>
            <a:r>
              <a:rPr lang="zh-CN" altLang="en-US" b="1">
                <a:solidFill>
                  <a:srgbClr val="000000"/>
                </a:solidFill>
              </a:rPr>
              <a:t> </a:t>
            </a:r>
          </a:p>
        </p:txBody>
      </p:sp>
    </p:spTree>
    <p:extLst>
      <p:ext uri="{BB962C8B-B14F-4D97-AF65-F5344CB8AC3E}">
        <p14:creationId xmlns:p14="http://schemas.microsoft.com/office/powerpoint/2010/main" val="40036916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标题 1">
            <a:extLst>
              <a:ext uri="{FF2B5EF4-FFF2-40B4-BE49-F238E27FC236}">
                <a16:creationId xmlns:a16="http://schemas.microsoft.com/office/drawing/2014/main" id="{C5D96BB7-F3EE-475D-8C4A-757D9F1B8C06}"/>
              </a:ext>
            </a:extLst>
          </p:cNvPr>
          <p:cNvSpPr>
            <a:spLocks noGrp="1" noChangeArrowheads="1"/>
          </p:cNvSpPr>
          <p:nvPr>
            <p:ph type="title"/>
          </p:nvPr>
        </p:nvSpPr>
        <p:spPr>
          <a:xfrm>
            <a:off x="-15875" y="142875"/>
            <a:ext cx="8229600" cy="642938"/>
          </a:xfrm>
        </p:spPr>
        <p:txBody>
          <a:bodyPr/>
          <a:lstStyle/>
          <a:p>
            <a:pPr algn="l" defTabSz="512763" fontAlgn="base">
              <a:spcAft>
                <a:spcPct val="0"/>
              </a:spcAft>
            </a:pPr>
            <a:r>
              <a:rPr lang="en-US" altLang="zh-CN" dirty="0"/>
              <a:t>3.6.1 </a:t>
            </a:r>
            <a:r>
              <a:rPr lang="zh-CN" altLang="en-US" dirty="0"/>
              <a:t>概述</a:t>
            </a:r>
          </a:p>
        </p:txBody>
      </p:sp>
      <p:sp>
        <p:nvSpPr>
          <p:cNvPr id="4" name="灯片编号占位符 2">
            <a:extLst>
              <a:ext uri="{FF2B5EF4-FFF2-40B4-BE49-F238E27FC236}">
                <a16:creationId xmlns:a16="http://schemas.microsoft.com/office/drawing/2014/main" id="{C27C162C-7E7E-4C70-B53F-15564590C7C6}"/>
              </a:ext>
            </a:extLst>
          </p:cNvPr>
          <p:cNvSpPr>
            <a:spLocks noGrp="1" noChangeArrowheads="1"/>
          </p:cNvSpPr>
          <p:nvPr>
            <p:ph type="sldNum" sz="quarter" idx="12"/>
          </p:nvPr>
        </p:nvSpPr>
        <p:spPr bwMode="auto">
          <a:xfrm>
            <a:off x="6553200" y="6391275"/>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9FCE3FB9-BAC7-4293-A5BB-B8E090A183F8}" type="slidenum">
              <a:rPr lang="zh-CN" altLang="en-US">
                <a:solidFill>
                  <a:srgbClr val="898989"/>
                </a:solidFill>
              </a:rPr>
              <a:pPr/>
              <a:t>34</a:t>
            </a:fld>
            <a:endParaRPr lang="zh-CN" altLang="en-US">
              <a:solidFill>
                <a:srgbClr val="898989"/>
              </a:solidFill>
            </a:endParaRPr>
          </a:p>
        </p:txBody>
      </p:sp>
      <p:sp>
        <p:nvSpPr>
          <p:cNvPr id="33" name="Text Box 3">
            <a:extLst>
              <a:ext uri="{FF2B5EF4-FFF2-40B4-BE49-F238E27FC236}">
                <a16:creationId xmlns:a16="http://schemas.microsoft.com/office/drawing/2014/main" id="{5EC5C4D9-1A7D-46D5-B09A-3ACC0CDBD8CB}"/>
              </a:ext>
            </a:extLst>
          </p:cNvPr>
          <p:cNvSpPr txBox="1">
            <a:spLocks noChangeArrowheads="1"/>
          </p:cNvSpPr>
          <p:nvPr/>
        </p:nvSpPr>
        <p:spPr bwMode="auto">
          <a:xfrm>
            <a:off x="576263" y="2328863"/>
            <a:ext cx="30670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1"/>
              <a:t>(4)</a:t>
            </a:r>
            <a:r>
              <a:rPr lang="zh-CN" altLang="en-US" b="1"/>
              <a:t>多服务台串联服务 </a:t>
            </a:r>
          </a:p>
        </p:txBody>
      </p:sp>
      <p:sp>
        <p:nvSpPr>
          <p:cNvPr id="34" name="Oval 34">
            <a:extLst>
              <a:ext uri="{FF2B5EF4-FFF2-40B4-BE49-F238E27FC236}">
                <a16:creationId xmlns:a16="http://schemas.microsoft.com/office/drawing/2014/main" id="{CD906503-D5C5-4645-9BB0-0CA257ECA195}"/>
              </a:ext>
            </a:extLst>
          </p:cNvPr>
          <p:cNvSpPr>
            <a:spLocks noChangeArrowheads="1"/>
          </p:cNvSpPr>
          <p:nvPr/>
        </p:nvSpPr>
        <p:spPr bwMode="auto">
          <a:xfrm>
            <a:off x="3003550" y="3763963"/>
            <a:ext cx="215900" cy="2159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5" name="Oval 35">
            <a:extLst>
              <a:ext uri="{FF2B5EF4-FFF2-40B4-BE49-F238E27FC236}">
                <a16:creationId xmlns:a16="http://schemas.microsoft.com/office/drawing/2014/main" id="{33F563BD-591A-465F-8EA8-1C2551055368}"/>
              </a:ext>
            </a:extLst>
          </p:cNvPr>
          <p:cNvSpPr>
            <a:spLocks noChangeArrowheads="1"/>
          </p:cNvSpPr>
          <p:nvPr/>
        </p:nvSpPr>
        <p:spPr bwMode="auto">
          <a:xfrm>
            <a:off x="2354263" y="3763963"/>
            <a:ext cx="215900" cy="2159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6" name="Oval 36">
            <a:extLst>
              <a:ext uri="{FF2B5EF4-FFF2-40B4-BE49-F238E27FC236}">
                <a16:creationId xmlns:a16="http://schemas.microsoft.com/office/drawing/2014/main" id="{982D710B-58AC-47E2-A9A9-E89295F6EA3F}"/>
              </a:ext>
            </a:extLst>
          </p:cNvPr>
          <p:cNvSpPr>
            <a:spLocks noChangeArrowheads="1"/>
          </p:cNvSpPr>
          <p:nvPr/>
        </p:nvSpPr>
        <p:spPr bwMode="auto">
          <a:xfrm>
            <a:off x="4227513" y="3763963"/>
            <a:ext cx="215900" cy="2159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7" name="Oval 37">
            <a:extLst>
              <a:ext uri="{FF2B5EF4-FFF2-40B4-BE49-F238E27FC236}">
                <a16:creationId xmlns:a16="http://schemas.microsoft.com/office/drawing/2014/main" id="{242D717E-372F-466C-B01C-883EF00D4D04}"/>
              </a:ext>
            </a:extLst>
          </p:cNvPr>
          <p:cNvSpPr>
            <a:spLocks noChangeArrowheads="1"/>
          </p:cNvSpPr>
          <p:nvPr/>
        </p:nvSpPr>
        <p:spPr bwMode="auto">
          <a:xfrm>
            <a:off x="6746875" y="3805238"/>
            <a:ext cx="215900" cy="2159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8" name="Text Box 38">
            <a:extLst>
              <a:ext uri="{FF2B5EF4-FFF2-40B4-BE49-F238E27FC236}">
                <a16:creationId xmlns:a16="http://schemas.microsoft.com/office/drawing/2014/main" id="{2031AA0D-4A4E-4DF3-91CA-D7DB55CDB935}"/>
              </a:ext>
            </a:extLst>
          </p:cNvPr>
          <p:cNvSpPr txBox="1">
            <a:spLocks noChangeArrowheads="1"/>
          </p:cNvSpPr>
          <p:nvPr/>
        </p:nvSpPr>
        <p:spPr bwMode="auto">
          <a:xfrm>
            <a:off x="6243638" y="3576638"/>
            <a:ext cx="4889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1"/>
              <a:t>…</a:t>
            </a:r>
          </a:p>
        </p:txBody>
      </p:sp>
      <p:sp>
        <p:nvSpPr>
          <p:cNvPr id="39" name="Text Box 39">
            <a:extLst>
              <a:ext uri="{FF2B5EF4-FFF2-40B4-BE49-F238E27FC236}">
                <a16:creationId xmlns:a16="http://schemas.microsoft.com/office/drawing/2014/main" id="{24E6457F-1086-43DB-BF03-ED50FE5509D4}"/>
              </a:ext>
            </a:extLst>
          </p:cNvPr>
          <p:cNvSpPr txBox="1">
            <a:spLocks noChangeArrowheads="1"/>
          </p:cNvSpPr>
          <p:nvPr/>
        </p:nvSpPr>
        <p:spPr bwMode="auto">
          <a:xfrm>
            <a:off x="2570163" y="3571875"/>
            <a:ext cx="4889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1"/>
              <a:t>…</a:t>
            </a:r>
          </a:p>
        </p:txBody>
      </p:sp>
      <p:sp>
        <p:nvSpPr>
          <p:cNvPr id="40" name="Line 40">
            <a:extLst>
              <a:ext uri="{FF2B5EF4-FFF2-40B4-BE49-F238E27FC236}">
                <a16:creationId xmlns:a16="http://schemas.microsoft.com/office/drawing/2014/main" id="{0D7EB667-BF96-4135-BED4-8D1E134F131B}"/>
              </a:ext>
            </a:extLst>
          </p:cNvPr>
          <p:cNvSpPr>
            <a:spLocks noChangeShapeType="1"/>
          </p:cNvSpPr>
          <p:nvPr/>
        </p:nvSpPr>
        <p:spPr bwMode="auto">
          <a:xfrm>
            <a:off x="1922463" y="3871913"/>
            <a:ext cx="4318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1" name="Line 41">
            <a:extLst>
              <a:ext uri="{FF2B5EF4-FFF2-40B4-BE49-F238E27FC236}">
                <a16:creationId xmlns:a16="http://schemas.microsoft.com/office/drawing/2014/main" id="{61E15085-BAC5-4985-9463-297C2DE08ACB}"/>
              </a:ext>
            </a:extLst>
          </p:cNvPr>
          <p:cNvSpPr>
            <a:spLocks noChangeShapeType="1"/>
          </p:cNvSpPr>
          <p:nvPr/>
        </p:nvSpPr>
        <p:spPr bwMode="auto">
          <a:xfrm>
            <a:off x="6999288" y="3911600"/>
            <a:ext cx="433387"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2" name="Text Box 42">
            <a:extLst>
              <a:ext uri="{FF2B5EF4-FFF2-40B4-BE49-F238E27FC236}">
                <a16:creationId xmlns:a16="http://schemas.microsoft.com/office/drawing/2014/main" id="{2FB24BCC-A760-469D-A9BB-9CC962CDE640}"/>
              </a:ext>
            </a:extLst>
          </p:cNvPr>
          <p:cNvSpPr txBox="1">
            <a:spLocks noChangeArrowheads="1"/>
          </p:cNvSpPr>
          <p:nvPr/>
        </p:nvSpPr>
        <p:spPr bwMode="auto">
          <a:xfrm>
            <a:off x="914400" y="3687763"/>
            <a:ext cx="11049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1800" b="1"/>
              <a:t>顾客到达</a:t>
            </a:r>
          </a:p>
        </p:txBody>
      </p:sp>
      <p:grpSp>
        <p:nvGrpSpPr>
          <p:cNvPr id="43" name="Group 43">
            <a:extLst>
              <a:ext uri="{FF2B5EF4-FFF2-40B4-BE49-F238E27FC236}">
                <a16:creationId xmlns:a16="http://schemas.microsoft.com/office/drawing/2014/main" id="{A5DD1D00-2546-40F7-B553-117D6B7182C8}"/>
              </a:ext>
            </a:extLst>
          </p:cNvPr>
          <p:cNvGrpSpPr>
            <a:grpSpLocks/>
          </p:cNvGrpSpPr>
          <p:nvPr/>
        </p:nvGrpSpPr>
        <p:grpSpPr bwMode="auto">
          <a:xfrm>
            <a:off x="3219450" y="3656013"/>
            <a:ext cx="936625" cy="431800"/>
            <a:chOff x="2381" y="3249"/>
            <a:chExt cx="590" cy="272"/>
          </a:xfrm>
        </p:grpSpPr>
        <p:sp>
          <p:nvSpPr>
            <p:cNvPr id="44" name="Rectangle 44">
              <a:extLst>
                <a:ext uri="{FF2B5EF4-FFF2-40B4-BE49-F238E27FC236}">
                  <a16:creationId xmlns:a16="http://schemas.microsoft.com/office/drawing/2014/main" id="{800880CB-379D-46D3-A5B2-14C5DA7D4048}"/>
                </a:ext>
              </a:extLst>
            </p:cNvPr>
            <p:cNvSpPr>
              <a:spLocks noChangeArrowheads="1"/>
            </p:cNvSpPr>
            <p:nvPr/>
          </p:nvSpPr>
          <p:spPr bwMode="auto">
            <a:xfrm>
              <a:off x="2381" y="3249"/>
              <a:ext cx="590" cy="27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5" name="Text Box 45">
              <a:extLst>
                <a:ext uri="{FF2B5EF4-FFF2-40B4-BE49-F238E27FC236}">
                  <a16:creationId xmlns:a16="http://schemas.microsoft.com/office/drawing/2014/main" id="{0761D84B-E01E-47A2-AD96-EFC3202EC996}"/>
                </a:ext>
              </a:extLst>
            </p:cNvPr>
            <p:cNvSpPr txBox="1">
              <a:spLocks noChangeArrowheads="1"/>
            </p:cNvSpPr>
            <p:nvPr/>
          </p:nvSpPr>
          <p:spPr bwMode="auto">
            <a:xfrm>
              <a:off x="2381" y="3249"/>
              <a:ext cx="551"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1800" b="1"/>
                <a:t>服务台</a:t>
              </a:r>
            </a:p>
          </p:txBody>
        </p:sp>
      </p:grpSp>
      <p:sp>
        <p:nvSpPr>
          <p:cNvPr id="46" name="Text Box 46">
            <a:extLst>
              <a:ext uri="{FF2B5EF4-FFF2-40B4-BE49-F238E27FC236}">
                <a16:creationId xmlns:a16="http://schemas.microsoft.com/office/drawing/2014/main" id="{2E57A374-EDE7-46F7-A37A-02455938C5C7}"/>
              </a:ext>
            </a:extLst>
          </p:cNvPr>
          <p:cNvSpPr txBox="1">
            <a:spLocks noChangeArrowheads="1"/>
          </p:cNvSpPr>
          <p:nvPr/>
        </p:nvSpPr>
        <p:spPr bwMode="auto">
          <a:xfrm>
            <a:off x="7467600" y="3733800"/>
            <a:ext cx="11049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1800" b="1"/>
              <a:t>顾客离去</a:t>
            </a:r>
          </a:p>
        </p:txBody>
      </p:sp>
      <p:grpSp>
        <p:nvGrpSpPr>
          <p:cNvPr id="47" name="Group 47">
            <a:extLst>
              <a:ext uri="{FF2B5EF4-FFF2-40B4-BE49-F238E27FC236}">
                <a16:creationId xmlns:a16="http://schemas.microsoft.com/office/drawing/2014/main" id="{B19E5C2B-52DF-4C15-9957-FFF68D416FE3}"/>
              </a:ext>
            </a:extLst>
          </p:cNvPr>
          <p:cNvGrpSpPr>
            <a:grpSpLocks/>
          </p:cNvGrpSpPr>
          <p:nvPr/>
        </p:nvGrpSpPr>
        <p:grpSpPr bwMode="auto">
          <a:xfrm>
            <a:off x="5162550" y="3695700"/>
            <a:ext cx="936625" cy="431800"/>
            <a:chOff x="2381" y="3249"/>
            <a:chExt cx="590" cy="272"/>
          </a:xfrm>
        </p:grpSpPr>
        <p:sp>
          <p:nvSpPr>
            <p:cNvPr id="48" name="Rectangle 48">
              <a:extLst>
                <a:ext uri="{FF2B5EF4-FFF2-40B4-BE49-F238E27FC236}">
                  <a16:creationId xmlns:a16="http://schemas.microsoft.com/office/drawing/2014/main" id="{F09CCAD1-1E45-4CB4-AD0E-4313BC238A95}"/>
                </a:ext>
              </a:extLst>
            </p:cNvPr>
            <p:cNvSpPr>
              <a:spLocks noChangeArrowheads="1"/>
            </p:cNvSpPr>
            <p:nvPr/>
          </p:nvSpPr>
          <p:spPr bwMode="auto">
            <a:xfrm>
              <a:off x="2381" y="3249"/>
              <a:ext cx="590" cy="27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9" name="Text Box 49">
              <a:extLst>
                <a:ext uri="{FF2B5EF4-FFF2-40B4-BE49-F238E27FC236}">
                  <a16:creationId xmlns:a16="http://schemas.microsoft.com/office/drawing/2014/main" id="{24315B6A-77CC-4AC8-A422-CAE7385B9B81}"/>
                </a:ext>
              </a:extLst>
            </p:cNvPr>
            <p:cNvSpPr txBox="1">
              <a:spLocks noChangeArrowheads="1"/>
            </p:cNvSpPr>
            <p:nvPr/>
          </p:nvSpPr>
          <p:spPr bwMode="auto">
            <a:xfrm>
              <a:off x="2381" y="3249"/>
              <a:ext cx="551"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1800" b="1"/>
                <a:t>服务台</a:t>
              </a:r>
              <a:endParaRPr lang="zh-CN" altLang="en-US" b="1"/>
            </a:p>
          </p:txBody>
        </p:sp>
      </p:grpSp>
      <p:sp>
        <p:nvSpPr>
          <p:cNvPr id="79" name="Oval 50">
            <a:extLst>
              <a:ext uri="{FF2B5EF4-FFF2-40B4-BE49-F238E27FC236}">
                <a16:creationId xmlns:a16="http://schemas.microsoft.com/office/drawing/2014/main" id="{40E7C79E-63CD-48F7-94DB-E6DBB850EA4E}"/>
              </a:ext>
            </a:extLst>
          </p:cNvPr>
          <p:cNvSpPr>
            <a:spLocks noChangeArrowheads="1"/>
          </p:cNvSpPr>
          <p:nvPr/>
        </p:nvSpPr>
        <p:spPr bwMode="auto">
          <a:xfrm>
            <a:off x="4908550" y="3763963"/>
            <a:ext cx="215900" cy="2159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80" name="Text Box 51">
            <a:extLst>
              <a:ext uri="{FF2B5EF4-FFF2-40B4-BE49-F238E27FC236}">
                <a16:creationId xmlns:a16="http://schemas.microsoft.com/office/drawing/2014/main" id="{71473767-6D6B-48E1-BC9F-5E774C4ADA0A}"/>
              </a:ext>
            </a:extLst>
          </p:cNvPr>
          <p:cNvSpPr txBox="1">
            <a:spLocks noChangeArrowheads="1"/>
          </p:cNvSpPr>
          <p:nvPr/>
        </p:nvSpPr>
        <p:spPr bwMode="auto">
          <a:xfrm>
            <a:off x="4443413" y="3576638"/>
            <a:ext cx="4889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1"/>
              <a:t>…</a:t>
            </a:r>
          </a:p>
        </p:txBody>
      </p:sp>
      <p:sp>
        <p:nvSpPr>
          <p:cNvPr id="81" name="Oval 52">
            <a:extLst>
              <a:ext uri="{FF2B5EF4-FFF2-40B4-BE49-F238E27FC236}">
                <a16:creationId xmlns:a16="http://schemas.microsoft.com/office/drawing/2014/main" id="{5A78345B-5E7F-4A05-A0DD-4EF5D97332F4}"/>
              </a:ext>
            </a:extLst>
          </p:cNvPr>
          <p:cNvSpPr>
            <a:spLocks noChangeArrowheads="1"/>
          </p:cNvSpPr>
          <p:nvPr/>
        </p:nvSpPr>
        <p:spPr bwMode="auto">
          <a:xfrm>
            <a:off x="6099175" y="3805238"/>
            <a:ext cx="215900" cy="2159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82" name="矩形 52">
            <a:extLst>
              <a:ext uri="{FF2B5EF4-FFF2-40B4-BE49-F238E27FC236}">
                <a16:creationId xmlns:a16="http://schemas.microsoft.com/office/drawing/2014/main" id="{57C30861-A26E-4D9C-A3A9-BFC303E3C6C1}"/>
              </a:ext>
            </a:extLst>
          </p:cNvPr>
          <p:cNvSpPr>
            <a:spLocks noChangeArrowheads="1"/>
          </p:cNvSpPr>
          <p:nvPr/>
        </p:nvSpPr>
        <p:spPr bwMode="auto">
          <a:xfrm>
            <a:off x="428625" y="1252538"/>
            <a:ext cx="75723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a:solidFill>
                  <a:srgbClr val="FF3300"/>
                </a:solidFill>
              </a:rPr>
              <a:t>根据服务台的数量及排队方式，排队系统可以分为四类</a:t>
            </a:r>
            <a:r>
              <a:rPr lang="zh-CN" altLang="en-US" b="1">
                <a:solidFill>
                  <a:srgbClr val="000000"/>
                </a:solidFill>
              </a:rPr>
              <a:t> </a:t>
            </a:r>
          </a:p>
        </p:txBody>
      </p:sp>
    </p:spTree>
    <p:extLst>
      <p:ext uri="{BB962C8B-B14F-4D97-AF65-F5344CB8AC3E}">
        <p14:creationId xmlns:p14="http://schemas.microsoft.com/office/powerpoint/2010/main" val="254059544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标题 1">
            <a:extLst>
              <a:ext uri="{FF2B5EF4-FFF2-40B4-BE49-F238E27FC236}">
                <a16:creationId xmlns:a16="http://schemas.microsoft.com/office/drawing/2014/main" id="{C5D96BB7-F3EE-475D-8C4A-757D9F1B8C06}"/>
              </a:ext>
            </a:extLst>
          </p:cNvPr>
          <p:cNvSpPr>
            <a:spLocks noGrp="1" noChangeArrowheads="1"/>
          </p:cNvSpPr>
          <p:nvPr>
            <p:ph type="title"/>
          </p:nvPr>
        </p:nvSpPr>
        <p:spPr>
          <a:xfrm>
            <a:off x="-15875" y="142875"/>
            <a:ext cx="8229600" cy="642938"/>
          </a:xfrm>
        </p:spPr>
        <p:txBody>
          <a:bodyPr/>
          <a:lstStyle/>
          <a:p>
            <a:pPr algn="l" defTabSz="512763" fontAlgn="base">
              <a:spcAft>
                <a:spcPct val="0"/>
              </a:spcAft>
            </a:pPr>
            <a:r>
              <a:rPr lang="en-US" altLang="zh-CN" dirty="0"/>
              <a:t>3.6.1 </a:t>
            </a:r>
            <a:r>
              <a:rPr lang="zh-CN" altLang="en-US" dirty="0"/>
              <a:t>概述</a:t>
            </a:r>
          </a:p>
        </p:txBody>
      </p:sp>
      <p:sp>
        <p:nvSpPr>
          <p:cNvPr id="4" name="灯片编号占位符 2">
            <a:extLst>
              <a:ext uri="{FF2B5EF4-FFF2-40B4-BE49-F238E27FC236}">
                <a16:creationId xmlns:a16="http://schemas.microsoft.com/office/drawing/2014/main" id="{C27C162C-7E7E-4C70-B53F-15564590C7C6}"/>
              </a:ext>
            </a:extLst>
          </p:cNvPr>
          <p:cNvSpPr>
            <a:spLocks noGrp="1" noChangeArrowheads="1"/>
          </p:cNvSpPr>
          <p:nvPr>
            <p:ph type="sldNum" sz="quarter" idx="12"/>
          </p:nvPr>
        </p:nvSpPr>
        <p:spPr bwMode="auto">
          <a:xfrm>
            <a:off x="6553200" y="6391275"/>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9FCE3FB9-BAC7-4293-A5BB-B8E090A183F8}" type="slidenum">
              <a:rPr lang="zh-CN" altLang="en-US">
                <a:solidFill>
                  <a:srgbClr val="898989"/>
                </a:solidFill>
              </a:rPr>
              <a:pPr/>
              <a:t>35</a:t>
            </a:fld>
            <a:endParaRPr lang="zh-CN" altLang="en-US">
              <a:solidFill>
                <a:srgbClr val="898989"/>
              </a:solidFill>
            </a:endParaRPr>
          </a:p>
        </p:txBody>
      </p:sp>
      <p:sp>
        <p:nvSpPr>
          <p:cNvPr id="16" name="文本框 15">
            <a:extLst>
              <a:ext uri="{FF2B5EF4-FFF2-40B4-BE49-F238E27FC236}">
                <a16:creationId xmlns:a16="http://schemas.microsoft.com/office/drawing/2014/main" id="{7CEDEC46-CDDF-44FE-8149-432C60974C70}"/>
              </a:ext>
            </a:extLst>
          </p:cNvPr>
          <p:cNvSpPr txBox="1"/>
          <p:nvPr/>
        </p:nvSpPr>
        <p:spPr>
          <a:xfrm>
            <a:off x="199288" y="1043735"/>
            <a:ext cx="8745423" cy="2554545"/>
          </a:xfrm>
          <a:prstGeom prst="rect">
            <a:avLst/>
          </a:prstGeom>
          <a:noFill/>
          <a:ln w="25400">
            <a:noFill/>
          </a:ln>
        </p:spPr>
        <p:txBody>
          <a:bodyPr wrap="square">
            <a:spAutoFit/>
          </a:bodyPr>
          <a:lstStyle/>
          <a:p>
            <a:r>
              <a:rPr kumimoji="0" lang="zh-CN" altLang="en-US" sz="3200" b="0" i="0" u="none" strike="noStrike" kern="1200" cap="none" spc="0" normalizeH="0" baseline="0" noProof="0" dirty="0">
                <a:ln>
                  <a:noFill/>
                </a:ln>
                <a:solidFill>
                  <a:srgbClr val="006699"/>
                </a:solidFill>
                <a:effectLst/>
                <a:uLnTx/>
                <a:uFillTx/>
                <a:latin typeface="Verdana" panose="020B0604030504040204" pitchFamily="34" charset="0"/>
                <a:ea typeface="宋体" panose="02010600030101010101" pitchFamily="2" charset="-122"/>
                <a:cs typeface="+mn-cs"/>
              </a:rPr>
              <a:t>随机服务系统模型应该包括</a:t>
            </a:r>
            <a:r>
              <a:rPr kumimoji="0" lang="zh-CN" altLang="en-US" sz="3200" b="0" i="0" u="none" strike="noStrike" kern="1200" cap="none" spc="0" normalizeH="0" baseline="0" noProof="0" dirty="0">
                <a:ln>
                  <a:noFill/>
                </a:ln>
                <a:solidFill>
                  <a:srgbClr val="FF0000"/>
                </a:solidFill>
                <a:effectLst/>
                <a:uLnTx/>
                <a:uFillTx/>
                <a:latin typeface="Verdana" panose="020B0604030504040204" pitchFamily="34" charset="0"/>
                <a:ea typeface="宋体" panose="02010600030101010101" pitchFamily="2" charset="-122"/>
                <a:cs typeface="+mn-cs"/>
              </a:rPr>
              <a:t>三要素</a:t>
            </a:r>
            <a:endParaRPr kumimoji="0" lang="en-US" altLang="zh-CN" sz="3200" b="0" i="0" u="none" strike="noStrike" kern="1200" cap="none" spc="0" normalizeH="0" baseline="0" noProof="0" dirty="0">
              <a:ln>
                <a:noFill/>
              </a:ln>
              <a:solidFill>
                <a:srgbClr val="FF0000"/>
              </a:solidFill>
              <a:effectLst/>
              <a:uLnTx/>
              <a:uFillTx/>
              <a:latin typeface="Verdana" panose="020B0604030504040204" pitchFamily="34" charset="0"/>
              <a:ea typeface="宋体" panose="02010600030101010101" pitchFamily="2" charset="-122"/>
              <a:cs typeface="+mn-cs"/>
            </a:endParaRPr>
          </a:p>
          <a:p>
            <a:pPr marL="457200" indent="-457200">
              <a:buFont typeface="Arial" panose="020B0604020202020204" pitchFamily="34" charset="0"/>
              <a:buChar char="•"/>
            </a:pPr>
            <a:r>
              <a:rPr lang="zh-CN" altLang="en-US" sz="3200" b="1" dirty="0">
                <a:solidFill>
                  <a:srgbClr val="006699"/>
                </a:solidFill>
                <a:latin typeface="Verdana" panose="020B0604030504040204" pitchFamily="34" charset="0"/>
              </a:rPr>
              <a:t>输入过程</a:t>
            </a:r>
            <a:r>
              <a:rPr lang="en-US" altLang="zh-CN" sz="3200" dirty="0">
                <a:solidFill>
                  <a:srgbClr val="006699"/>
                </a:solidFill>
                <a:latin typeface="Verdana" panose="020B0604030504040204" pitchFamily="34" charset="0"/>
              </a:rPr>
              <a:t>, </a:t>
            </a:r>
            <a:r>
              <a:rPr lang="zh-CN" altLang="en-US" sz="3200" dirty="0">
                <a:solidFill>
                  <a:srgbClr val="006699"/>
                </a:solidFill>
                <a:latin typeface="Verdana" panose="020B0604030504040204" pitchFamily="34" charset="0"/>
              </a:rPr>
              <a:t>顾客按照怎样的规律到达</a:t>
            </a:r>
          </a:p>
          <a:p>
            <a:pPr marL="457200" indent="-457200">
              <a:buFont typeface="Arial" panose="020B0604020202020204" pitchFamily="34" charset="0"/>
              <a:buChar char="•"/>
            </a:pPr>
            <a:r>
              <a:rPr lang="zh-CN" altLang="en-US" sz="3200" b="1" dirty="0">
                <a:solidFill>
                  <a:srgbClr val="006699"/>
                </a:solidFill>
                <a:latin typeface="Verdana" panose="020B0604030504040204" pitchFamily="34" charset="0"/>
              </a:rPr>
              <a:t>排队规则</a:t>
            </a:r>
            <a:r>
              <a:rPr lang="en-US" altLang="zh-CN" sz="3200" dirty="0">
                <a:solidFill>
                  <a:srgbClr val="006699"/>
                </a:solidFill>
                <a:latin typeface="Verdana" panose="020B0604030504040204" pitchFamily="34" charset="0"/>
              </a:rPr>
              <a:t>, </a:t>
            </a:r>
            <a:r>
              <a:rPr lang="zh-CN" altLang="en-US" sz="3200" dirty="0">
                <a:solidFill>
                  <a:srgbClr val="006699"/>
                </a:solidFill>
                <a:latin typeface="Verdana" panose="020B0604030504040204" pitchFamily="34" charset="0"/>
              </a:rPr>
              <a:t>顾客按照怎样的规则排队等待服务</a:t>
            </a:r>
          </a:p>
          <a:p>
            <a:pPr marL="457200" indent="-457200">
              <a:buFont typeface="Arial" panose="020B0604020202020204" pitchFamily="34" charset="0"/>
              <a:buChar char="•"/>
            </a:pPr>
            <a:r>
              <a:rPr lang="zh-CN" altLang="en-US" sz="3200" b="1" dirty="0">
                <a:solidFill>
                  <a:srgbClr val="006699"/>
                </a:solidFill>
                <a:latin typeface="Verdana" panose="020B0604030504040204" pitchFamily="34" charset="0"/>
              </a:rPr>
              <a:t>服务机构</a:t>
            </a:r>
            <a:r>
              <a:rPr lang="en-US" altLang="zh-CN" sz="3200" dirty="0">
                <a:solidFill>
                  <a:srgbClr val="006699"/>
                </a:solidFill>
                <a:latin typeface="Verdana" panose="020B0604030504040204" pitchFamily="34" charset="0"/>
              </a:rPr>
              <a:t>, </a:t>
            </a:r>
            <a:r>
              <a:rPr lang="zh-CN" altLang="en-US" sz="3200" dirty="0">
                <a:solidFill>
                  <a:srgbClr val="006699"/>
                </a:solidFill>
                <a:latin typeface="Verdana" panose="020B0604030504040204" pitchFamily="34" charset="0"/>
              </a:rPr>
              <a:t>服务机构的设置</a:t>
            </a:r>
            <a:r>
              <a:rPr lang="en-US" altLang="zh-CN" sz="3200" dirty="0">
                <a:solidFill>
                  <a:srgbClr val="006699"/>
                </a:solidFill>
                <a:latin typeface="Verdana" panose="020B0604030504040204" pitchFamily="34" charset="0"/>
              </a:rPr>
              <a:t>,</a:t>
            </a:r>
            <a:r>
              <a:rPr lang="zh-CN" altLang="en-US" sz="3200" dirty="0">
                <a:solidFill>
                  <a:srgbClr val="006699"/>
                </a:solidFill>
                <a:latin typeface="Verdana" panose="020B0604030504040204" pitchFamily="34" charset="0"/>
              </a:rPr>
              <a:t>服务台的数量</a:t>
            </a:r>
            <a:r>
              <a:rPr lang="en-US" altLang="zh-CN" sz="3200" dirty="0">
                <a:solidFill>
                  <a:srgbClr val="006699"/>
                </a:solidFill>
                <a:latin typeface="Verdana" panose="020B0604030504040204" pitchFamily="34" charset="0"/>
              </a:rPr>
              <a:t>,</a:t>
            </a:r>
            <a:r>
              <a:rPr lang="zh-CN" altLang="en-US" sz="3200" dirty="0">
                <a:solidFill>
                  <a:srgbClr val="006699"/>
                </a:solidFill>
                <a:latin typeface="Verdana" panose="020B0604030504040204" pitchFamily="34" charset="0"/>
              </a:rPr>
              <a:t>服务的方式</a:t>
            </a:r>
            <a:r>
              <a:rPr lang="en-US" altLang="zh-CN" sz="3200" dirty="0">
                <a:solidFill>
                  <a:srgbClr val="006699"/>
                </a:solidFill>
                <a:latin typeface="Verdana" panose="020B0604030504040204" pitchFamily="34" charset="0"/>
              </a:rPr>
              <a:t>,</a:t>
            </a:r>
            <a:r>
              <a:rPr lang="zh-CN" altLang="en-US" sz="3200" dirty="0">
                <a:solidFill>
                  <a:srgbClr val="006699"/>
                </a:solidFill>
                <a:latin typeface="Verdana" panose="020B0604030504040204" pitchFamily="34" charset="0"/>
              </a:rPr>
              <a:t>服务时间分布等</a:t>
            </a:r>
          </a:p>
        </p:txBody>
      </p:sp>
      <p:pic>
        <p:nvPicPr>
          <p:cNvPr id="3" name="图片 2">
            <a:extLst>
              <a:ext uri="{FF2B5EF4-FFF2-40B4-BE49-F238E27FC236}">
                <a16:creationId xmlns:a16="http://schemas.microsoft.com/office/drawing/2014/main" id="{4815F2BD-5D08-4D8B-823E-1833AD14C90B}"/>
              </a:ext>
            </a:extLst>
          </p:cNvPr>
          <p:cNvPicPr>
            <a:picLocks noChangeAspect="1"/>
          </p:cNvPicPr>
          <p:nvPr/>
        </p:nvPicPr>
        <p:blipFill>
          <a:blip r:embed="rId2"/>
          <a:stretch>
            <a:fillRect/>
          </a:stretch>
        </p:blipFill>
        <p:spPr>
          <a:xfrm>
            <a:off x="667752" y="3789040"/>
            <a:ext cx="8019048" cy="2219048"/>
          </a:xfrm>
          <a:prstGeom prst="rect">
            <a:avLst/>
          </a:prstGeom>
        </p:spPr>
      </p:pic>
    </p:spTree>
    <p:extLst>
      <p:ext uri="{BB962C8B-B14F-4D97-AF65-F5344CB8AC3E}">
        <p14:creationId xmlns:p14="http://schemas.microsoft.com/office/powerpoint/2010/main" val="364510479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标题 1">
            <a:extLst>
              <a:ext uri="{FF2B5EF4-FFF2-40B4-BE49-F238E27FC236}">
                <a16:creationId xmlns:a16="http://schemas.microsoft.com/office/drawing/2014/main" id="{C5D96BB7-F3EE-475D-8C4A-757D9F1B8C06}"/>
              </a:ext>
            </a:extLst>
          </p:cNvPr>
          <p:cNvSpPr>
            <a:spLocks noGrp="1" noChangeArrowheads="1"/>
          </p:cNvSpPr>
          <p:nvPr>
            <p:ph type="title"/>
          </p:nvPr>
        </p:nvSpPr>
        <p:spPr>
          <a:xfrm>
            <a:off x="-15875" y="142875"/>
            <a:ext cx="8229600" cy="642938"/>
          </a:xfrm>
        </p:spPr>
        <p:txBody>
          <a:bodyPr/>
          <a:lstStyle/>
          <a:p>
            <a:pPr algn="l" defTabSz="512763" fontAlgn="base">
              <a:spcAft>
                <a:spcPct val="0"/>
              </a:spcAft>
            </a:pPr>
            <a:r>
              <a:rPr lang="en-US" altLang="zh-CN" dirty="0"/>
              <a:t>3.6.1 </a:t>
            </a:r>
            <a:r>
              <a:rPr lang="zh-CN" altLang="en-US" dirty="0"/>
              <a:t>概述</a:t>
            </a:r>
          </a:p>
        </p:txBody>
      </p:sp>
      <p:sp>
        <p:nvSpPr>
          <p:cNvPr id="4" name="灯片编号占位符 2">
            <a:extLst>
              <a:ext uri="{FF2B5EF4-FFF2-40B4-BE49-F238E27FC236}">
                <a16:creationId xmlns:a16="http://schemas.microsoft.com/office/drawing/2014/main" id="{C27C162C-7E7E-4C70-B53F-15564590C7C6}"/>
              </a:ext>
            </a:extLst>
          </p:cNvPr>
          <p:cNvSpPr>
            <a:spLocks noGrp="1" noChangeArrowheads="1"/>
          </p:cNvSpPr>
          <p:nvPr>
            <p:ph type="sldNum" sz="quarter" idx="12"/>
          </p:nvPr>
        </p:nvSpPr>
        <p:spPr bwMode="auto">
          <a:xfrm>
            <a:off x="6553200" y="6391275"/>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9FCE3FB9-BAC7-4293-A5BB-B8E090A183F8}" type="slidenum">
              <a:rPr lang="zh-CN" altLang="en-US">
                <a:solidFill>
                  <a:srgbClr val="898989"/>
                </a:solidFill>
              </a:rPr>
              <a:pPr/>
              <a:t>36</a:t>
            </a:fld>
            <a:endParaRPr lang="zh-CN" altLang="en-US">
              <a:solidFill>
                <a:srgbClr val="898989"/>
              </a:solidFill>
            </a:endParaRPr>
          </a:p>
        </p:txBody>
      </p:sp>
      <p:sp>
        <p:nvSpPr>
          <p:cNvPr id="16" name="文本框 15">
            <a:extLst>
              <a:ext uri="{FF2B5EF4-FFF2-40B4-BE49-F238E27FC236}">
                <a16:creationId xmlns:a16="http://schemas.microsoft.com/office/drawing/2014/main" id="{7CEDEC46-CDDF-44FE-8149-432C60974C70}"/>
              </a:ext>
            </a:extLst>
          </p:cNvPr>
          <p:cNvSpPr txBox="1"/>
          <p:nvPr/>
        </p:nvSpPr>
        <p:spPr>
          <a:xfrm>
            <a:off x="199288" y="1043735"/>
            <a:ext cx="8745423" cy="5016758"/>
          </a:xfrm>
          <a:prstGeom prst="rect">
            <a:avLst/>
          </a:prstGeom>
          <a:noFill/>
          <a:ln w="25400">
            <a:noFill/>
          </a:ln>
        </p:spPr>
        <p:txBody>
          <a:bodyPr wrap="square">
            <a:spAutoFit/>
          </a:bodyPr>
          <a:lstStyle/>
          <a:p>
            <a:pPr marL="457200" indent="-457200">
              <a:buFont typeface="Arial" panose="020B0604020202020204" pitchFamily="34" charset="0"/>
              <a:buChar char="•"/>
            </a:pPr>
            <a:r>
              <a:rPr kumimoji="0" lang="zh-CN" altLang="en-US" sz="3200" b="0" i="0" u="none" strike="noStrike" kern="1200" cap="none" spc="0" normalizeH="0" baseline="0" noProof="0" dirty="0">
                <a:ln>
                  <a:noFill/>
                </a:ln>
                <a:solidFill>
                  <a:srgbClr val="006699"/>
                </a:solidFill>
                <a:effectLst/>
                <a:uLnTx/>
                <a:uFillTx/>
                <a:latin typeface="Verdana" panose="020B0604030504040204" pitchFamily="34" charset="0"/>
                <a:ea typeface="宋体" panose="02010600030101010101" pitchFamily="2" charset="-122"/>
                <a:cs typeface="+mn-cs"/>
              </a:rPr>
              <a:t>排队模型的分类</a:t>
            </a:r>
          </a:p>
          <a:p>
            <a:r>
              <a:rPr kumimoji="0" lang="en-US" altLang="zh-CN" sz="3200" b="0" i="0" u="none" strike="noStrike" kern="1200" cap="none" spc="0" normalizeH="0" baseline="0" noProof="0" dirty="0">
                <a:ln>
                  <a:noFill/>
                </a:ln>
                <a:solidFill>
                  <a:srgbClr val="FF0000"/>
                </a:solidFill>
                <a:effectLst/>
                <a:uLnTx/>
                <a:uFillTx/>
                <a:latin typeface="Verdana" panose="020B0604030504040204" pitchFamily="34" charset="0"/>
                <a:ea typeface="宋体" panose="02010600030101010101" pitchFamily="2" charset="-122"/>
                <a:cs typeface="+mn-cs"/>
              </a:rPr>
              <a:t>X/Y/Z/A/B/C </a:t>
            </a:r>
          </a:p>
          <a:p>
            <a:r>
              <a:rPr kumimoji="0" lang="en-US" altLang="zh-CN" sz="3200" b="0" i="0" u="none" strike="noStrike" kern="1200" cap="none" spc="0" normalizeH="0" baseline="0" noProof="0" dirty="0">
                <a:ln>
                  <a:noFill/>
                </a:ln>
                <a:solidFill>
                  <a:srgbClr val="006699"/>
                </a:solidFill>
                <a:effectLst/>
                <a:uLnTx/>
                <a:uFillTx/>
                <a:latin typeface="Verdana" panose="020B0604030504040204" pitchFamily="34" charset="0"/>
                <a:ea typeface="宋体" panose="02010600030101010101" pitchFamily="2" charset="-122"/>
                <a:cs typeface="+mn-cs"/>
              </a:rPr>
              <a:t>X — </a:t>
            </a:r>
            <a:r>
              <a:rPr kumimoji="0" lang="zh-CN" altLang="en-US" sz="3200" b="0" i="0" u="none" strike="noStrike" kern="1200" cap="none" spc="0" normalizeH="0" baseline="0" noProof="0" dirty="0">
                <a:ln>
                  <a:noFill/>
                </a:ln>
                <a:solidFill>
                  <a:srgbClr val="006699"/>
                </a:solidFill>
                <a:effectLst/>
                <a:uLnTx/>
                <a:uFillTx/>
                <a:latin typeface="Verdana" panose="020B0604030504040204" pitchFamily="34" charset="0"/>
                <a:ea typeface="宋体" panose="02010600030101010101" pitchFamily="2" charset="-122"/>
                <a:cs typeface="+mn-cs"/>
              </a:rPr>
              <a:t>顾客相继到达的间隔时间的分布； </a:t>
            </a:r>
            <a:endParaRPr kumimoji="0" lang="en-US" altLang="zh-CN" sz="3200" b="0" i="0" u="none" strike="noStrike" kern="1200" cap="none" spc="0" normalizeH="0" baseline="0" noProof="0" dirty="0">
              <a:ln>
                <a:noFill/>
              </a:ln>
              <a:solidFill>
                <a:srgbClr val="006699"/>
              </a:solidFill>
              <a:effectLst/>
              <a:uLnTx/>
              <a:uFillTx/>
              <a:latin typeface="Verdana" panose="020B0604030504040204" pitchFamily="34" charset="0"/>
              <a:ea typeface="宋体" panose="02010600030101010101" pitchFamily="2" charset="-122"/>
              <a:cs typeface="+mn-cs"/>
            </a:endParaRPr>
          </a:p>
          <a:p>
            <a:r>
              <a:rPr kumimoji="0" lang="en-US" altLang="zh-CN" sz="3200" b="0" i="0" u="none" strike="noStrike" kern="1200" cap="none" spc="0" normalizeH="0" baseline="0" noProof="0" dirty="0">
                <a:ln>
                  <a:noFill/>
                </a:ln>
                <a:solidFill>
                  <a:srgbClr val="006699"/>
                </a:solidFill>
                <a:effectLst/>
                <a:uLnTx/>
                <a:uFillTx/>
                <a:latin typeface="Verdana" panose="020B0604030504040204" pitchFamily="34" charset="0"/>
                <a:ea typeface="宋体" panose="02010600030101010101" pitchFamily="2" charset="-122"/>
                <a:cs typeface="+mn-cs"/>
              </a:rPr>
              <a:t>Y — </a:t>
            </a:r>
            <a:r>
              <a:rPr kumimoji="0" lang="zh-CN" altLang="en-US" sz="3200" b="0" i="0" u="none" strike="noStrike" kern="1200" cap="none" spc="0" normalizeH="0" baseline="0" noProof="0" dirty="0">
                <a:ln>
                  <a:noFill/>
                </a:ln>
                <a:solidFill>
                  <a:srgbClr val="006699"/>
                </a:solidFill>
                <a:effectLst/>
                <a:uLnTx/>
                <a:uFillTx/>
                <a:latin typeface="Verdana" panose="020B0604030504040204" pitchFamily="34" charset="0"/>
                <a:ea typeface="宋体" panose="02010600030101010101" pitchFamily="2" charset="-122"/>
                <a:cs typeface="+mn-cs"/>
              </a:rPr>
              <a:t>服务时间的分布（</a:t>
            </a:r>
            <a:r>
              <a:rPr kumimoji="0" lang="en-US" altLang="zh-CN" sz="3200" b="0" i="0" u="none" strike="noStrike" kern="1200" cap="none" spc="0" normalizeH="0" baseline="0" noProof="0" dirty="0">
                <a:ln>
                  <a:noFill/>
                </a:ln>
                <a:solidFill>
                  <a:srgbClr val="006699"/>
                </a:solidFill>
                <a:effectLst/>
                <a:uLnTx/>
                <a:uFillTx/>
                <a:latin typeface="Verdana" panose="020B0604030504040204" pitchFamily="34" charset="0"/>
                <a:ea typeface="宋体" panose="02010600030101010101" pitchFamily="2" charset="-122"/>
                <a:cs typeface="+mn-cs"/>
              </a:rPr>
              <a:t>M —</a:t>
            </a:r>
            <a:r>
              <a:rPr kumimoji="0" lang="zh-CN" altLang="en-US" sz="3200" b="0" i="0" u="none" strike="noStrike" kern="1200" cap="none" spc="0" normalizeH="0" baseline="0" noProof="0" dirty="0">
                <a:ln>
                  <a:noFill/>
                </a:ln>
                <a:solidFill>
                  <a:srgbClr val="006699"/>
                </a:solidFill>
                <a:effectLst/>
                <a:uLnTx/>
                <a:uFillTx/>
                <a:latin typeface="Verdana" panose="020B0604030504040204" pitchFamily="34" charset="0"/>
                <a:ea typeface="宋体" panose="02010600030101010101" pitchFamily="2" charset="-122"/>
                <a:cs typeface="+mn-cs"/>
              </a:rPr>
              <a:t>负指数分布、</a:t>
            </a:r>
            <a:r>
              <a:rPr kumimoji="0" lang="en-US" altLang="zh-CN" sz="3200" b="0" i="0" u="none" strike="noStrike" kern="1200" cap="none" spc="0" normalizeH="0" baseline="0" noProof="0" dirty="0">
                <a:ln>
                  <a:noFill/>
                </a:ln>
                <a:solidFill>
                  <a:srgbClr val="006699"/>
                </a:solidFill>
                <a:effectLst/>
                <a:uLnTx/>
                <a:uFillTx/>
                <a:latin typeface="Verdana" panose="020B0604030504040204" pitchFamily="34" charset="0"/>
                <a:ea typeface="宋体" panose="02010600030101010101" pitchFamily="2" charset="-122"/>
                <a:cs typeface="+mn-cs"/>
              </a:rPr>
              <a:t>D — </a:t>
            </a:r>
            <a:r>
              <a:rPr kumimoji="0" lang="zh-CN" altLang="en-US" sz="3200" b="0" i="0" u="none" strike="noStrike" kern="1200" cap="none" spc="0" normalizeH="0" baseline="0" noProof="0" dirty="0">
                <a:ln>
                  <a:noFill/>
                </a:ln>
                <a:solidFill>
                  <a:srgbClr val="006699"/>
                </a:solidFill>
                <a:effectLst/>
                <a:uLnTx/>
                <a:uFillTx/>
                <a:latin typeface="Verdana" panose="020B0604030504040204" pitchFamily="34" charset="0"/>
                <a:ea typeface="宋体" panose="02010600030101010101" pitchFamily="2" charset="-122"/>
                <a:cs typeface="+mn-cs"/>
              </a:rPr>
              <a:t>确定时间</a:t>
            </a:r>
            <a:r>
              <a:rPr kumimoji="0" lang="en-US" altLang="zh-CN" sz="3200" b="0" i="0" u="none" strike="noStrike" kern="1200" cap="none" spc="0" normalizeH="0" baseline="0" noProof="0" dirty="0">
                <a:ln>
                  <a:noFill/>
                </a:ln>
                <a:solidFill>
                  <a:srgbClr val="006699"/>
                </a:solidFill>
                <a:effectLst/>
                <a:uLnTx/>
                <a:uFillTx/>
                <a:latin typeface="Verdana" panose="020B0604030504040204" pitchFamily="34" charset="0"/>
                <a:ea typeface="宋体" panose="02010600030101010101" pitchFamily="2" charset="-122"/>
                <a:cs typeface="+mn-cs"/>
              </a:rPr>
              <a:t>(deterministic)</a:t>
            </a:r>
            <a:r>
              <a:rPr kumimoji="0" lang="zh-CN" altLang="en-US" sz="3200" b="0" i="0" u="none" strike="noStrike" kern="1200" cap="none" spc="0" normalizeH="0" baseline="0" noProof="0" dirty="0">
                <a:ln>
                  <a:noFill/>
                </a:ln>
                <a:solidFill>
                  <a:srgbClr val="006699"/>
                </a:solidFill>
                <a:effectLst/>
                <a:uLnTx/>
                <a:uFillTx/>
                <a:latin typeface="Verdana" panose="020B0604030504040204" pitchFamily="34" charset="0"/>
                <a:ea typeface="宋体" panose="02010600030101010101" pitchFamily="2" charset="-122"/>
                <a:cs typeface="+mn-cs"/>
              </a:rPr>
              <a:t>、</a:t>
            </a:r>
            <a:r>
              <a:rPr kumimoji="0" lang="en-US" altLang="zh-CN" sz="3200" b="0" i="0" u="none" strike="noStrike" kern="1200" cap="none" spc="0" normalizeH="0" baseline="0" noProof="0" dirty="0" err="1">
                <a:ln>
                  <a:noFill/>
                </a:ln>
                <a:solidFill>
                  <a:srgbClr val="006699"/>
                </a:solidFill>
                <a:effectLst/>
                <a:uLnTx/>
                <a:uFillTx/>
                <a:latin typeface="Verdana" panose="020B0604030504040204" pitchFamily="34" charset="0"/>
                <a:ea typeface="宋体" panose="02010600030101010101" pitchFamily="2" charset="-122"/>
                <a:cs typeface="+mn-cs"/>
              </a:rPr>
              <a:t>Ek</a:t>
            </a:r>
            <a:r>
              <a:rPr kumimoji="0" lang="en-US" altLang="zh-CN" sz="3200" b="0" i="0" u="none" strike="noStrike" kern="1200" cap="none" spc="0" normalizeH="0" baseline="0" noProof="0" dirty="0">
                <a:ln>
                  <a:noFill/>
                </a:ln>
                <a:solidFill>
                  <a:srgbClr val="006699"/>
                </a:solidFill>
                <a:effectLst/>
                <a:uLnTx/>
                <a:uFillTx/>
                <a:latin typeface="Verdana" panose="020B0604030504040204" pitchFamily="34" charset="0"/>
                <a:ea typeface="宋体" panose="02010600030101010101" pitchFamily="2" charset="-122"/>
                <a:cs typeface="+mn-cs"/>
              </a:rPr>
              <a:t> — k </a:t>
            </a:r>
            <a:r>
              <a:rPr kumimoji="0" lang="zh-CN" altLang="en-US" sz="3200" b="0" i="0" u="none" strike="noStrike" kern="1200" cap="none" spc="0" normalizeH="0" baseline="0" noProof="0" dirty="0">
                <a:ln>
                  <a:noFill/>
                </a:ln>
                <a:solidFill>
                  <a:srgbClr val="006699"/>
                </a:solidFill>
                <a:effectLst/>
                <a:uLnTx/>
                <a:uFillTx/>
                <a:latin typeface="Verdana" panose="020B0604030504040204" pitchFamily="34" charset="0"/>
                <a:ea typeface="宋体" panose="02010600030101010101" pitchFamily="2" charset="-122"/>
                <a:cs typeface="+mn-cs"/>
              </a:rPr>
              <a:t>阶埃尔朗分布、</a:t>
            </a:r>
            <a:r>
              <a:rPr kumimoji="0" lang="en-US" altLang="zh-CN" sz="3200" b="0" i="0" u="none" strike="noStrike" kern="1200" cap="none" spc="0" normalizeH="0" baseline="0" noProof="0" dirty="0">
                <a:ln>
                  <a:noFill/>
                </a:ln>
                <a:solidFill>
                  <a:srgbClr val="006699"/>
                </a:solidFill>
                <a:effectLst/>
                <a:uLnTx/>
                <a:uFillTx/>
                <a:latin typeface="Verdana" panose="020B0604030504040204" pitchFamily="34" charset="0"/>
                <a:ea typeface="宋体" panose="02010600030101010101" pitchFamily="2" charset="-122"/>
                <a:cs typeface="+mn-cs"/>
              </a:rPr>
              <a:t>G — </a:t>
            </a:r>
            <a:r>
              <a:rPr kumimoji="0" lang="zh-CN" altLang="en-US" sz="3200" b="0" i="0" u="none" strike="noStrike" kern="1200" cap="none" spc="0" normalizeH="0" baseline="0" noProof="0" dirty="0">
                <a:ln>
                  <a:noFill/>
                </a:ln>
                <a:solidFill>
                  <a:srgbClr val="006699"/>
                </a:solidFill>
                <a:effectLst/>
                <a:uLnTx/>
                <a:uFillTx/>
                <a:latin typeface="Verdana" panose="020B0604030504040204" pitchFamily="34" charset="0"/>
                <a:ea typeface="宋体" panose="02010600030101010101" pitchFamily="2" charset="-122"/>
                <a:cs typeface="+mn-cs"/>
              </a:rPr>
              <a:t>一般分布等）； </a:t>
            </a:r>
          </a:p>
          <a:p>
            <a:r>
              <a:rPr kumimoji="0" lang="en-US" altLang="zh-CN" sz="3200" b="0" i="0" u="none" strike="noStrike" kern="1200" cap="none" spc="0" normalizeH="0" baseline="0" noProof="0" dirty="0">
                <a:ln>
                  <a:noFill/>
                </a:ln>
                <a:solidFill>
                  <a:srgbClr val="006699"/>
                </a:solidFill>
                <a:effectLst/>
                <a:uLnTx/>
                <a:uFillTx/>
                <a:latin typeface="Verdana" panose="020B0604030504040204" pitchFamily="34" charset="0"/>
                <a:ea typeface="宋体" panose="02010600030101010101" pitchFamily="2" charset="-122"/>
                <a:cs typeface="+mn-cs"/>
              </a:rPr>
              <a:t>Z — </a:t>
            </a:r>
            <a:r>
              <a:rPr kumimoji="0" lang="zh-CN" altLang="en-US" sz="3200" b="0" i="0" u="none" strike="noStrike" kern="1200" cap="none" spc="0" normalizeH="0" baseline="0" noProof="0" dirty="0">
                <a:ln>
                  <a:noFill/>
                </a:ln>
                <a:solidFill>
                  <a:srgbClr val="006699"/>
                </a:solidFill>
                <a:effectLst/>
                <a:uLnTx/>
                <a:uFillTx/>
                <a:latin typeface="Verdana" panose="020B0604030504040204" pitchFamily="34" charset="0"/>
                <a:ea typeface="宋体" panose="02010600030101010101" pitchFamily="2" charset="-122"/>
                <a:cs typeface="+mn-cs"/>
              </a:rPr>
              <a:t>服务台个数； </a:t>
            </a:r>
          </a:p>
          <a:p>
            <a:r>
              <a:rPr kumimoji="0" lang="en-US" altLang="zh-CN" sz="3200" b="0" i="0" u="none" strike="noStrike" kern="1200" cap="none" spc="0" normalizeH="0" baseline="0" noProof="0" dirty="0">
                <a:ln>
                  <a:noFill/>
                </a:ln>
                <a:solidFill>
                  <a:srgbClr val="006699"/>
                </a:solidFill>
                <a:effectLst/>
                <a:uLnTx/>
                <a:uFillTx/>
                <a:latin typeface="Verdana" panose="020B0604030504040204" pitchFamily="34" charset="0"/>
                <a:ea typeface="宋体" panose="02010600030101010101" pitchFamily="2" charset="-122"/>
                <a:cs typeface="+mn-cs"/>
              </a:rPr>
              <a:t>A — </a:t>
            </a:r>
            <a:r>
              <a:rPr kumimoji="0" lang="zh-CN" altLang="en-US" sz="3200" b="0" i="0" u="none" strike="noStrike" kern="1200" cap="none" spc="0" normalizeH="0" baseline="0" noProof="0" dirty="0">
                <a:ln>
                  <a:noFill/>
                </a:ln>
                <a:solidFill>
                  <a:srgbClr val="006699"/>
                </a:solidFill>
                <a:effectLst/>
                <a:uLnTx/>
                <a:uFillTx/>
                <a:latin typeface="Verdana" panose="020B0604030504040204" pitchFamily="34" charset="0"/>
                <a:ea typeface="宋体" panose="02010600030101010101" pitchFamily="2" charset="-122"/>
                <a:cs typeface="+mn-cs"/>
              </a:rPr>
              <a:t>系统容量限制（默认为 ∞）； </a:t>
            </a:r>
          </a:p>
          <a:p>
            <a:r>
              <a:rPr kumimoji="0" lang="en-US" altLang="zh-CN" sz="3200" b="0" i="0" u="none" strike="noStrike" kern="1200" cap="none" spc="0" normalizeH="0" baseline="0" noProof="0" dirty="0">
                <a:ln>
                  <a:noFill/>
                </a:ln>
                <a:solidFill>
                  <a:srgbClr val="006699"/>
                </a:solidFill>
                <a:effectLst/>
                <a:uLnTx/>
                <a:uFillTx/>
                <a:latin typeface="Verdana" panose="020B0604030504040204" pitchFamily="34" charset="0"/>
                <a:ea typeface="宋体" panose="02010600030101010101" pitchFamily="2" charset="-122"/>
                <a:cs typeface="+mn-cs"/>
              </a:rPr>
              <a:t>B — </a:t>
            </a:r>
            <a:r>
              <a:rPr kumimoji="0" lang="zh-CN" altLang="en-US" sz="3200" b="0" i="0" u="none" strike="noStrike" kern="1200" cap="none" spc="0" normalizeH="0" baseline="0" noProof="0" dirty="0">
                <a:ln>
                  <a:noFill/>
                </a:ln>
                <a:solidFill>
                  <a:srgbClr val="006699"/>
                </a:solidFill>
                <a:effectLst/>
                <a:uLnTx/>
                <a:uFillTx/>
                <a:latin typeface="Verdana" panose="020B0604030504040204" pitchFamily="34" charset="0"/>
                <a:ea typeface="宋体" panose="02010600030101010101" pitchFamily="2" charset="-122"/>
                <a:cs typeface="+mn-cs"/>
              </a:rPr>
              <a:t>顾客源数目（默认为 ∞）； </a:t>
            </a:r>
          </a:p>
          <a:p>
            <a:r>
              <a:rPr kumimoji="0" lang="en-US" altLang="zh-CN" sz="3200" b="0" i="0" u="none" strike="noStrike" kern="1200" cap="none" spc="0" normalizeH="0" baseline="0" noProof="0" dirty="0">
                <a:ln>
                  <a:noFill/>
                </a:ln>
                <a:solidFill>
                  <a:srgbClr val="006699"/>
                </a:solidFill>
                <a:effectLst/>
                <a:uLnTx/>
                <a:uFillTx/>
                <a:latin typeface="Verdana" panose="020B0604030504040204" pitchFamily="34" charset="0"/>
                <a:ea typeface="宋体" panose="02010600030101010101" pitchFamily="2" charset="-122"/>
                <a:cs typeface="+mn-cs"/>
              </a:rPr>
              <a:t>C — </a:t>
            </a:r>
            <a:r>
              <a:rPr kumimoji="0" lang="zh-CN" altLang="en-US" sz="3200" b="0" i="0" u="none" strike="noStrike" kern="1200" cap="none" spc="0" normalizeH="0" baseline="0" noProof="0" dirty="0">
                <a:ln>
                  <a:noFill/>
                </a:ln>
                <a:solidFill>
                  <a:srgbClr val="006699"/>
                </a:solidFill>
                <a:effectLst/>
                <a:uLnTx/>
                <a:uFillTx/>
                <a:latin typeface="Verdana" panose="020B0604030504040204" pitchFamily="34" charset="0"/>
                <a:ea typeface="宋体" panose="02010600030101010101" pitchFamily="2" charset="-122"/>
                <a:cs typeface="+mn-cs"/>
              </a:rPr>
              <a:t>服务规则 （默认为先到先服务 </a:t>
            </a:r>
            <a:r>
              <a:rPr kumimoji="0" lang="en-US" altLang="zh-CN" sz="3200" b="0" i="0" u="none" strike="noStrike" kern="1200" cap="none" spc="0" normalizeH="0" baseline="0" noProof="0" dirty="0">
                <a:ln>
                  <a:noFill/>
                </a:ln>
                <a:solidFill>
                  <a:srgbClr val="006699"/>
                </a:solidFill>
                <a:effectLst/>
                <a:uLnTx/>
                <a:uFillTx/>
                <a:latin typeface="Verdana" panose="020B0604030504040204" pitchFamily="34" charset="0"/>
                <a:ea typeface="宋体" panose="02010600030101010101" pitchFamily="2" charset="-122"/>
                <a:cs typeface="+mn-cs"/>
              </a:rPr>
              <a:t>FCFS</a:t>
            </a:r>
            <a:r>
              <a:rPr kumimoji="0" lang="zh-CN" altLang="en-US" sz="3200" b="0" i="0" u="none" strike="noStrike" kern="1200" cap="none" spc="0" normalizeH="0" baseline="0" noProof="0" dirty="0">
                <a:ln>
                  <a:noFill/>
                </a:ln>
                <a:solidFill>
                  <a:srgbClr val="006699"/>
                </a:solidFill>
                <a:effectLst/>
                <a:uLnTx/>
                <a:uFillTx/>
                <a:latin typeface="Verdana" panose="020B0604030504040204" pitchFamily="34" charset="0"/>
                <a:ea typeface="宋体" panose="02010600030101010101" pitchFamily="2" charset="-122"/>
                <a:cs typeface="+mn-cs"/>
              </a:rPr>
              <a:t>）。</a:t>
            </a:r>
            <a:endParaRPr lang="zh-CN" altLang="en-US" sz="3200" dirty="0">
              <a:solidFill>
                <a:srgbClr val="006699"/>
              </a:solidFill>
              <a:latin typeface="Verdana" panose="020B0604030504040204" pitchFamily="34" charset="0"/>
            </a:endParaRPr>
          </a:p>
        </p:txBody>
      </p:sp>
    </p:spTree>
    <p:extLst>
      <p:ext uri="{BB962C8B-B14F-4D97-AF65-F5344CB8AC3E}">
        <p14:creationId xmlns:p14="http://schemas.microsoft.com/office/powerpoint/2010/main" val="157687371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标题 1">
            <a:extLst>
              <a:ext uri="{FF2B5EF4-FFF2-40B4-BE49-F238E27FC236}">
                <a16:creationId xmlns:a16="http://schemas.microsoft.com/office/drawing/2014/main" id="{C5D96BB7-F3EE-475D-8C4A-757D9F1B8C06}"/>
              </a:ext>
            </a:extLst>
          </p:cNvPr>
          <p:cNvSpPr>
            <a:spLocks noGrp="1" noChangeArrowheads="1"/>
          </p:cNvSpPr>
          <p:nvPr>
            <p:ph type="title"/>
          </p:nvPr>
        </p:nvSpPr>
        <p:spPr>
          <a:xfrm>
            <a:off x="-15875" y="142875"/>
            <a:ext cx="8229600" cy="642938"/>
          </a:xfrm>
        </p:spPr>
        <p:txBody>
          <a:bodyPr/>
          <a:lstStyle/>
          <a:p>
            <a:pPr algn="l" defTabSz="512763" fontAlgn="base">
              <a:spcAft>
                <a:spcPct val="0"/>
              </a:spcAft>
            </a:pPr>
            <a:r>
              <a:rPr lang="en-US" altLang="zh-CN" dirty="0"/>
              <a:t>3.6.1 </a:t>
            </a:r>
            <a:r>
              <a:rPr lang="zh-CN" altLang="en-US" dirty="0"/>
              <a:t>概述</a:t>
            </a:r>
          </a:p>
        </p:txBody>
      </p:sp>
      <p:sp>
        <p:nvSpPr>
          <p:cNvPr id="4" name="灯片编号占位符 2">
            <a:extLst>
              <a:ext uri="{FF2B5EF4-FFF2-40B4-BE49-F238E27FC236}">
                <a16:creationId xmlns:a16="http://schemas.microsoft.com/office/drawing/2014/main" id="{C27C162C-7E7E-4C70-B53F-15564590C7C6}"/>
              </a:ext>
            </a:extLst>
          </p:cNvPr>
          <p:cNvSpPr>
            <a:spLocks noGrp="1" noChangeArrowheads="1"/>
          </p:cNvSpPr>
          <p:nvPr>
            <p:ph type="sldNum" sz="quarter" idx="12"/>
          </p:nvPr>
        </p:nvSpPr>
        <p:spPr bwMode="auto">
          <a:xfrm>
            <a:off x="6553200" y="6391275"/>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9FCE3FB9-BAC7-4293-A5BB-B8E090A183F8}" type="slidenum">
              <a:rPr lang="zh-CN" altLang="en-US">
                <a:solidFill>
                  <a:srgbClr val="898989"/>
                </a:solidFill>
              </a:rPr>
              <a:pPr/>
              <a:t>37</a:t>
            </a:fld>
            <a:endParaRPr lang="zh-CN" altLang="en-US">
              <a:solidFill>
                <a:srgbClr val="898989"/>
              </a:solidFill>
            </a:endParaRPr>
          </a:p>
        </p:txBody>
      </p:sp>
      <p:sp>
        <p:nvSpPr>
          <p:cNvPr id="16" name="文本框 15">
            <a:extLst>
              <a:ext uri="{FF2B5EF4-FFF2-40B4-BE49-F238E27FC236}">
                <a16:creationId xmlns:a16="http://schemas.microsoft.com/office/drawing/2014/main" id="{7CEDEC46-CDDF-44FE-8149-432C60974C70}"/>
              </a:ext>
            </a:extLst>
          </p:cNvPr>
          <p:cNvSpPr txBox="1"/>
          <p:nvPr/>
        </p:nvSpPr>
        <p:spPr>
          <a:xfrm>
            <a:off x="199288" y="1043735"/>
            <a:ext cx="8745423" cy="5324535"/>
          </a:xfrm>
          <a:prstGeom prst="rect">
            <a:avLst/>
          </a:prstGeom>
          <a:noFill/>
          <a:ln w="25400">
            <a:noFill/>
          </a:ln>
        </p:spPr>
        <p:txBody>
          <a:bodyPr wrap="square">
            <a:spAutoFit/>
          </a:bodyPr>
          <a:lstStyle/>
          <a:p>
            <a:r>
              <a:rPr kumimoji="0" lang="zh-CN" altLang="en-US" sz="3200" b="0" i="0" u="none" strike="noStrike" kern="1200" cap="none" spc="0" normalizeH="0" baseline="0" noProof="0" dirty="0">
                <a:ln>
                  <a:noFill/>
                </a:ln>
                <a:solidFill>
                  <a:srgbClr val="FF0000"/>
                </a:solidFill>
                <a:effectLst/>
                <a:uLnTx/>
                <a:uFillTx/>
                <a:latin typeface="Verdana" panose="020B0604030504040204" pitchFamily="34" charset="0"/>
                <a:ea typeface="宋体" panose="02010600030101010101" pitchFamily="2" charset="-122"/>
                <a:cs typeface="+mn-cs"/>
              </a:rPr>
              <a:t>排队系统的衡量指标</a:t>
            </a:r>
          </a:p>
          <a:p>
            <a:pPr marL="457200" indent="-457200">
              <a:buFont typeface="Arial" panose="020B0604020202020204" pitchFamily="34" charset="0"/>
              <a:buChar char="•"/>
            </a:pPr>
            <a:r>
              <a:rPr kumimoji="0" lang="zh-CN" altLang="en-US" sz="2800" b="0" i="0" u="none" strike="noStrike" kern="1200" cap="none" spc="0" normalizeH="0" baseline="0" noProof="0" dirty="0">
                <a:ln>
                  <a:noFill/>
                </a:ln>
                <a:solidFill>
                  <a:srgbClr val="006699"/>
                </a:solidFill>
                <a:effectLst/>
                <a:uLnTx/>
                <a:uFillTx/>
                <a:latin typeface="Verdana" panose="020B0604030504040204" pitchFamily="34" charset="0"/>
                <a:ea typeface="宋体" panose="02010600030101010101" pitchFamily="2" charset="-122"/>
                <a:cs typeface="+mn-cs"/>
              </a:rPr>
              <a:t>服务队长 </a:t>
            </a:r>
            <a:r>
              <a:rPr kumimoji="0" lang="en-US" altLang="zh-CN" sz="2800" b="0" i="0" u="none" strike="noStrike" kern="1200" cap="none" spc="0" normalizeH="0" baseline="0" noProof="0" dirty="0">
                <a:ln>
                  <a:noFill/>
                </a:ln>
                <a:solidFill>
                  <a:srgbClr val="006699"/>
                </a:solidFill>
                <a:effectLst/>
                <a:uLnTx/>
                <a:uFillTx/>
                <a:latin typeface="Verdana" panose="020B0604030504040204" pitchFamily="34" charset="0"/>
                <a:ea typeface="宋体" panose="02010600030101010101" pitchFamily="2" charset="-122"/>
                <a:cs typeface="+mn-cs"/>
              </a:rPr>
              <a:t>Ls — </a:t>
            </a:r>
            <a:r>
              <a:rPr kumimoji="0" lang="zh-CN" altLang="en-US" sz="2800" b="0" i="0" u="none" strike="noStrike" kern="1200" cap="none" spc="0" normalizeH="0" baseline="0" noProof="0" dirty="0">
                <a:ln>
                  <a:noFill/>
                </a:ln>
                <a:solidFill>
                  <a:srgbClr val="006699"/>
                </a:solidFill>
                <a:effectLst/>
                <a:uLnTx/>
                <a:uFillTx/>
                <a:latin typeface="Verdana" panose="020B0604030504040204" pitchFamily="34" charset="0"/>
                <a:ea typeface="宋体" panose="02010600030101010101" pitchFamily="2" charset="-122"/>
                <a:cs typeface="+mn-cs"/>
              </a:rPr>
              <a:t>正在接受服务的顾客数；</a:t>
            </a:r>
          </a:p>
          <a:p>
            <a:pPr marL="457200" indent="-457200">
              <a:buFont typeface="Arial" panose="020B0604020202020204" pitchFamily="34" charset="0"/>
              <a:buChar char="•"/>
            </a:pPr>
            <a:r>
              <a:rPr kumimoji="0" lang="zh-CN" altLang="en-US" sz="2800" b="0" i="0" u="none" strike="noStrike" kern="1200" cap="none" spc="0" normalizeH="0" baseline="0" noProof="0" dirty="0">
                <a:ln>
                  <a:noFill/>
                </a:ln>
                <a:solidFill>
                  <a:srgbClr val="006699"/>
                </a:solidFill>
                <a:effectLst/>
                <a:uLnTx/>
                <a:uFillTx/>
                <a:latin typeface="Verdana" panose="020B0604030504040204" pitchFamily="34" charset="0"/>
                <a:ea typeface="宋体" panose="02010600030101010101" pitchFamily="2" charset="-122"/>
                <a:cs typeface="+mn-cs"/>
              </a:rPr>
              <a:t>排队长 </a:t>
            </a:r>
            <a:r>
              <a:rPr kumimoji="0" lang="en-US" altLang="zh-CN" sz="2800" b="0" i="0" u="none" strike="noStrike" kern="1200" cap="none" spc="0" normalizeH="0" baseline="0" noProof="0" dirty="0" err="1">
                <a:ln>
                  <a:noFill/>
                </a:ln>
                <a:solidFill>
                  <a:srgbClr val="006699"/>
                </a:solidFill>
                <a:effectLst/>
                <a:uLnTx/>
                <a:uFillTx/>
                <a:latin typeface="Verdana" panose="020B0604030504040204" pitchFamily="34" charset="0"/>
                <a:ea typeface="宋体" panose="02010600030101010101" pitchFamily="2" charset="-122"/>
                <a:cs typeface="+mn-cs"/>
              </a:rPr>
              <a:t>Lq</a:t>
            </a:r>
            <a:r>
              <a:rPr kumimoji="0" lang="en-US" altLang="zh-CN" sz="2800" b="0" i="0" u="none" strike="noStrike" kern="1200" cap="none" spc="0" normalizeH="0" baseline="0" noProof="0" dirty="0">
                <a:ln>
                  <a:noFill/>
                </a:ln>
                <a:solidFill>
                  <a:srgbClr val="006699"/>
                </a:solidFill>
                <a:effectLst/>
                <a:uLnTx/>
                <a:uFillTx/>
                <a:latin typeface="Verdana" panose="020B0604030504040204" pitchFamily="34" charset="0"/>
                <a:ea typeface="宋体" panose="02010600030101010101" pitchFamily="2" charset="-122"/>
                <a:cs typeface="+mn-cs"/>
              </a:rPr>
              <a:t> — </a:t>
            </a:r>
            <a:r>
              <a:rPr kumimoji="0" lang="zh-CN" altLang="en-US" sz="2800" b="0" i="0" u="none" strike="noStrike" kern="1200" cap="none" spc="0" normalizeH="0" baseline="0" noProof="0" dirty="0">
                <a:ln>
                  <a:noFill/>
                </a:ln>
                <a:solidFill>
                  <a:srgbClr val="006699"/>
                </a:solidFill>
                <a:effectLst/>
                <a:uLnTx/>
                <a:uFillTx/>
                <a:latin typeface="Verdana" panose="020B0604030504040204" pitchFamily="34" charset="0"/>
                <a:ea typeface="宋体" panose="02010600030101010101" pitchFamily="2" charset="-122"/>
                <a:cs typeface="+mn-cs"/>
              </a:rPr>
              <a:t>在队列中等待的顾客数；</a:t>
            </a:r>
          </a:p>
          <a:p>
            <a:pPr marL="457200" indent="-457200">
              <a:buFont typeface="Arial" panose="020B0604020202020204" pitchFamily="34" charset="0"/>
              <a:buChar char="•"/>
            </a:pPr>
            <a:r>
              <a:rPr kumimoji="0" lang="zh-CN" altLang="en-US" sz="2800" b="0" i="0" u="none" strike="noStrike" kern="1200" cap="none" spc="0" normalizeH="0" baseline="0" noProof="0" dirty="0">
                <a:ln>
                  <a:noFill/>
                </a:ln>
                <a:solidFill>
                  <a:srgbClr val="006699"/>
                </a:solidFill>
                <a:effectLst/>
                <a:uLnTx/>
                <a:uFillTx/>
                <a:latin typeface="Verdana" panose="020B0604030504040204" pitchFamily="34" charset="0"/>
                <a:ea typeface="宋体" panose="02010600030101010101" pitchFamily="2" charset="-122"/>
                <a:cs typeface="+mn-cs"/>
              </a:rPr>
              <a:t>总队长 </a:t>
            </a:r>
            <a:r>
              <a:rPr kumimoji="0" lang="en-US" altLang="zh-CN" sz="2800" b="0" i="0" u="none" strike="noStrike" kern="1200" cap="none" spc="0" normalizeH="0" baseline="0" noProof="0" dirty="0">
                <a:ln>
                  <a:noFill/>
                </a:ln>
                <a:solidFill>
                  <a:srgbClr val="006699"/>
                </a:solidFill>
                <a:effectLst/>
                <a:uLnTx/>
                <a:uFillTx/>
                <a:latin typeface="Verdana" panose="020B0604030504040204" pitchFamily="34" charset="0"/>
                <a:ea typeface="宋体" panose="02010600030101010101" pitchFamily="2" charset="-122"/>
                <a:cs typeface="+mn-cs"/>
              </a:rPr>
              <a:t>L = Ls + </a:t>
            </a:r>
            <a:r>
              <a:rPr kumimoji="0" lang="en-US" altLang="zh-CN" sz="2800" b="0" i="0" u="none" strike="noStrike" kern="1200" cap="none" spc="0" normalizeH="0" baseline="0" noProof="0" dirty="0" err="1">
                <a:ln>
                  <a:noFill/>
                </a:ln>
                <a:solidFill>
                  <a:srgbClr val="006699"/>
                </a:solidFill>
                <a:effectLst/>
                <a:uLnTx/>
                <a:uFillTx/>
                <a:latin typeface="Verdana" panose="020B0604030504040204" pitchFamily="34" charset="0"/>
                <a:ea typeface="宋体" panose="02010600030101010101" pitchFamily="2" charset="-122"/>
                <a:cs typeface="+mn-cs"/>
              </a:rPr>
              <a:t>Lq</a:t>
            </a:r>
            <a:r>
              <a:rPr kumimoji="0" lang="en-US" altLang="zh-CN" sz="2800" b="0" i="0" u="none" strike="noStrike" kern="1200" cap="none" spc="0" normalizeH="0" baseline="0" noProof="0" dirty="0">
                <a:ln>
                  <a:noFill/>
                </a:ln>
                <a:solidFill>
                  <a:srgbClr val="006699"/>
                </a:solidFill>
                <a:effectLst/>
                <a:uLnTx/>
                <a:uFillTx/>
                <a:latin typeface="Verdana" panose="020B0604030504040204" pitchFamily="34" charset="0"/>
                <a:ea typeface="宋体" panose="02010600030101010101" pitchFamily="2" charset="-122"/>
                <a:cs typeface="+mn-cs"/>
              </a:rPr>
              <a:t> — </a:t>
            </a:r>
            <a:r>
              <a:rPr kumimoji="0" lang="zh-CN" altLang="en-US" sz="2800" b="0" i="0" u="none" strike="noStrike" kern="1200" cap="none" spc="0" normalizeH="0" baseline="0" noProof="0" dirty="0">
                <a:ln>
                  <a:noFill/>
                </a:ln>
                <a:solidFill>
                  <a:srgbClr val="006699"/>
                </a:solidFill>
                <a:effectLst/>
                <a:uLnTx/>
                <a:uFillTx/>
                <a:latin typeface="Verdana" panose="020B0604030504040204" pitchFamily="34" charset="0"/>
                <a:ea typeface="宋体" panose="02010600030101010101" pitchFamily="2" charset="-122"/>
                <a:cs typeface="+mn-cs"/>
              </a:rPr>
              <a:t>系统中的顾客总数；</a:t>
            </a:r>
          </a:p>
          <a:p>
            <a:pPr marL="457200" indent="-457200">
              <a:buFont typeface="Arial" panose="020B0604020202020204" pitchFamily="34" charset="0"/>
              <a:buChar char="•"/>
            </a:pPr>
            <a:r>
              <a:rPr kumimoji="0" lang="zh-CN" altLang="en-US" sz="2800" b="0" i="0" u="none" strike="noStrike" kern="1200" cap="none" spc="0" normalizeH="0" baseline="0" noProof="0" dirty="0">
                <a:ln>
                  <a:noFill/>
                </a:ln>
                <a:solidFill>
                  <a:srgbClr val="006699"/>
                </a:solidFill>
                <a:effectLst/>
                <a:uLnTx/>
                <a:uFillTx/>
                <a:latin typeface="Verdana" panose="020B0604030504040204" pitchFamily="34" charset="0"/>
                <a:ea typeface="宋体" panose="02010600030101010101" pitchFamily="2" charset="-122"/>
                <a:cs typeface="+mn-cs"/>
              </a:rPr>
              <a:t>服务时间 </a:t>
            </a:r>
            <a:r>
              <a:rPr kumimoji="0" lang="en-US" altLang="zh-CN" sz="2800" b="0" i="0" u="none" strike="noStrike" kern="1200" cap="none" spc="0" normalizeH="0" baseline="0" noProof="0" dirty="0" err="1">
                <a:ln>
                  <a:noFill/>
                </a:ln>
                <a:solidFill>
                  <a:srgbClr val="006699"/>
                </a:solidFill>
                <a:effectLst/>
                <a:uLnTx/>
                <a:uFillTx/>
                <a:latin typeface="Verdana" panose="020B0604030504040204" pitchFamily="34" charset="0"/>
                <a:ea typeface="宋体" panose="02010600030101010101" pitchFamily="2" charset="-122"/>
                <a:cs typeface="+mn-cs"/>
              </a:rPr>
              <a:t>Ws</a:t>
            </a:r>
            <a:r>
              <a:rPr kumimoji="0" lang="en-US" altLang="zh-CN" sz="2800" b="0" i="0" u="none" strike="noStrike" kern="1200" cap="none" spc="0" normalizeH="0" baseline="0" noProof="0" dirty="0">
                <a:ln>
                  <a:noFill/>
                </a:ln>
                <a:solidFill>
                  <a:srgbClr val="006699"/>
                </a:solidFill>
                <a:effectLst/>
                <a:uLnTx/>
                <a:uFillTx/>
                <a:latin typeface="Verdana" panose="020B0604030504040204" pitchFamily="34" charset="0"/>
                <a:ea typeface="宋体" panose="02010600030101010101" pitchFamily="2" charset="-122"/>
                <a:cs typeface="+mn-cs"/>
              </a:rPr>
              <a:t> — </a:t>
            </a:r>
            <a:r>
              <a:rPr kumimoji="0" lang="zh-CN" altLang="en-US" sz="2800" b="0" i="0" u="none" strike="noStrike" kern="1200" cap="none" spc="0" normalizeH="0" baseline="0" noProof="0" dirty="0">
                <a:ln>
                  <a:noFill/>
                </a:ln>
                <a:solidFill>
                  <a:srgbClr val="006699"/>
                </a:solidFill>
                <a:effectLst/>
                <a:uLnTx/>
                <a:uFillTx/>
                <a:latin typeface="Verdana" panose="020B0604030504040204" pitchFamily="34" charset="0"/>
                <a:ea typeface="宋体" panose="02010600030101010101" pitchFamily="2" charset="-122"/>
                <a:cs typeface="+mn-cs"/>
              </a:rPr>
              <a:t>顾客在服务中消耗的时间；</a:t>
            </a:r>
          </a:p>
          <a:p>
            <a:pPr marL="457200" indent="-457200">
              <a:buFont typeface="Arial" panose="020B0604020202020204" pitchFamily="34" charset="0"/>
              <a:buChar char="•"/>
            </a:pPr>
            <a:r>
              <a:rPr kumimoji="0" lang="zh-CN" altLang="en-US" sz="2800" b="0" i="0" u="none" strike="noStrike" kern="1200" cap="none" spc="0" normalizeH="0" baseline="0" noProof="0" dirty="0">
                <a:ln>
                  <a:noFill/>
                </a:ln>
                <a:solidFill>
                  <a:srgbClr val="006699"/>
                </a:solidFill>
                <a:effectLst/>
                <a:uLnTx/>
                <a:uFillTx/>
                <a:latin typeface="Verdana" panose="020B0604030504040204" pitchFamily="34" charset="0"/>
                <a:ea typeface="宋体" panose="02010600030101010101" pitchFamily="2" charset="-122"/>
                <a:cs typeface="+mn-cs"/>
              </a:rPr>
              <a:t>等待时间 </a:t>
            </a:r>
            <a:r>
              <a:rPr kumimoji="0" lang="en-US" altLang="zh-CN" sz="2800" b="0" i="0" u="none" strike="noStrike" kern="1200" cap="none" spc="0" normalizeH="0" baseline="0" noProof="0" dirty="0" err="1">
                <a:ln>
                  <a:noFill/>
                </a:ln>
                <a:solidFill>
                  <a:srgbClr val="006699"/>
                </a:solidFill>
                <a:effectLst/>
                <a:uLnTx/>
                <a:uFillTx/>
                <a:latin typeface="Verdana" panose="020B0604030504040204" pitchFamily="34" charset="0"/>
                <a:ea typeface="宋体" panose="02010600030101010101" pitchFamily="2" charset="-122"/>
                <a:cs typeface="+mn-cs"/>
              </a:rPr>
              <a:t>Wq</a:t>
            </a:r>
            <a:r>
              <a:rPr kumimoji="0" lang="en-US" altLang="zh-CN" sz="2800" b="0" i="0" u="none" strike="noStrike" kern="1200" cap="none" spc="0" normalizeH="0" baseline="0" noProof="0" dirty="0">
                <a:ln>
                  <a:noFill/>
                </a:ln>
                <a:solidFill>
                  <a:srgbClr val="006699"/>
                </a:solidFill>
                <a:effectLst/>
                <a:uLnTx/>
                <a:uFillTx/>
                <a:latin typeface="Verdana" panose="020B0604030504040204" pitchFamily="34" charset="0"/>
                <a:ea typeface="宋体" panose="02010600030101010101" pitchFamily="2" charset="-122"/>
                <a:cs typeface="+mn-cs"/>
              </a:rPr>
              <a:t> — </a:t>
            </a:r>
            <a:r>
              <a:rPr kumimoji="0" lang="zh-CN" altLang="en-US" sz="2800" b="0" i="0" u="none" strike="noStrike" kern="1200" cap="none" spc="0" normalizeH="0" baseline="0" noProof="0" dirty="0">
                <a:ln>
                  <a:noFill/>
                </a:ln>
                <a:solidFill>
                  <a:srgbClr val="006699"/>
                </a:solidFill>
                <a:effectLst/>
                <a:uLnTx/>
                <a:uFillTx/>
                <a:latin typeface="Verdana" panose="020B0604030504040204" pitchFamily="34" charset="0"/>
                <a:ea typeface="宋体" panose="02010600030101010101" pitchFamily="2" charset="-122"/>
                <a:cs typeface="+mn-cs"/>
              </a:rPr>
              <a:t>顾客在队列中等待的时间</a:t>
            </a:r>
          </a:p>
          <a:p>
            <a:pPr marL="457200" indent="-457200">
              <a:buFont typeface="Arial" panose="020B0604020202020204" pitchFamily="34" charset="0"/>
              <a:buChar char="•"/>
            </a:pPr>
            <a:r>
              <a:rPr kumimoji="0" lang="zh-CN" altLang="en-US" sz="2800" b="0" i="0" u="none" strike="noStrike" kern="1200" cap="none" spc="0" normalizeH="0" baseline="0" noProof="0" dirty="0">
                <a:ln>
                  <a:noFill/>
                </a:ln>
                <a:solidFill>
                  <a:srgbClr val="006699"/>
                </a:solidFill>
                <a:effectLst/>
                <a:uLnTx/>
                <a:uFillTx/>
                <a:latin typeface="Verdana" panose="020B0604030504040204" pitchFamily="34" charset="0"/>
                <a:ea typeface="宋体" panose="02010600030101010101" pitchFamily="2" charset="-122"/>
                <a:cs typeface="+mn-cs"/>
              </a:rPr>
              <a:t>总时间 </a:t>
            </a:r>
            <a:r>
              <a:rPr kumimoji="0" lang="en-US" altLang="zh-CN" sz="2800" b="0" i="0" u="none" strike="noStrike" kern="1200" cap="none" spc="0" normalizeH="0" baseline="0" noProof="0" dirty="0">
                <a:ln>
                  <a:noFill/>
                </a:ln>
                <a:solidFill>
                  <a:srgbClr val="006699"/>
                </a:solidFill>
                <a:effectLst/>
                <a:uLnTx/>
                <a:uFillTx/>
                <a:latin typeface="Verdana" panose="020B0604030504040204" pitchFamily="34" charset="0"/>
                <a:ea typeface="宋体" panose="02010600030101010101" pitchFamily="2" charset="-122"/>
                <a:cs typeface="+mn-cs"/>
              </a:rPr>
              <a:t>W = </a:t>
            </a:r>
            <a:r>
              <a:rPr kumimoji="0" lang="en-US" altLang="zh-CN" sz="2800" b="0" i="0" u="none" strike="noStrike" kern="1200" cap="none" spc="0" normalizeH="0" baseline="0" noProof="0" dirty="0" err="1">
                <a:ln>
                  <a:noFill/>
                </a:ln>
                <a:solidFill>
                  <a:srgbClr val="006699"/>
                </a:solidFill>
                <a:effectLst/>
                <a:uLnTx/>
                <a:uFillTx/>
                <a:latin typeface="Verdana" panose="020B0604030504040204" pitchFamily="34" charset="0"/>
                <a:ea typeface="宋体" panose="02010600030101010101" pitchFamily="2" charset="-122"/>
                <a:cs typeface="+mn-cs"/>
              </a:rPr>
              <a:t>Ws</a:t>
            </a:r>
            <a:r>
              <a:rPr kumimoji="0" lang="en-US" altLang="zh-CN" sz="2800" b="0" i="0" u="none" strike="noStrike" kern="1200" cap="none" spc="0" normalizeH="0" baseline="0" noProof="0" dirty="0">
                <a:ln>
                  <a:noFill/>
                </a:ln>
                <a:solidFill>
                  <a:srgbClr val="006699"/>
                </a:solidFill>
                <a:effectLst/>
                <a:uLnTx/>
                <a:uFillTx/>
                <a:latin typeface="Verdana" panose="020B0604030504040204" pitchFamily="34" charset="0"/>
                <a:ea typeface="宋体" panose="02010600030101010101" pitchFamily="2" charset="-122"/>
                <a:cs typeface="+mn-cs"/>
              </a:rPr>
              <a:t> + </a:t>
            </a:r>
            <a:r>
              <a:rPr kumimoji="0" lang="en-US" altLang="zh-CN" sz="2800" b="0" i="0" u="none" strike="noStrike" kern="1200" cap="none" spc="0" normalizeH="0" baseline="0" noProof="0" dirty="0" err="1">
                <a:ln>
                  <a:noFill/>
                </a:ln>
                <a:solidFill>
                  <a:srgbClr val="006699"/>
                </a:solidFill>
                <a:effectLst/>
                <a:uLnTx/>
                <a:uFillTx/>
                <a:latin typeface="Verdana" panose="020B0604030504040204" pitchFamily="34" charset="0"/>
                <a:ea typeface="宋体" panose="02010600030101010101" pitchFamily="2" charset="-122"/>
                <a:cs typeface="+mn-cs"/>
              </a:rPr>
              <a:t>Wq</a:t>
            </a:r>
            <a:r>
              <a:rPr kumimoji="0" lang="en-US" altLang="zh-CN" sz="2800" b="0" i="0" u="none" strike="noStrike" kern="1200" cap="none" spc="0" normalizeH="0" baseline="0" noProof="0" dirty="0">
                <a:ln>
                  <a:noFill/>
                </a:ln>
                <a:solidFill>
                  <a:srgbClr val="006699"/>
                </a:solidFill>
                <a:effectLst/>
                <a:uLnTx/>
                <a:uFillTx/>
                <a:latin typeface="Verdana" panose="020B0604030504040204" pitchFamily="34" charset="0"/>
                <a:ea typeface="宋体" panose="02010600030101010101" pitchFamily="2" charset="-122"/>
                <a:cs typeface="+mn-cs"/>
              </a:rPr>
              <a:t>—</a:t>
            </a:r>
            <a:r>
              <a:rPr kumimoji="0" lang="zh-CN" altLang="en-US" sz="2800" b="0" i="0" u="none" strike="noStrike" kern="1200" cap="none" spc="0" normalizeH="0" baseline="0" noProof="0" dirty="0">
                <a:ln>
                  <a:noFill/>
                </a:ln>
                <a:solidFill>
                  <a:srgbClr val="006699"/>
                </a:solidFill>
                <a:effectLst/>
                <a:uLnTx/>
                <a:uFillTx/>
                <a:latin typeface="Verdana" panose="020B0604030504040204" pitchFamily="34" charset="0"/>
                <a:ea typeface="宋体" panose="02010600030101010101" pitchFamily="2" charset="-122"/>
                <a:cs typeface="+mn-cs"/>
              </a:rPr>
              <a:t>顾客在系统中的总逗留时间；</a:t>
            </a:r>
          </a:p>
          <a:p>
            <a:pPr marL="457200" indent="-457200">
              <a:buFont typeface="Arial" panose="020B0604020202020204" pitchFamily="34" charset="0"/>
              <a:buChar char="•"/>
            </a:pPr>
            <a:r>
              <a:rPr kumimoji="0" lang="zh-CN" altLang="en-US" sz="2800" b="0" i="0" u="none" strike="noStrike" kern="1200" cap="none" spc="0" normalizeH="0" baseline="0" noProof="0" dirty="0">
                <a:ln>
                  <a:noFill/>
                </a:ln>
                <a:solidFill>
                  <a:srgbClr val="006699"/>
                </a:solidFill>
                <a:effectLst/>
                <a:uLnTx/>
                <a:uFillTx/>
                <a:latin typeface="Verdana" panose="020B0604030504040204" pitchFamily="34" charset="0"/>
                <a:ea typeface="宋体" panose="02010600030101010101" pitchFamily="2" charset="-122"/>
                <a:cs typeface="+mn-cs"/>
              </a:rPr>
              <a:t>忙期 </a:t>
            </a:r>
            <a:r>
              <a:rPr kumimoji="0" lang="en-US" altLang="zh-CN" sz="2800" b="0" i="0" u="none" strike="noStrike" kern="1200" cap="none" spc="0" normalizeH="0" baseline="0" noProof="0" dirty="0">
                <a:ln>
                  <a:noFill/>
                </a:ln>
                <a:solidFill>
                  <a:srgbClr val="006699"/>
                </a:solidFill>
                <a:effectLst/>
                <a:uLnTx/>
                <a:uFillTx/>
                <a:latin typeface="Verdana" panose="020B0604030504040204" pitchFamily="34" charset="0"/>
                <a:ea typeface="宋体" panose="02010600030101010101" pitchFamily="2" charset="-122"/>
                <a:cs typeface="+mn-cs"/>
              </a:rPr>
              <a:t>— </a:t>
            </a:r>
            <a:r>
              <a:rPr kumimoji="0" lang="zh-CN" altLang="en-US" sz="2800" b="0" i="0" u="none" strike="noStrike" kern="1200" cap="none" spc="0" normalizeH="0" baseline="0" noProof="0" dirty="0">
                <a:ln>
                  <a:noFill/>
                </a:ln>
                <a:solidFill>
                  <a:srgbClr val="006699"/>
                </a:solidFill>
                <a:effectLst/>
                <a:uLnTx/>
                <a:uFillTx/>
                <a:latin typeface="Verdana" panose="020B0604030504040204" pitchFamily="34" charset="0"/>
                <a:ea typeface="宋体" panose="02010600030101010101" pitchFamily="2" charset="-122"/>
                <a:cs typeface="+mn-cs"/>
              </a:rPr>
              <a:t>服务机构两次空闲的时间间隔；</a:t>
            </a:r>
          </a:p>
          <a:p>
            <a:pPr marL="457200" indent="-457200">
              <a:buFont typeface="Arial" panose="020B0604020202020204" pitchFamily="34" charset="0"/>
              <a:buChar char="•"/>
            </a:pPr>
            <a:r>
              <a:rPr kumimoji="0" lang="zh-CN" altLang="en-US" sz="2800" b="0" i="0" u="none" strike="noStrike" kern="1200" cap="none" spc="0" normalizeH="0" baseline="0" noProof="0" dirty="0">
                <a:ln>
                  <a:noFill/>
                </a:ln>
                <a:solidFill>
                  <a:srgbClr val="006699"/>
                </a:solidFill>
                <a:effectLst/>
                <a:uLnTx/>
                <a:uFillTx/>
                <a:latin typeface="Verdana" panose="020B0604030504040204" pitchFamily="34" charset="0"/>
                <a:ea typeface="宋体" panose="02010600030101010101" pitchFamily="2" charset="-122"/>
                <a:cs typeface="+mn-cs"/>
              </a:rPr>
              <a:t>服务强度 </a:t>
            </a:r>
            <a:r>
              <a:rPr kumimoji="0" lang="en-US" altLang="zh-CN" sz="2800" b="0" i="0" u="none" strike="noStrike" kern="1200" cap="none" spc="0" normalizeH="0" baseline="0" noProof="0" dirty="0">
                <a:ln>
                  <a:noFill/>
                </a:ln>
                <a:solidFill>
                  <a:srgbClr val="006699"/>
                </a:solidFill>
                <a:effectLst/>
                <a:uLnTx/>
                <a:uFillTx/>
                <a:latin typeface="Verdana" panose="020B0604030504040204" pitchFamily="34" charset="0"/>
                <a:ea typeface="宋体" panose="02010600030101010101" pitchFamily="2" charset="-122"/>
                <a:cs typeface="+mn-cs"/>
              </a:rPr>
              <a:t>ρ</a:t>
            </a:r>
            <a:r>
              <a:rPr kumimoji="0" lang="zh-CN" altLang="en-US" sz="2800" b="0" i="0" u="none" strike="noStrike" kern="1200" cap="none" spc="0" normalizeH="0" baseline="0" noProof="0" dirty="0">
                <a:ln>
                  <a:noFill/>
                </a:ln>
                <a:solidFill>
                  <a:srgbClr val="006699"/>
                </a:solidFill>
                <a:effectLst/>
                <a:uLnTx/>
                <a:uFillTx/>
                <a:latin typeface="Verdana" panose="020B0604030504040204" pitchFamily="34" charset="0"/>
                <a:ea typeface="宋体" panose="02010600030101010101" pitchFamily="2" charset="-122"/>
                <a:cs typeface="+mn-cs"/>
              </a:rPr>
              <a:t>；</a:t>
            </a:r>
          </a:p>
          <a:p>
            <a:pPr marL="457200" indent="-457200">
              <a:buFont typeface="Arial" panose="020B0604020202020204" pitchFamily="34" charset="0"/>
              <a:buChar char="•"/>
            </a:pPr>
            <a:r>
              <a:rPr kumimoji="0" lang="zh-CN" altLang="en-US" sz="2800" b="0" i="0" u="none" strike="noStrike" kern="1200" cap="none" spc="0" normalizeH="0" baseline="0" noProof="0" dirty="0">
                <a:ln>
                  <a:noFill/>
                </a:ln>
                <a:solidFill>
                  <a:srgbClr val="006699"/>
                </a:solidFill>
                <a:effectLst/>
                <a:uLnTx/>
                <a:uFillTx/>
                <a:latin typeface="Verdana" panose="020B0604030504040204" pitchFamily="34" charset="0"/>
                <a:ea typeface="宋体" panose="02010600030101010101" pitchFamily="2" charset="-122"/>
                <a:cs typeface="+mn-cs"/>
              </a:rPr>
              <a:t>稳态 </a:t>
            </a:r>
            <a:r>
              <a:rPr kumimoji="0" lang="en-US" altLang="zh-CN" sz="2800" b="0" i="0" u="none" strike="noStrike" kern="1200" cap="none" spc="0" normalizeH="0" baseline="0" noProof="0" dirty="0">
                <a:ln>
                  <a:noFill/>
                </a:ln>
                <a:solidFill>
                  <a:srgbClr val="006699"/>
                </a:solidFill>
                <a:effectLst/>
                <a:uLnTx/>
                <a:uFillTx/>
                <a:latin typeface="Verdana" panose="020B0604030504040204" pitchFamily="34" charset="0"/>
                <a:ea typeface="宋体" panose="02010600030101010101" pitchFamily="2" charset="-122"/>
                <a:cs typeface="+mn-cs"/>
              </a:rPr>
              <a:t>— </a:t>
            </a:r>
            <a:r>
              <a:rPr kumimoji="0" lang="zh-CN" altLang="en-US" sz="2800" b="0" i="0" u="none" strike="noStrike" kern="1200" cap="none" spc="0" normalizeH="0" baseline="0" noProof="0" dirty="0">
                <a:ln>
                  <a:noFill/>
                </a:ln>
                <a:solidFill>
                  <a:srgbClr val="006699"/>
                </a:solidFill>
                <a:effectLst/>
                <a:uLnTx/>
                <a:uFillTx/>
                <a:latin typeface="Verdana" panose="020B0604030504040204" pitchFamily="34" charset="0"/>
                <a:ea typeface="宋体" panose="02010600030101010101" pitchFamily="2" charset="-122"/>
                <a:cs typeface="+mn-cs"/>
              </a:rPr>
              <a:t>系统运行充分长时间后，初始状态的影响基本消失，系统状态不再随时间变化</a:t>
            </a:r>
            <a:endParaRPr lang="zh-CN" altLang="en-US" sz="2800" dirty="0">
              <a:solidFill>
                <a:srgbClr val="006699"/>
              </a:solidFill>
              <a:latin typeface="Verdana" panose="020B0604030504040204" pitchFamily="34" charset="0"/>
            </a:endParaRPr>
          </a:p>
        </p:txBody>
      </p:sp>
    </p:spTree>
    <p:extLst>
      <p:ext uri="{BB962C8B-B14F-4D97-AF65-F5344CB8AC3E}">
        <p14:creationId xmlns:p14="http://schemas.microsoft.com/office/powerpoint/2010/main" val="401819132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2">
            <a:extLst>
              <a:ext uri="{FF2B5EF4-FFF2-40B4-BE49-F238E27FC236}">
                <a16:creationId xmlns:a16="http://schemas.microsoft.com/office/drawing/2014/main" id="{C27C162C-7E7E-4C70-B53F-15564590C7C6}"/>
              </a:ext>
            </a:extLst>
          </p:cNvPr>
          <p:cNvSpPr>
            <a:spLocks noGrp="1" noChangeArrowheads="1"/>
          </p:cNvSpPr>
          <p:nvPr>
            <p:ph type="sldNum" sz="quarter" idx="12"/>
          </p:nvPr>
        </p:nvSpPr>
        <p:spPr bwMode="auto">
          <a:xfrm>
            <a:off x="6553200" y="6391275"/>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9FCE3FB9-BAC7-4293-A5BB-B8E090A183F8}" type="slidenum">
              <a:rPr lang="zh-CN" altLang="en-US">
                <a:solidFill>
                  <a:srgbClr val="898989"/>
                </a:solidFill>
              </a:rPr>
              <a:pPr/>
              <a:t>38</a:t>
            </a:fld>
            <a:endParaRPr lang="zh-CN" altLang="en-US">
              <a:solidFill>
                <a:srgbClr val="898989"/>
              </a:solidFill>
            </a:endParaRPr>
          </a:p>
        </p:txBody>
      </p:sp>
      <p:pic>
        <p:nvPicPr>
          <p:cNvPr id="3" name="图片 2">
            <a:extLst>
              <a:ext uri="{FF2B5EF4-FFF2-40B4-BE49-F238E27FC236}">
                <a16:creationId xmlns:a16="http://schemas.microsoft.com/office/drawing/2014/main" id="{67BA613E-7B6E-4083-B481-9F7AF07623D1}"/>
              </a:ext>
            </a:extLst>
          </p:cNvPr>
          <p:cNvPicPr>
            <a:picLocks noChangeAspect="1"/>
          </p:cNvPicPr>
          <p:nvPr/>
        </p:nvPicPr>
        <p:blipFill>
          <a:blip r:embed="rId2"/>
          <a:stretch>
            <a:fillRect/>
          </a:stretch>
        </p:blipFill>
        <p:spPr>
          <a:xfrm>
            <a:off x="0" y="2032358"/>
            <a:ext cx="9144000" cy="2793283"/>
          </a:xfrm>
          <a:prstGeom prst="rect">
            <a:avLst/>
          </a:prstGeom>
        </p:spPr>
      </p:pic>
      <p:sp>
        <p:nvSpPr>
          <p:cNvPr id="6" name="文本框 5">
            <a:extLst>
              <a:ext uri="{FF2B5EF4-FFF2-40B4-BE49-F238E27FC236}">
                <a16:creationId xmlns:a16="http://schemas.microsoft.com/office/drawing/2014/main" id="{235182C6-CCB1-45CF-87F9-DBA14A32C3BD}"/>
              </a:ext>
            </a:extLst>
          </p:cNvPr>
          <p:cNvSpPr txBox="1"/>
          <p:nvPr/>
        </p:nvSpPr>
        <p:spPr>
          <a:xfrm>
            <a:off x="116505" y="278650"/>
            <a:ext cx="4589754" cy="523220"/>
          </a:xfrm>
          <a:prstGeom prst="rect">
            <a:avLst/>
          </a:prstGeom>
          <a:noFill/>
          <a:ln w="25400">
            <a:noFill/>
          </a:ln>
        </p:spPr>
        <p:txBody>
          <a:bodyPr wrap="square">
            <a:spAutoFit/>
          </a:bodyPr>
          <a:lstStyle/>
          <a:p>
            <a:r>
              <a:rPr lang="en-US" altLang="zh-CN" sz="2800" dirty="0"/>
              <a:t>M/M/1</a:t>
            </a:r>
            <a:r>
              <a:rPr lang="zh-CN" altLang="en-US" sz="2800" dirty="0"/>
              <a:t>排队系统</a:t>
            </a:r>
          </a:p>
        </p:txBody>
      </p:sp>
    </p:spTree>
    <p:extLst>
      <p:ext uri="{BB962C8B-B14F-4D97-AF65-F5344CB8AC3E}">
        <p14:creationId xmlns:p14="http://schemas.microsoft.com/office/powerpoint/2010/main" val="167096952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2">
            <a:extLst>
              <a:ext uri="{FF2B5EF4-FFF2-40B4-BE49-F238E27FC236}">
                <a16:creationId xmlns:a16="http://schemas.microsoft.com/office/drawing/2014/main" id="{C27C162C-7E7E-4C70-B53F-15564590C7C6}"/>
              </a:ext>
            </a:extLst>
          </p:cNvPr>
          <p:cNvSpPr>
            <a:spLocks noGrp="1" noChangeArrowheads="1"/>
          </p:cNvSpPr>
          <p:nvPr>
            <p:ph type="sldNum" sz="quarter" idx="12"/>
          </p:nvPr>
        </p:nvSpPr>
        <p:spPr bwMode="auto">
          <a:xfrm>
            <a:off x="6553200" y="6391275"/>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9FCE3FB9-BAC7-4293-A5BB-B8E090A183F8}" type="slidenum">
              <a:rPr lang="zh-CN" altLang="en-US">
                <a:solidFill>
                  <a:srgbClr val="898989"/>
                </a:solidFill>
              </a:rPr>
              <a:pPr/>
              <a:t>39</a:t>
            </a:fld>
            <a:endParaRPr lang="zh-CN" altLang="en-US">
              <a:solidFill>
                <a:srgbClr val="898989"/>
              </a:solidFill>
            </a:endParaRPr>
          </a:p>
        </p:txBody>
      </p:sp>
      <p:pic>
        <p:nvPicPr>
          <p:cNvPr id="3" name="图片 2">
            <a:extLst>
              <a:ext uri="{FF2B5EF4-FFF2-40B4-BE49-F238E27FC236}">
                <a16:creationId xmlns:a16="http://schemas.microsoft.com/office/drawing/2014/main" id="{199CC262-335B-4417-B3FD-969791EE9B26}"/>
              </a:ext>
            </a:extLst>
          </p:cNvPr>
          <p:cNvPicPr>
            <a:picLocks noChangeAspect="1"/>
          </p:cNvPicPr>
          <p:nvPr/>
        </p:nvPicPr>
        <p:blipFill>
          <a:blip r:embed="rId2"/>
          <a:stretch>
            <a:fillRect/>
          </a:stretch>
        </p:blipFill>
        <p:spPr>
          <a:xfrm>
            <a:off x="116505" y="998730"/>
            <a:ext cx="6821810" cy="2430270"/>
          </a:xfrm>
          <a:prstGeom prst="rect">
            <a:avLst/>
          </a:prstGeom>
        </p:spPr>
      </p:pic>
      <p:pic>
        <p:nvPicPr>
          <p:cNvPr id="6" name="图片 5">
            <a:extLst>
              <a:ext uri="{FF2B5EF4-FFF2-40B4-BE49-F238E27FC236}">
                <a16:creationId xmlns:a16="http://schemas.microsoft.com/office/drawing/2014/main" id="{65D35233-8790-4B30-9AFF-D4B2242A3392}"/>
              </a:ext>
            </a:extLst>
          </p:cNvPr>
          <p:cNvPicPr>
            <a:picLocks noChangeAspect="1"/>
          </p:cNvPicPr>
          <p:nvPr/>
        </p:nvPicPr>
        <p:blipFill>
          <a:blip r:embed="rId3"/>
          <a:stretch>
            <a:fillRect/>
          </a:stretch>
        </p:blipFill>
        <p:spPr>
          <a:xfrm>
            <a:off x="119461" y="3592624"/>
            <a:ext cx="7575928" cy="2446666"/>
          </a:xfrm>
          <a:prstGeom prst="rect">
            <a:avLst/>
          </a:prstGeom>
        </p:spPr>
      </p:pic>
      <p:sp>
        <p:nvSpPr>
          <p:cNvPr id="7" name="文本框 6">
            <a:extLst>
              <a:ext uri="{FF2B5EF4-FFF2-40B4-BE49-F238E27FC236}">
                <a16:creationId xmlns:a16="http://schemas.microsoft.com/office/drawing/2014/main" id="{6B1CDC14-B0AD-4684-ACDB-0464ACC21B34}"/>
              </a:ext>
            </a:extLst>
          </p:cNvPr>
          <p:cNvSpPr txBox="1"/>
          <p:nvPr/>
        </p:nvSpPr>
        <p:spPr>
          <a:xfrm>
            <a:off x="116505" y="278650"/>
            <a:ext cx="4589754" cy="523220"/>
          </a:xfrm>
          <a:prstGeom prst="rect">
            <a:avLst/>
          </a:prstGeom>
          <a:noFill/>
          <a:ln w="25400">
            <a:noFill/>
          </a:ln>
        </p:spPr>
        <p:txBody>
          <a:bodyPr wrap="square">
            <a:spAutoFit/>
          </a:bodyPr>
          <a:lstStyle/>
          <a:p>
            <a:r>
              <a:rPr lang="en-US" altLang="zh-CN" sz="2800" dirty="0"/>
              <a:t>M/M/1</a:t>
            </a:r>
            <a:r>
              <a:rPr lang="zh-CN" altLang="en-US" sz="2800" dirty="0"/>
              <a:t>排队系统</a:t>
            </a:r>
          </a:p>
        </p:txBody>
      </p:sp>
    </p:spTree>
    <p:extLst>
      <p:ext uri="{BB962C8B-B14F-4D97-AF65-F5344CB8AC3E}">
        <p14:creationId xmlns:p14="http://schemas.microsoft.com/office/powerpoint/2010/main" val="252431739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标题 1">
            <a:extLst>
              <a:ext uri="{FF2B5EF4-FFF2-40B4-BE49-F238E27FC236}">
                <a16:creationId xmlns:a16="http://schemas.microsoft.com/office/drawing/2014/main" id="{C5D96BB7-F3EE-475D-8C4A-757D9F1B8C06}"/>
              </a:ext>
            </a:extLst>
          </p:cNvPr>
          <p:cNvSpPr>
            <a:spLocks noGrp="1" noChangeArrowheads="1"/>
          </p:cNvSpPr>
          <p:nvPr>
            <p:ph type="title"/>
          </p:nvPr>
        </p:nvSpPr>
        <p:spPr>
          <a:xfrm>
            <a:off x="-15875" y="142875"/>
            <a:ext cx="8229600" cy="642938"/>
          </a:xfrm>
        </p:spPr>
        <p:txBody>
          <a:bodyPr/>
          <a:lstStyle/>
          <a:p>
            <a:pPr algn="l" defTabSz="512763" fontAlgn="base">
              <a:spcAft>
                <a:spcPct val="0"/>
              </a:spcAft>
            </a:pPr>
            <a:r>
              <a:rPr lang="en-US" altLang="zh-CN" dirty="0"/>
              <a:t>3.6.1 </a:t>
            </a:r>
            <a:r>
              <a:rPr lang="zh-CN" altLang="en-US" dirty="0"/>
              <a:t>概述</a:t>
            </a:r>
          </a:p>
        </p:txBody>
      </p:sp>
      <p:sp>
        <p:nvSpPr>
          <p:cNvPr id="13" name="灯片编号占位符 2">
            <a:extLst>
              <a:ext uri="{FF2B5EF4-FFF2-40B4-BE49-F238E27FC236}">
                <a16:creationId xmlns:a16="http://schemas.microsoft.com/office/drawing/2014/main" id="{5A8BAC01-8B7C-42BB-BE3B-AED279295D94}"/>
              </a:ext>
            </a:extLst>
          </p:cNvPr>
          <p:cNvSpPr>
            <a:spLocks noGrp="1" noChangeArrowheads="1"/>
          </p:cNvSpPr>
          <p:nvPr>
            <p:ph type="sldNum" sz="quarter" idx="12"/>
          </p:nvPr>
        </p:nvSpPr>
        <p:spPr bwMode="auto">
          <a:xfrm>
            <a:off x="6553200" y="6391275"/>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9FCE3FB9-BAC7-4293-A5BB-B8E090A183F8}" type="slidenum">
              <a:rPr lang="zh-CN" altLang="en-US">
                <a:solidFill>
                  <a:srgbClr val="898989"/>
                </a:solidFill>
              </a:rPr>
              <a:pPr/>
              <a:t>4</a:t>
            </a:fld>
            <a:endParaRPr lang="zh-CN" altLang="en-US">
              <a:solidFill>
                <a:srgbClr val="898989"/>
              </a:solidFill>
            </a:endParaRPr>
          </a:p>
        </p:txBody>
      </p:sp>
      <p:sp>
        <p:nvSpPr>
          <p:cNvPr id="10" name="文本框 9">
            <a:extLst>
              <a:ext uri="{FF2B5EF4-FFF2-40B4-BE49-F238E27FC236}">
                <a16:creationId xmlns:a16="http://schemas.microsoft.com/office/drawing/2014/main" id="{7000FB4C-29CA-40D0-A510-4D9946881955}"/>
              </a:ext>
            </a:extLst>
          </p:cNvPr>
          <p:cNvSpPr txBox="1"/>
          <p:nvPr/>
        </p:nvSpPr>
        <p:spPr>
          <a:xfrm>
            <a:off x="183565" y="1043735"/>
            <a:ext cx="8229600" cy="584775"/>
          </a:xfrm>
          <a:prstGeom prst="rect">
            <a:avLst/>
          </a:prstGeom>
          <a:noFill/>
          <a:ln w="25400">
            <a:noFill/>
          </a:ln>
        </p:spPr>
        <p:txBody>
          <a:bodyPr wrap="square">
            <a:spAutoFit/>
          </a:bodyPr>
          <a:lstStyle/>
          <a:p>
            <a:r>
              <a:rPr lang="en-US" altLang="zh-CN" sz="3200" b="1" dirty="0">
                <a:solidFill>
                  <a:srgbClr val="FF0000"/>
                </a:solidFill>
                <a:latin typeface="Verdana" panose="020B0604030504040204" pitchFamily="34" charset="0"/>
              </a:rPr>
              <a:t>1 </a:t>
            </a:r>
            <a:r>
              <a:rPr lang="zh-CN" altLang="en-US" sz="3200" b="1" dirty="0">
                <a:solidFill>
                  <a:srgbClr val="FF0000"/>
                </a:solidFill>
                <a:latin typeface="Verdana" panose="020B0604030504040204" pitchFamily="34" charset="0"/>
              </a:rPr>
              <a:t>随机过程</a:t>
            </a:r>
            <a:r>
              <a:rPr lang="en-US" altLang="zh-CN" sz="3200" b="1" dirty="0">
                <a:solidFill>
                  <a:srgbClr val="FF0000"/>
                </a:solidFill>
                <a:latin typeface="Verdana" panose="020B0604030504040204" pitchFamily="34" charset="0"/>
              </a:rPr>
              <a:t>(Stochastic Process)</a:t>
            </a:r>
            <a:endParaRPr lang="zh-CN" altLang="en-US" sz="3200" b="1" dirty="0">
              <a:solidFill>
                <a:srgbClr val="FF0000"/>
              </a:solidFill>
              <a:latin typeface="Verdana" panose="020B0604030504040204" pitchFamily="34" charset="0"/>
            </a:endParaRPr>
          </a:p>
        </p:txBody>
      </p:sp>
      <p:sp>
        <p:nvSpPr>
          <p:cNvPr id="11" name="文本框 10">
            <a:extLst>
              <a:ext uri="{FF2B5EF4-FFF2-40B4-BE49-F238E27FC236}">
                <a16:creationId xmlns:a16="http://schemas.microsoft.com/office/drawing/2014/main" id="{8BF5F307-21D6-4145-8EE9-0CC27464B25C}"/>
              </a:ext>
            </a:extLst>
          </p:cNvPr>
          <p:cNvSpPr txBox="1"/>
          <p:nvPr/>
        </p:nvSpPr>
        <p:spPr>
          <a:xfrm>
            <a:off x="3162" y="1873977"/>
            <a:ext cx="8683638" cy="3539430"/>
          </a:xfrm>
          <a:prstGeom prst="rect">
            <a:avLst/>
          </a:prstGeom>
          <a:noFill/>
          <a:ln w="25400">
            <a:noFill/>
          </a:ln>
        </p:spPr>
        <p:txBody>
          <a:bodyPr wrap="square">
            <a:spAutoFit/>
          </a:bodyPr>
          <a:lstStyle/>
          <a:p>
            <a:pPr marL="457200" indent="-457200">
              <a:buFont typeface="Arial" panose="020B0604020202020204" pitchFamily="34" charset="0"/>
              <a:buChar char="•"/>
            </a:pPr>
            <a:r>
              <a:rPr lang="zh-CN" altLang="en-US" sz="3200" dirty="0">
                <a:solidFill>
                  <a:srgbClr val="006699"/>
                </a:solidFill>
                <a:latin typeface="Verdana" panose="020B0604030504040204" pitchFamily="34" charset="0"/>
              </a:rPr>
              <a:t>是依赖于参数的一组随机变量的全体，参数通常是时间。</a:t>
            </a:r>
            <a:endParaRPr lang="en-US" altLang="zh-CN" sz="3200" dirty="0">
              <a:solidFill>
                <a:srgbClr val="006699"/>
              </a:solidFill>
              <a:latin typeface="Verdana" panose="020B0604030504040204" pitchFamily="34" charset="0"/>
            </a:endParaRPr>
          </a:p>
          <a:p>
            <a:pPr marL="457200" indent="-457200">
              <a:buFont typeface="Arial" panose="020B0604020202020204" pitchFamily="34" charset="0"/>
              <a:buChar char="•"/>
            </a:pPr>
            <a:r>
              <a:rPr lang="zh-CN" altLang="en-US" sz="3200" dirty="0">
                <a:solidFill>
                  <a:srgbClr val="006699"/>
                </a:solidFill>
                <a:latin typeface="Verdana" panose="020B0604030504040204" pitchFamily="34" charset="0"/>
              </a:rPr>
              <a:t>随机变量是随机现象的数量表现，其取值随着偶然因素的影响而改变</a:t>
            </a:r>
            <a:endParaRPr lang="en-US" altLang="zh-CN" sz="3200" dirty="0">
              <a:solidFill>
                <a:srgbClr val="006699"/>
              </a:solidFill>
              <a:latin typeface="Verdana" panose="020B0604030504040204" pitchFamily="34" charset="0"/>
            </a:endParaRPr>
          </a:p>
          <a:p>
            <a:pPr marL="457200" indent="-457200">
              <a:buFont typeface="Arial" panose="020B0604020202020204" pitchFamily="34" charset="0"/>
              <a:buChar char="•"/>
            </a:pPr>
            <a:r>
              <a:rPr lang="zh-CN" altLang="en-US" sz="3200" dirty="0">
                <a:solidFill>
                  <a:srgbClr val="006699"/>
                </a:solidFill>
                <a:latin typeface="Verdana" panose="020B0604030504040204" pitchFamily="34" charset="0"/>
              </a:rPr>
              <a:t>例如，某商店在从时间</a:t>
            </a:r>
            <a:r>
              <a:rPr lang="en-US" altLang="zh-CN" sz="3200" i="1" dirty="0">
                <a:solidFill>
                  <a:srgbClr val="006699"/>
                </a:solidFill>
                <a:latin typeface="Verdana" panose="020B0604030504040204" pitchFamily="34" charset="0"/>
              </a:rPr>
              <a:t>t</a:t>
            </a:r>
            <a:r>
              <a:rPr lang="en-US" altLang="zh-CN" sz="3200" baseline="-25000" dirty="0">
                <a:solidFill>
                  <a:srgbClr val="006699"/>
                </a:solidFill>
                <a:latin typeface="Verdana" panose="020B0604030504040204" pitchFamily="34" charset="0"/>
              </a:rPr>
              <a:t>0</a:t>
            </a:r>
            <a:r>
              <a:rPr lang="zh-CN" altLang="en-US" sz="3200" dirty="0">
                <a:solidFill>
                  <a:srgbClr val="006699"/>
                </a:solidFill>
                <a:latin typeface="Verdana" panose="020B0604030504040204" pitchFamily="34" charset="0"/>
              </a:rPr>
              <a:t>到时间</a:t>
            </a:r>
            <a:r>
              <a:rPr lang="en-US" altLang="zh-CN" sz="3200" i="1" dirty="0" err="1">
                <a:solidFill>
                  <a:srgbClr val="006699"/>
                </a:solidFill>
                <a:latin typeface="Verdana" panose="020B0604030504040204" pitchFamily="34" charset="0"/>
              </a:rPr>
              <a:t>t</a:t>
            </a:r>
            <a:r>
              <a:rPr lang="en-US" altLang="zh-CN" sz="3200" baseline="-25000" dirty="0" err="1">
                <a:solidFill>
                  <a:srgbClr val="006699"/>
                </a:solidFill>
                <a:latin typeface="Verdana" panose="020B0604030504040204" pitchFamily="34" charset="0"/>
              </a:rPr>
              <a:t>K</a:t>
            </a:r>
            <a:r>
              <a:rPr lang="zh-CN" altLang="en-US" sz="3200" dirty="0">
                <a:solidFill>
                  <a:srgbClr val="006699"/>
                </a:solidFill>
                <a:latin typeface="Verdana" panose="020B0604030504040204" pitchFamily="34" charset="0"/>
              </a:rPr>
              <a:t>这段时间内接待顾客的人数，就是依赖于时间</a:t>
            </a:r>
            <a:r>
              <a:rPr lang="en-US" altLang="zh-CN" sz="3200" i="1" dirty="0">
                <a:solidFill>
                  <a:srgbClr val="006699"/>
                </a:solidFill>
                <a:latin typeface="Verdana" panose="020B0604030504040204" pitchFamily="34" charset="0"/>
              </a:rPr>
              <a:t>t</a:t>
            </a:r>
            <a:r>
              <a:rPr lang="zh-CN" altLang="en-US" sz="3200" dirty="0">
                <a:solidFill>
                  <a:srgbClr val="006699"/>
                </a:solidFill>
                <a:latin typeface="Verdana" panose="020B0604030504040204" pitchFamily="34" charset="0"/>
              </a:rPr>
              <a:t>的一组随机变量，即随机过程。</a:t>
            </a:r>
          </a:p>
        </p:txBody>
      </p:sp>
    </p:spTree>
    <p:extLst>
      <p:ext uri="{BB962C8B-B14F-4D97-AF65-F5344CB8AC3E}">
        <p14:creationId xmlns:p14="http://schemas.microsoft.com/office/powerpoint/2010/main" val="243024119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2">
            <a:extLst>
              <a:ext uri="{FF2B5EF4-FFF2-40B4-BE49-F238E27FC236}">
                <a16:creationId xmlns:a16="http://schemas.microsoft.com/office/drawing/2014/main" id="{C27C162C-7E7E-4C70-B53F-15564590C7C6}"/>
              </a:ext>
            </a:extLst>
          </p:cNvPr>
          <p:cNvSpPr>
            <a:spLocks noGrp="1" noChangeArrowheads="1"/>
          </p:cNvSpPr>
          <p:nvPr>
            <p:ph type="sldNum" sz="quarter" idx="12"/>
          </p:nvPr>
        </p:nvSpPr>
        <p:spPr bwMode="auto">
          <a:xfrm>
            <a:off x="6553200" y="6391275"/>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9FCE3FB9-BAC7-4293-A5BB-B8E090A183F8}" type="slidenum">
              <a:rPr lang="zh-CN" altLang="en-US">
                <a:solidFill>
                  <a:srgbClr val="898989"/>
                </a:solidFill>
              </a:rPr>
              <a:pPr/>
              <a:t>40</a:t>
            </a:fld>
            <a:endParaRPr lang="zh-CN" altLang="en-US">
              <a:solidFill>
                <a:srgbClr val="898989"/>
              </a:solidFill>
            </a:endParaRPr>
          </a:p>
        </p:txBody>
      </p:sp>
      <p:pic>
        <p:nvPicPr>
          <p:cNvPr id="3" name="图片 2">
            <a:extLst>
              <a:ext uri="{FF2B5EF4-FFF2-40B4-BE49-F238E27FC236}">
                <a16:creationId xmlns:a16="http://schemas.microsoft.com/office/drawing/2014/main" id="{4C43487F-87E5-4FA5-83A1-BFF9BCC9BAA9}"/>
              </a:ext>
            </a:extLst>
          </p:cNvPr>
          <p:cNvPicPr>
            <a:picLocks noChangeAspect="1"/>
          </p:cNvPicPr>
          <p:nvPr/>
        </p:nvPicPr>
        <p:blipFill>
          <a:blip r:embed="rId2"/>
          <a:stretch>
            <a:fillRect/>
          </a:stretch>
        </p:blipFill>
        <p:spPr>
          <a:xfrm>
            <a:off x="133633" y="1673805"/>
            <a:ext cx="8928548" cy="2160240"/>
          </a:xfrm>
          <a:prstGeom prst="rect">
            <a:avLst/>
          </a:prstGeom>
        </p:spPr>
      </p:pic>
      <p:sp>
        <p:nvSpPr>
          <p:cNvPr id="5" name="文本框 4">
            <a:extLst>
              <a:ext uri="{FF2B5EF4-FFF2-40B4-BE49-F238E27FC236}">
                <a16:creationId xmlns:a16="http://schemas.microsoft.com/office/drawing/2014/main" id="{B001B8D0-72DF-4337-BE58-DECF599DFD05}"/>
              </a:ext>
            </a:extLst>
          </p:cNvPr>
          <p:cNvSpPr txBox="1"/>
          <p:nvPr/>
        </p:nvSpPr>
        <p:spPr>
          <a:xfrm>
            <a:off x="116505" y="233645"/>
            <a:ext cx="4589754" cy="523220"/>
          </a:xfrm>
          <a:prstGeom prst="rect">
            <a:avLst/>
          </a:prstGeom>
          <a:noFill/>
          <a:ln w="25400">
            <a:noFill/>
          </a:ln>
        </p:spPr>
        <p:txBody>
          <a:bodyPr wrap="square">
            <a:spAutoFit/>
          </a:bodyPr>
          <a:lstStyle/>
          <a:p>
            <a:r>
              <a:rPr lang="en-US" altLang="zh-CN" sz="2800" dirty="0"/>
              <a:t>M/M/1</a:t>
            </a:r>
            <a:r>
              <a:rPr lang="zh-CN" altLang="en-US" sz="2800" dirty="0"/>
              <a:t>排队系统</a:t>
            </a:r>
          </a:p>
        </p:txBody>
      </p:sp>
      <p:sp>
        <p:nvSpPr>
          <p:cNvPr id="7" name="文本框 6">
            <a:extLst>
              <a:ext uri="{FF2B5EF4-FFF2-40B4-BE49-F238E27FC236}">
                <a16:creationId xmlns:a16="http://schemas.microsoft.com/office/drawing/2014/main" id="{70515861-884D-434B-ACFF-6B0B881B33DE}"/>
              </a:ext>
            </a:extLst>
          </p:cNvPr>
          <p:cNvSpPr txBox="1"/>
          <p:nvPr/>
        </p:nvSpPr>
        <p:spPr>
          <a:xfrm>
            <a:off x="0" y="1043735"/>
            <a:ext cx="4594194" cy="523220"/>
          </a:xfrm>
          <a:prstGeom prst="rect">
            <a:avLst/>
          </a:prstGeom>
          <a:noFill/>
          <a:ln w="25400">
            <a:noFill/>
          </a:ln>
        </p:spPr>
        <p:txBody>
          <a:bodyPr wrap="square">
            <a:spAutoFit/>
          </a:bodyPr>
          <a:lstStyle/>
          <a:p>
            <a:r>
              <a:rPr lang="zh-CN" altLang="en-US" sz="2800" b="1" dirty="0"/>
              <a:t>假设：</a:t>
            </a:r>
          </a:p>
        </p:txBody>
      </p:sp>
    </p:spTree>
    <p:extLst>
      <p:ext uri="{BB962C8B-B14F-4D97-AF65-F5344CB8AC3E}">
        <p14:creationId xmlns:p14="http://schemas.microsoft.com/office/powerpoint/2010/main" val="269374856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2">
            <a:extLst>
              <a:ext uri="{FF2B5EF4-FFF2-40B4-BE49-F238E27FC236}">
                <a16:creationId xmlns:a16="http://schemas.microsoft.com/office/drawing/2014/main" id="{C27C162C-7E7E-4C70-B53F-15564590C7C6}"/>
              </a:ext>
            </a:extLst>
          </p:cNvPr>
          <p:cNvSpPr>
            <a:spLocks noGrp="1" noChangeArrowheads="1"/>
          </p:cNvSpPr>
          <p:nvPr>
            <p:ph type="sldNum" sz="quarter" idx="12"/>
          </p:nvPr>
        </p:nvSpPr>
        <p:spPr bwMode="auto">
          <a:xfrm>
            <a:off x="6553200" y="6391275"/>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9FCE3FB9-BAC7-4293-A5BB-B8E090A183F8}" type="slidenum">
              <a:rPr lang="zh-CN" altLang="en-US">
                <a:solidFill>
                  <a:srgbClr val="898989"/>
                </a:solidFill>
              </a:rPr>
              <a:pPr/>
              <a:t>41</a:t>
            </a:fld>
            <a:endParaRPr lang="zh-CN" altLang="en-US">
              <a:solidFill>
                <a:srgbClr val="898989"/>
              </a:solidFill>
            </a:endParaRPr>
          </a:p>
        </p:txBody>
      </p:sp>
      <p:sp>
        <p:nvSpPr>
          <p:cNvPr id="3" name="文本框 2">
            <a:extLst>
              <a:ext uri="{FF2B5EF4-FFF2-40B4-BE49-F238E27FC236}">
                <a16:creationId xmlns:a16="http://schemas.microsoft.com/office/drawing/2014/main" id="{1594B23B-F1EE-4AF1-B840-9D1495191461}"/>
              </a:ext>
            </a:extLst>
          </p:cNvPr>
          <p:cNvSpPr txBox="1"/>
          <p:nvPr/>
        </p:nvSpPr>
        <p:spPr>
          <a:xfrm>
            <a:off x="116505" y="278650"/>
            <a:ext cx="4589754" cy="523220"/>
          </a:xfrm>
          <a:prstGeom prst="rect">
            <a:avLst/>
          </a:prstGeom>
          <a:noFill/>
          <a:ln w="25400">
            <a:noFill/>
          </a:ln>
        </p:spPr>
        <p:txBody>
          <a:bodyPr wrap="square">
            <a:spAutoFit/>
          </a:bodyPr>
          <a:lstStyle/>
          <a:p>
            <a:r>
              <a:rPr lang="en-US" altLang="zh-CN" sz="2800" dirty="0"/>
              <a:t>M/M/1</a:t>
            </a:r>
            <a:r>
              <a:rPr lang="zh-CN" altLang="en-US" sz="2800" dirty="0"/>
              <a:t>排队系统</a:t>
            </a:r>
          </a:p>
        </p:txBody>
      </p:sp>
      <p:sp>
        <p:nvSpPr>
          <p:cNvPr id="10" name="文本框 9">
            <a:extLst>
              <a:ext uri="{FF2B5EF4-FFF2-40B4-BE49-F238E27FC236}">
                <a16:creationId xmlns:a16="http://schemas.microsoft.com/office/drawing/2014/main" id="{BCA58A36-380E-4BDE-B17D-180FEEE71307}"/>
              </a:ext>
            </a:extLst>
          </p:cNvPr>
          <p:cNvSpPr txBox="1"/>
          <p:nvPr/>
        </p:nvSpPr>
        <p:spPr>
          <a:xfrm>
            <a:off x="1230278" y="1878002"/>
            <a:ext cx="6390711" cy="461665"/>
          </a:xfrm>
          <a:prstGeom prst="rect">
            <a:avLst/>
          </a:prstGeom>
          <a:noFill/>
          <a:ln w="25400">
            <a:noFill/>
          </a:ln>
        </p:spPr>
        <p:txBody>
          <a:bodyPr wrap="square">
            <a:spAutoFit/>
          </a:bodyPr>
          <a:lstStyle/>
          <a:p>
            <a:r>
              <a:rPr lang="zh-CN" altLang="en-US" sz="2400" b="1" dirty="0"/>
              <a:t>在泊松过程假设下顾客到达与离开的四种情况</a:t>
            </a:r>
          </a:p>
        </p:txBody>
      </p:sp>
      <p:pic>
        <p:nvPicPr>
          <p:cNvPr id="12" name="图片 11">
            <a:extLst>
              <a:ext uri="{FF2B5EF4-FFF2-40B4-BE49-F238E27FC236}">
                <a16:creationId xmlns:a16="http://schemas.microsoft.com/office/drawing/2014/main" id="{DE44DD19-4766-46FA-8F84-E3C9CFE651CB}"/>
              </a:ext>
            </a:extLst>
          </p:cNvPr>
          <p:cNvPicPr>
            <a:picLocks noChangeAspect="1"/>
          </p:cNvPicPr>
          <p:nvPr/>
        </p:nvPicPr>
        <p:blipFill>
          <a:blip r:embed="rId2"/>
          <a:stretch>
            <a:fillRect/>
          </a:stretch>
        </p:blipFill>
        <p:spPr>
          <a:xfrm>
            <a:off x="308913" y="4824155"/>
            <a:ext cx="8526174" cy="549420"/>
          </a:xfrm>
          <a:prstGeom prst="rect">
            <a:avLst/>
          </a:prstGeom>
        </p:spPr>
      </p:pic>
      <p:pic>
        <p:nvPicPr>
          <p:cNvPr id="14" name="图片 13">
            <a:extLst>
              <a:ext uri="{FF2B5EF4-FFF2-40B4-BE49-F238E27FC236}">
                <a16:creationId xmlns:a16="http://schemas.microsoft.com/office/drawing/2014/main" id="{7BE035C7-636B-4631-AAEF-74D06E4386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393788"/>
            <a:ext cx="9144000" cy="2070424"/>
          </a:xfrm>
          <a:prstGeom prst="rect">
            <a:avLst/>
          </a:prstGeom>
        </p:spPr>
      </p:pic>
    </p:spTree>
    <p:extLst>
      <p:ext uri="{BB962C8B-B14F-4D97-AF65-F5344CB8AC3E}">
        <p14:creationId xmlns:p14="http://schemas.microsoft.com/office/powerpoint/2010/main" val="37038801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2">
            <a:extLst>
              <a:ext uri="{FF2B5EF4-FFF2-40B4-BE49-F238E27FC236}">
                <a16:creationId xmlns:a16="http://schemas.microsoft.com/office/drawing/2014/main" id="{C27C162C-7E7E-4C70-B53F-15564590C7C6}"/>
              </a:ext>
            </a:extLst>
          </p:cNvPr>
          <p:cNvSpPr>
            <a:spLocks noGrp="1" noChangeArrowheads="1"/>
          </p:cNvSpPr>
          <p:nvPr>
            <p:ph type="sldNum" sz="quarter" idx="12"/>
          </p:nvPr>
        </p:nvSpPr>
        <p:spPr bwMode="auto">
          <a:xfrm>
            <a:off x="6553200" y="6391275"/>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9FCE3FB9-BAC7-4293-A5BB-B8E090A183F8}" type="slidenum">
              <a:rPr lang="zh-CN" altLang="en-US">
                <a:solidFill>
                  <a:srgbClr val="898989"/>
                </a:solidFill>
              </a:rPr>
              <a:pPr/>
              <a:t>42</a:t>
            </a:fld>
            <a:endParaRPr lang="zh-CN" altLang="en-US">
              <a:solidFill>
                <a:srgbClr val="898989"/>
              </a:solidFill>
            </a:endParaRPr>
          </a:p>
        </p:txBody>
      </p:sp>
      <p:sp>
        <p:nvSpPr>
          <p:cNvPr id="3" name="文本框 2">
            <a:extLst>
              <a:ext uri="{FF2B5EF4-FFF2-40B4-BE49-F238E27FC236}">
                <a16:creationId xmlns:a16="http://schemas.microsoft.com/office/drawing/2014/main" id="{1594B23B-F1EE-4AF1-B840-9D1495191461}"/>
              </a:ext>
            </a:extLst>
          </p:cNvPr>
          <p:cNvSpPr txBox="1"/>
          <p:nvPr/>
        </p:nvSpPr>
        <p:spPr>
          <a:xfrm>
            <a:off x="116505" y="278650"/>
            <a:ext cx="4589754" cy="523220"/>
          </a:xfrm>
          <a:prstGeom prst="rect">
            <a:avLst/>
          </a:prstGeom>
          <a:noFill/>
          <a:ln w="25400">
            <a:noFill/>
          </a:ln>
        </p:spPr>
        <p:txBody>
          <a:bodyPr wrap="square">
            <a:spAutoFit/>
          </a:bodyPr>
          <a:lstStyle/>
          <a:p>
            <a:r>
              <a:rPr lang="en-US" altLang="zh-CN" sz="2800" dirty="0"/>
              <a:t>M/M/1</a:t>
            </a:r>
            <a:r>
              <a:rPr lang="zh-CN" altLang="en-US" sz="2800" dirty="0"/>
              <a:t>排队系统</a:t>
            </a:r>
          </a:p>
        </p:txBody>
      </p:sp>
      <p:pic>
        <p:nvPicPr>
          <p:cNvPr id="5" name="图片 4">
            <a:extLst>
              <a:ext uri="{FF2B5EF4-FFF2-40B4-BE49-F238E27FC236}">
                <a16:creationId xmlns:a16="http://schemas.microsoft.com/office/drawing/2014/main" id="{4D3A3B06-3980-4101-8BF5-5DF096A206C9}"/>
              </a:ext>
            </a:extLst>
          </p:cNvPr>
          <p:cNvPicPr>
            <a:picLocks noChangeAspect="1"/>
          </p:cNvPicPr>
          <p:nvPr/>
        </p:nvPicPr>
        <p:blipFill>
          <a:blip r:embed="rId2"/>
          <a:stretch>
            <a:fillRect/>
          </a:stretch>
        </p:blipFill>
        <p:spPr>
          <a:xfrm>
            <a:off x="0" y="1551878"/>
            <a:ext cx="9144000" cy="3754244"/>
          </a:xfrm>
          <a:prstGeom prst="rect">
            <a:avLst/>
          </a:prstGeom>
        </p:spPr>
      </p:pic>
    </p:spTree>
    <p:extLst>
      <p:ext uri="{BB962C8B-B14F-4D97-AF65-F5344CB8AC3E}">
        <p14:creationId xmlns:p14="http://schemas.microsoft.com/office/powerpoint/2010/main" val="298626229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2">
            <a:extLst>
              <a:ext uri="{FF2B5EF4-FFF2-40B4-BE49-F238E27FC236}">
                <a16:creationId xmlns:a16="http://schemas.microsoft.com/office/drawing/2014/main" id="{C27C162C-7E7E-4C70-B53F-15564590C7C6}"/>
              </a:ext>
            </a:extLst>
          </p:cNvPr>
          <p:cNvSpPr>
            <a:spLocks noGrp="1" noChangeArrowheads="1"/>
          </p:cNvSpPr>
          <p:nvPr>
            <p:ph type="sldNum" sz="quarter" idx="12"/>
          </p:nvPr>
        </p:nvSpPr>
        <p:spPr bwMode="auto">
          <a:xfrm>
            <a:off x="6553200" y="6391275"/>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9FCE3FB9-BAC7-4293-A5BB-B8E090A183F8}" type="slidenum">
              <a:rPr lang="zh-CN" altLang="en-US">
                <a:solidFill>
                  <a:srgbClr val="898989"/>
                </a:solidFill>
              </a:rPr>
              <a:pPr/>
              <a:t>43</a:t>
            </a:fld>
            <a:endParaRPr lang="zh-CN" altLang="en-US">
              <a:solidFill>
                <a:srgbClr val="898989"/>
              </a:solidFill>
            </a:endParaRPr>
          </a:p>
        </p:txBody>
      </p:sp>
      <p:sp>
        <p:nvSpPr>
          <p:cNvPr id="3" name="文本框 2">
            <a:extLst>
              <a:ext uri="{FF2B5EF4-FFF2-40B4-BE49-F238E27FC236}">
                <a16:creationId xmlns:a16="http://schemas.microsoft.com/office/drawing/2014/main" id="{1594B23B-F1EE-4AF1-B840-9D1495191461}"/>
              </a:ext>
            </a:extLst>
          </p:cNvPr>
          <p:cNvSpPr txBox="1"/>
          <p:nvPr/>
        </p:nvSpPr>
        <p:spPr>
          <a:xfrm>
            <a:off x="116505" y="278650"/>
            <a:ext cx="4589754" cy="523220"/>
          </a:xfrm>
          <a:prstGeom prst="rect">
            <a:avLst/>
          </a:prstGeom>
          <a:noFill/>
          <a:ln w="25400">
            <a:noFill/>
          </a:ln>
        </p:spPr>
        <p:txBody>
          <a:bodyPr wrap="square">
            <a:spAutoFit/>
          </a:bodyPr>
          <a:lstStyle/>
          <a:p>
            <a:r>
              <a:rPr lang="en-US" altLang="zh-CN" sz="2800" dirty="0"/>
              <a:t>M/M/1</a:t>
            </a:r>
            <a:r>
              <a:rPr lang="zh-CN" altLang="en-US" sz="2800" dirty="0"/>
              <a:t>排队系统</a:t>
            </a:r>
          </a:p>
        </p:txBody>
      </p:sp>
      <p:pic>
        <p:nvPicPr>
          <p:cNvPr id="5" name="图片 4">
            <a:extLst>
              <a:ext uri="{FF2B5EF4-FFF2-40B4-BE49-F238E27FC236}">
                <a16:creationId xmlns:a16="http://schemas.microsoft.com/office/drawing/2014/main" id="{E533867D-0132-4321-B462-A24DE3073693}"/>
              </a:ext>
            </a:extLst>
          </p:cNvPr>
          <p:cNvPicPr>
            <a:picLocks noChangeAspect="1"/>
          </p:cNvPicPr>
          <p:nvPr/>
        </p:nvPicPr>
        <p:blipFill>
          <a:blip r:embed="rId2"/>
          <a:stretch>
            <a:fillRect/>
          </a:stretch>
        </p:blipFill>
        <p:spPr>
          <a:xfrm>
            <a:off x="161510" y="1111131"/>
            <a:ext cx="4089610" cy="2317869"/>
          </a:xfrm>
          <a:prstGeom prst="rect">
            <a:avLst/>
          </a:prstGeom>
        </p:spPr>
      </p:pic>
      <p:pic>
        <p:nvPicPr>
          <p:cNvPr id="6" name="图片 5">
            <a:extLst>
              <a:ext uri="{FF2B5EF4-FFF2-40B4-BE49-F238E27FC236}">
                <a16:creationId xmlns:a16="http://schemas.microsoft.com/office/drawing/2014/main" id="{741A3CA0-6405-4BF6-AA98-0B74E828C29B}"/>
              </a:ext>
            </a:extLst>
          </p:cNvPr>
          <p:cNvPicPr>
            <a:picLocks noChangeAspect="1"/>
          </p:cNvPicPr>
          <p:nvPr/>
        </p:nvPicPr>
        <p:blipFill>
          <a:blip r:embed="rId3"/>
          <a:stretch>
            <a:fillRect/>
          </a:stretch>
        </p:blipFill>
        <p:spPr>
          <a:xfrm>
            <a:off x="3266855" y="3519010"/>
            <a:ext cx="5787135" cy="2632712"/>
          </a:xfrm>
          <a:prstGeom prst="rect">
            <a:avLst/>
          </a:prstGeom>
        </p:spPr>
      </p:pic>
    </p:spTree>
    <p:extLst>
      <p:ext uri="{BB962C8B-B14F-4D97-AF65-F5344CB8AC3E}">
        <p14:creationId xmlns:p14="http://schemas.microsoft.com/office/powerpoint/2010/main" val="166309504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2">
            <a:extLst>
              <a:ext uri="{FF2B5EF4-FFF2-40B4-BE49-F238E27FC236}">
                <a16:creationId xmlns:a16="http://schemas.microsoft.com/office/drawing/2014/main" id="{C27C162C-7E7E-4C70-B53F-15564590C7C6}"/>
              </a:ext>
            </a:extLst>
          </p:cNvPr>
          <p:cNvSpPr>
            <a:spLocks noGrp="1" noChangeArrowheads="1"/>
          </p:cNvSpPr>
          <p:nvPr>
            <p:ph type="sldNum" sz="quarter" idx="12"/>
          </p:nvPr>
        </p:nvSpPr>
        <p:spPr bwMode="auto">
          <a:xfrm>
            <a:off x="6553200" y="6391275"/>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9FCE3FB9-BAC7-4293-A5BB-B8E090A183F8}" type="slidenum">
              <a:rPr lang="zh-CN" altLang="en-US">
                <a:solidFill>
                  <a:srgbClr val="898989"/>
                </a:solidFill>
              </a:rPr>
              <a:pPr/>
              <a:t>44</a:t>
            </a:fld>
            <a:endParaRPr lang="zh-CN" altLang="en-US">
              <a:solidFill>
                <a:srgbClr val="898989"/>
              </a:solidFill>
            </a:endParaRPr>
          </a:p>
        </p:txBody>
      </p:sp>
      <p:sp>
        <p:nvSpPr>
          <p:cNvPr id="3" name="文本框 2">
            <a:extLst>
              <a:ext uri="{FF2B5EF4-FFF2-40B4-BE49-F238E27FC236}">
                <a16:creationId xmlns:a16="http://schemas.microsoft.com/office/drawing/2014/main" id="{1594B23B-F1EE-4AF1-B840-9D1495191461}"/>
              </a:ext>
            </a:extLst>
          </p:cNvPr>
          <p:cNvSpPr txBox="1"/>
          <p:nvPr/>
        </p:nvSpPr>
        <p:spPr>
          <a:xfrm>
            <a:off x="116505" y="278650"/>
            <a:ext cx="4589754" cy="523220"/>
          </a:xfrm>
          <a:prstGeom prst="rect">
            <a:avLst/>
          </a:prstGeom>
          <a:noFill/>
          <a:ln w="25400">
            <a:noFill/>
          </a:ln>
        </p:spPr>
        <p:txBody>
          <a:bodyPr wrap="square">
            <a:spAutoFit/>
          </a:bodyPr>
          <a:lstStyle/>
          <a:p>
            <a:r>
              <a:rPr lang="en-US" altLang="zh-CN" sz="2800" dirty="0"/>
              <a:t>M/M/1</a:t>
            </a:r>
            <a:r>
              <a:rPr lang="zh-CN" altLang="en-US" sz="2800" dirty="0"/>
              <a:t>排队系统</a:t>
            </a:r>
          </a:p>
        </p:txBody>
      </p:sp>
      <p:pic>
        <p:nvPicPr>
          <p:cNvPr id="5" name="图片 4">
            <a:extLst>
              <a:ext uri="{FF2B5EF4-FFF2-40B4-BE49-F238E27FC236}">
                <a16:creationId xmlns:a16="http://schemas.microsoft.com/office/drawing/2014/main" id="{74380A33-49C3-483F-9C16-EB149DA70016}"/>
              </a:ext>
            </a:extLst>
          </p:cNvPr>
          <p:cNvPicPr>
            <a:picLocks noChangeAspect="1"/>
          </p:cNvPicPr>
          <p:nvPr/>
        </p:nvPicPr>
        <p:blipFill>
          <a:blip r:embed="rId2"/>
          <a:stretch>
            <a:fillRect/>
          </a:stretch>
        </p:blipFill>
        <p:spPr>
          <a:xfrm>
            <a:off x="1061610" y="1268759"/>
            <a:ext cx="3644649" cy="4419817"/>
          </a:xfrm>
          <a:prstGeom prst="rect">
            <a:avLst/>
          </a:prstGeom>
        </p:spPr>
      </p:pic>
    </p:spTree>
    <p:extLst>
      <p:ext uri="{BB962C8B-B14F-4D97-AF65-F5344CB8AC3E}">
        <p14:creationId xmlns:p14="http://schemas.microsoft.com/office/powerpoint/2010/main" val="57269293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2">
            <a:extLst>
              <a:ext uri="{FF2B5EF4-FFF2-40B4-BE49-F238E27FC236}">
                <a16:creationId xmlns:a16="http://schemas.microsoft.com/office/drawing/2014/main" id="{C27C162C-7E7E-4C70-B53F-15564590C7C6}"/>
              </a:ext>
            </a:extLst>
          </p:cNvPr>
          <p:cNvSpPr>
            <a:spLocks noGrp="1" noChangeArrowheads="1"/>
          </p:cNvSpPr>
          <p:nvPr>
            <p:ph type="sldNum" sz="quarter" idx="12"/>
          </p:nvPr>
        </p:nvSpPr>
        <p:spPr bwMode="auto">
          <a:xfrm>
            <a:off x="6553200" y="6391275"/>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9FCE3FB9-BAC7-4293-A5BB-B8E090A183F8}" type="slidenum">
              <a:rPr lang="zh-CN" altLang="en-US">
                <a:solidFill>
                  <a:srgbClr val="898989"/>
                </a:solidFill>
              </a:rPr>
              <a:pPr/>
              <a:t>45</a:t>
            </a:fld>
            <a:endParaRPr lang="zh-CN" altLang="en-US">
              <a:solidFill>
                <a:srgbClr val="898989"/>
              </a:solidFill>
            </a:endParaRPr>
          </a:p>
        </p:txBody>
      </p:sp>
      <p:sp>
        <p:nvSpPr>
          <p:cNvPr id="3" name="文本框 2">
            <a:extLst>
              <a:ext uri="{FF2B5EF4-FFF2-40B4-BE49-F238E27FC236}">
                <a16:creationId xmlns:a16="http://schemas.microsoft.com/office/drawing/2014/main" id="{1594B23B-F1EE-4AF1-B840-9D1495191461}"/>
              </a:ext>
            </a:extLst>
          </p:cNvPr>
          <p:cNvSpPr txBox="1"/>
          <p:nvPr/>
        </p:nvSpPr>
        <p:spPr>
          <a:xfrm>
            <a:off x="116505" y="278650"/>
            <a:ext cx="4589754" cy="523220"/>
          </a:xfrm>
          <a:prstGeom prst="rect">
            <a:avLst/>
          </a:prstGeom>
          <a:noFill/>
          <a:ln w="25400">
            <a:noFill/>
          </a:ln>
        </p:spPr>
        <p:txBody>
          <a:bodyPr wrap="square">
            <a:spAutoFit/>
          </a:bodyPr>
          <a:lstStyle/>
          <a:p>
            <a:r>
              <a:rPr lang="en-US" altLang="zh-CN" sz="2800" dirty="0"/>
              <a:t>M/M/1</a:t>
            </a:r>
            <a:r>
              <a:rPr lang="zh-CN" altLang="en-US" sz="2800" dirty="0"/>
              <a:t>排队系统</a:t>
            </a:r>
          </a:p>
        </p:txBody>
      </p:sp>
      <p:pic>
        <p:nvPicPr>
          <p:cNvPr id="5" name="图片 4">
            <a:extLst>
              <a:ext uri="{FF2B5EF4-FFF2-40B4-BE49-F238E27FC236}">
                <a16:creationId xmlns:a16="http://schemas.microsoft.com/office/drawing/2014/main" id="{94734791-F114-4AFC-82C0-8B65E661B853}"/>
              </a:ext>
            </a:extLst>
          </p:cNvPr>
          <p:cNvPicPr>
            <a:picLocks noChangeAspect="1"/>
          </p:cNvPicPr>
          <p:nvPr/>
        </p:nvPicPr>
        <p:blipFill>
          <a:blip r:embed="rId2"/>
          <a:stretch>
            <a:fillRect/>
          </a:stretch>
        </p:blipFill>
        <p:spPr>
          <a:xfrm>
            <a:off x="251520" y="1268760"/>
            <a:ext cx="4991357" cy="1962251"/>
          </a:xfrm>
          <a:prstGeom prst="rect">
            <a:avLst/>
          </a:prstGeom>
        </p:spPr>
      </p:pic>
    </p:spTree>
    <p:extLst>
      <p:ext uri="{BB962C8B-B14F-4D97-AF65-F5344CB8AC3E}">
        <p14:creationId xmlns:p14="http://schemas.microsoft.com/office/powerpoint/2010/main" val="256212911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标题 1">
            <a:extLst>
              <a:ext uri="{FF2B5EF4-FFF2-40B4-BE49-F238E27FC236}">
                <a16:creationId xmlns:a16="http://schemas.microsoft.com/office/drawing/2014/main" id="{C5D96BB7-F3EE-475D-8C4A-757D9F1B8C06}"/>
              </a:ext>
            </a:extLst>
          </p:cNvPr>
          <p:cNvSpPr>
            <a:spLocks noGrp="1" noChangeArrowheads="1"/>
          </p:cNvSpPr>
          <p:nvPr>
            <p:ph type="title"/>
          </p:nvPr>
        </p:nvSpPr>
        <p:spPr>
          <a:xfrm>
            <a:off x="-15875" y="142875"/>
            <a:ext cx="8229600" cy="642938"/>
          </a:xfrm>
        </p:spPr>
        <p:txBody>
          <a:bodyPr/>
          <a:lstStyle/>
          <a:p>
            <a:pPr algn="l" defTabSz="512763" fontAlgn="base">
              <a:spcAft>
                <a:spcPct val="0"/>
              </a:spcAft>
            </a:pPr>
            <a:r>
              <a:rPr lang="en-US" altLang="zh-CN" dirty="0"/>
              <a:t>3.6.1 </a:t>
            </a:r>
            <a:r>
              <a:rPr lang="zh-CN" altLang="en-US" dirty="0"/>
              <a:t>概述</a:t>
            </a:r>
          </a:p>
        </p:txBody>
      </p:sp>
      <p:sp>
        <p:nvSpPr>
          <p:cNvPr id="4" name="灯片编号占位符 2">
            <a:extLst>
              <a:ext uri="{FF2B5EF4-FFF2-40B4-BE49-F238E27FC236}">
                <a16:creationId xmlns:a16="http://schemas.microsoft.com/office/drawing/2014/main" id="{C27C162C-7E7E-4C70-B53F-15564590C7C6}"/>
              </a:ext>
            </a:extLst>
          </p:cNvPr>
          <p:cNvSpPr>
            <a:spLocks noGrp="1" noChangeArrowheads="1"/>
          </p:cNvSpPr>
          <p:nvPr>
            <p:ph type="sldNum" sz="quarter" idx="12"/>
          </p:nvPr>
        </p:nvSpPr>
        <p:spPr bwMode="auto">
          <a:xfrm>
            <a:off x="6553200" y="6391275"/>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9FCE3FB9-BAC7-4293-A5BB-B8E090A183F8}" type="slidenum">
              <a:rPr lang="zh-CN" altLang="en-US">
                <a:solidFill>
                  <a:srgbClr val="898989"/>
                </a:solidFill>
              </a:rPr>
              <a:pPr/>
              <a:t>46</a:t>
            </a:fld>
            <a:endParaRPr lang="zh-CN" altLang="en-US">
              <a:solidFill>
                <a:srgbClr val="898989"/>
              </a:solidFill>
            </a:endParaRPr>
          </a:p>
        </p:txBody>
      </p:sp>
      <p:sp>
        <p:nvSpPr>
          <p:cNvPr id="16" name="文本框 15">
            <a:extLst>
              <a:ext uri="{FF2B5EF4-FFF2-40B4-BE49-F238E27FC236}">
                <a16:creationId xmlns:a16="http://schemas.microsoft.com/office/drawing/2014/main" id="{7CEDEC46-CDDF-44FE-8149-432C60974C70}"/>
              </a:ext>
            </a:extLst>
          </p:cNvPr>
          <p:cNvSpPr txBox="1"/>
          <p:nvPr/>
        </p:nvSpPr>
        <p:spPr>
          <a:xfrm>
            <a:off x="199288" y="1043735"/>
            <a:ext cx="8745423" cy="3662541"/>
          </a:xfrm>
          <a:prstGeom prst="rect">
            <a:avLst/>
          </a:prstGeom>
          <a:noFill/>
          <a:ln w="25400">
            <a:noFill/>
          </a:ln>
        </p:spPr>
        <p:txBody>
          <a:bodyPr wrap="square">
            <a:spAutoFit/>
          </a:bodyPr>
          <a:lstStyle/>
          <a:p>
            <a:r>
              <a:rPr kumimoji="0" lang="zh-CN" altLang="en-US" sz="3200" b="0" i="0" u="none" strike="noStrike" kern="1200" cap="none" spc="0" normalizeH="0" baseline="0" noProof="0" dirty="0">
                <a:ln>
                  <a:noFill/>
                </a:ln>
                <a:solidFill>
                  <a:srgbClr val="FF0000"/>
                </a:solidFill>
                <a:effectLst/>
                <a:uLnTx/>
                <a:uFillTx/>
                <a:latin typeface="Verdana" panose="020B0604030504040204" pitchFamily="34" charset="0"/>
                <a:ea typeface="宋体" panose="02010600030101010101" pitchFamily="2" charset="-122"/>
                <a:cs typeface="+mn-cs"/>
              </a:rPr>
              <a:t>排队系统的</a:t>
            </a:r>
            <a:r>
              <a:rPr lang="zh-CN" altLang="en-US" sz="3200" dirty="0">
                <a:solidFill>
                  <a:srgbClr val="FF0000"/>
                </a:solidFill>
                <a:latin typeface="Verdana" panose="020B0604030504040204" pitchFamily="34" charset="0"/>
              </a:rPr>
              <a:t>应用</a:t>
            </a:r>
            <a:r>
              <a:rPr lang="en-US" altLang="zh-CN" sz="3200" dirty="0">
                <a:solidFill>
                  <a:srgbClr val="FF0000"/>
                </a:solidFill>
                <a:latin typeface="Verdana" panose="020B0604030504040204" pitchFamily="34" charset="0"/>
              </a:rPr>
              <a:t>----</a:t>
            </a:r>
            <a:r>
              <a:rPr lang="zh-CN" altLang="en-US" sz="3200" dirty="0">
                <a:solidFill>
                  <a:srgbClr val="FF0000"/>
                </a:solidFill>
                <a:latin typeface="Verdana" panose="020B0604030504040204" pitchFamily="34" charset="0"/>
              </a:rPr>
              <a:t>互联网容量保障</a:t>
            </a:r>
            <a:endParaRPr lang="en-US" altLang="zh-CN" sz="3200" dirty="0">
              <a:solidFill>
                <a:srgbClr val="FF0000"/>
              </a:solidFill>
              <a:latin typeface="Verdana" panose="020B0604030504040204" pitchFamily="34" charset="0"/>
            </a:endParaRPr>
          </a:p>
          <a:p>
            <a:endParaRPr kumimoji="0" lang="zh-CN" altLang="en-US" sz="3200" b="0" i="0" u="none" strike="noStrike" kern="1200" cap="none" spc="0" normalizeH="0" baseline="0" noProof="0" dirty="0">
              <a:ln>
                <a:noFill/>
              </a:ln>
              <a:solidFill>
                <a:srgbClr val="FF0000"/>
              </a:solidFill>
              <a:effectLst/>
              <a:uLnTx/>
              <a:uFillTx/>
              <a:latin typeface="Verdana" panose="020B0604030504040204" pitchFamily="34" charset="0"/>
              <a:ea typeface="宋体" panose="02010600030101010101" pitchFamily="2" charset="-122"/>
              <a:cs typeface="+mn-cs"/>
            </a:endParaRPr>
          </a:p>
          <a:p>
            <a:pPr marL="514350" indent="-514350">
              <a:buFont typeface="+mj-lt"/>
              <a:buAutoNum type="arabicPeriod"/>
            </a:pPr>
            <a:r>
              <a:rPr kumimoji="0" lang="zh-CN" altLang="en-US" sz="2800" b="0" i="0" u="none" strike="noStrike" kern="1200" cap="none" spc="0" normalizeH="0" baseline="0" noProof="0" dirty="0">
                <a:ln>
                  <a:noFill/>
                </a:ln>
                <a:solidFill>
                  <a:srgbClr val="006699"/>
                </a:solidFill>
                <a:effectLst/>
                <a:uLnTx/>
                <a:uFillTx/>
                <a:latin typeface="Verdana" panose="020B0604030504040204" pitchFamily="34" charset="0"/>
                <a:ea typeface="宋体" panose="02010600030101010101" pitchFamily="2" charset="-122"/>
                <a:cs typeface="+mn-cs"/>
              </a:rPr>
              <a:t>设定合理的 </a:t>
            </a:r>
            <a:r>
              <a:rPr kumimoji="0" lang="en-US" altLang="zh-CN" sz="2800" b="0" i="0" u="none" strike="noStrike" kern="1200" cap="none" spc="0" normalizeH="0" baseline="0" noProof="0" dirty="0">
                <a:ln>
                  <a:noFill/>
                </a:ln>
                <a:solidFill>
                  <a:srgbClr val="006699"/>
                </a:solidFill>
                <a:effectLst/>
                <a:uLnTx/>
                <a:uFillTx/>
                <a:latin typeface="Verdana" panose="020B0604030504040204" pitchFamily="34" charset="0"/>
                <a:ea typeface="宋体" panose="02010600030101010101" pitchFamily="2" charset="-122"/>
                <a:cs typeface="+mn-cs"/>
              </a:rPr>
              <a:t>CPU </a:t>
            </a:r>
            <a:r>
              <a:rPr kumimoji="0" lang="zh-CN" altLang="en-US" sz="2800" b="0" i="0" u="none" strike="noStrike" kern="1200" cap="none" spc="0" normalizeH="0" baseline="0" noProof="0" dirty="0">
                <a:ln>
                  <a:noFill/>
                </a:ln>
                <a:solidFill>
                  <a:srgbClr val="006699"/>
                </a:solidFill>
                <a:effectLst/>
                <a:uLnTx/>
                <a:uFillTx/>
                <a:latin typeface="Verdana" panose="020B0604030504040204" pitchFamily="34" charset="0"/>
                <a:ea typeface="宋体" panose="02010600030101010101" pitchFamily="2" charset="-122"/>
                <a:cs typeface="+mn-cs"/>
              </a:rPr>
              <a:t>利用率预警阈值</a:t>
            </a:r>
            <a:endParaRPr kumimoji="0" lang="en-US" altLang="zh-CN" sz="2800" b="0" i="0" u="none" strike="noStrike" kern="1200" cap="none" spc="0" normalizeH="0" baseline="0" noProof="0" dirty="0">
              <a:ln>
                <a:noFill/>
              </a:ln>
              <a:solidFill>
                <a:srgbClr val="006699"/>
              </a:solidFill>
              <a:effectLst/>
              <a:uLnTx/>
              <a:uFillTx/>
              <a:latin typeface="Verdana" panose="020B0604030504040204" pitchFamily="34" charset="0"/>
              <a:ea typeface="宋体" panose="02010600030101010101" pitchFamily="2" charset="-122"/>
              <a:cs typeface="+mn-cs"/>
            </a:endParaRPr>
          </a:p>
          <a:p>
            <a:pPr marL="514350" indent="-514350">
              <a:buFont typeface="+mj-lt"/>
              <a:buAutoNum type="arabicPeriod"/>
            </a:pPr>
            <a:endParaRPr lang="en-US" altLang="zh-CN" sz="2800" dirty="0">
              <a:solidFill>
                <a:srgbClr val="006699"/>
              </a:solidFill>
              <a:latin typeface="Verdana" panose="020B0604030504040204" pitchFamily="34" charset="0"/>
            </a:endParaRPr>
          </a:p>
          <a:p>
            <a:pPr marL="514350" indent="-514350">
              <a:buFont typeface="+mj-lt"/>
              <a:buAutoNum type="arabicPeriod"/>
            </a:pPr>
            <a:r>
              <a:rPr lang="zh-CN" altLang="en-US" sz="2800" dirty="0">
                <a:solidFill>
                  <a:srgbClr val="006699"/>
                </a:solidFill>
                <a:latin typeface="Verdana" panose="020B0604030504040204" pitchFamily="34" charset="0"/>
              </a:rPr>
              <a:t>利用排队论进行容量规划</a:t>
            </a:r>
            <a:endParaRPr lang="en-US" altLang="zh-CN" sz="2800" dirty="0">
              <a:solidFill>
                <a:srgbClr val="006699"/>
              </a:solidFill>
              <a:latin typeface="Verdana" panose="020B0604030504040204" pitchFamily="34" charset="0"/>
            </a:endParaRPr>
          </a:p>
          <a:p>
            <a:r>
              <a:rPr lang="zh-CN" altLang="en-US" sz="2800" dirty="0">
                <a:solidFill>
                  <a:srgbClr val="006699"/>
                </a:solidFill>
                <a:latin typeface="Verdana" panose="020B0604030504040204" pitchFamily="34" charset="0"/>
              </a:rPr>
              <a:t>设一个服务的平均流量为</a:t>
            </a:r>
            <a:r>
              <a:rPr lang="en-US" altLang="zh-CN" sz="2800" dirty="0">
                <a:solidFill>
                  <a:srgbClr val="006699"/>
                </a:solidFill>
                <a:latin typeface="Verdana" panose="020B0604030504040204" pitchFamily="34" charset="0"/>
              </a:rPr>
              <a:t>λ</a:t>
            </a:r>
            <a:r>
              <a:rPr lang="zh-CN" altLang="en-US" sz="2800" dirty="0">
                <a:solidFill>
                  <a:srgbClr val="006699"/>
                </a:solidFill>
                <a:latin typeface="Verdana" panose="020B0604030504040204" pitchFamily="34" charset="0"/>
              </a:rPr>
              <a:t>，它平均每秒能处理</a:t>
            </a:r>
            <a:r>
              <a:rPr lang="en-US" altLang="zh-CN" sz="2800" dirty="0">
                <a:solidFill>
                  <a:srgbClr val="006699"/>
                </a:solidFill>
                <a:latin typeface="Verdana" panose="020B0604030504040204" pitchFamily="34" charset="0"/>
              </a:rPr>
              <a:t>μ</a:t>
            </a:r>
            <a:r>
              <a:rPr lang="zh-CN" altLang="en-US" sz="2800" dirty="0">
                <a:solidFill>
                  <a:srgbClr val="006699"/>
                </a:solidFill>
                <a:latin typeface="Verdana" panose="020B0604030504040204" pitchFamily="34" charset="0"/>
              </a:rPr>
              <a:t>个请求，我们最多能够接受 </a:t>
            </a:r>
            <a:r>
              <a:rPr lang="en-US" altLang="zh-CN" sz="2800" dirty="0">
                <a:solidFill>
                  <a:srgbClr val="006699"/>
                </a:solidFill>
                <a:latin typeface="Verdana" panose="020B0604030504040204" pitchFamily="34" charset="0"/>
              </a:rPr>
              <a:t>20% </a:t>
            </a:r>
            <a:r>
              <a:rPr lang="zh-CN" altLang="en-US" sz="2800" dirty="0">
                <a:solidFill>
                  <a:srgbClr val="006699"/>
                </a:solidFill>
                <a:latin typeface="Verdana" panose="020B0604030504040204" pitchFamily="34" charset="0"/>
              </a:rPr>
              <a:t>的请求处于排队状态，请问需要多少台服务器能够达到这个目标。</a:t>
            </a:r>
          </a:p>
        </p:txBody>
      </p:sp>
    </p:spTree>
    <p:extLst>
      <p:ext uri="{BB962C8B-B14F-4D97-AF65-F5344CB8AC3E}">
        <p14:creationId xmlns:p14="http://schemas.microsoft.com/office/powerpoint/2010/main" val="265783751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2">
            <a:extLst>
              <a:ext uri="{FF2B5EF4-FFF2-40B4-BE49-F238E27FC236}">
                <a16:creationId xmlns:a16="http://schemas.microsoft.com/office/drawing/2014/main" id="{C27C162C-7E7E-4C70-B53F-15564590C7C6}"/>
              </a:ext>
            </a:extLst>
          </p:cNvPr>
          <p:cNvSpPr>
            <a:spLocks noGrp="1" noChangeArrowheads="1"/>
          </p:cNvSpPr>
          <p:nvPr>
            <p:ph type="sldNum" sz="quarter" idx="12"/>
          </p:nvPr>
        </p:nvSpPr>
        <p:spPr bwMode="auto">
          <a:xfrm>
            <a:off x="6553200" y="6391275"/>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9FCE3FB9-BAC7-4293-A5BB-B8E090A183F8}" type="slidenum">
              <a:rPr lang="zh-CN" altLang="en-US">
                <a:solidFill>
                  <a:srgbClr val="898989"/>
                </a:solidFill>
              </a:rPr>
              <a:pPr/>
              <a:t>47</a:t>
            </a:fld>
            <a:endParaRPr lang="zh-CN" altLang="en-US">
              <a:solidFill>
                <a:srgbClr val="898989"/>
              </a:solidFill>
            </a:endParaRPr>
          </a:p>
        </p:txBody>
      </p:sp>
      <p:sp>
        <p:nvSpPr>
          <p:cNvPr id="8" name="文本框 7">
            <a:extLst>
              <a:ext uri="{FF2B5EF4-FFF2-40B4-BE49-F238E27FC236}">
                <a16:creationId xmlns:a16="http://schemas.microsoft.com/office/drawing/2014/main" id="{CD442E12-1C76-46CB-B818-BFC94F9B2F84}"/>
              </a:ext>
            </a:extLst>
          </p:cNvPr>
          <p:cNvSpPr txBox="1"/>
          <p:nvPr/>
        </p:nvSpPr>
        <p:spPr>
          <a:xfrm>
            <a:off x="12450" y="188640"/>
            <a:ext cx="4696286" cy="523220"/>
          </a:xfrm>
          <a:prstGeom prst="rect">
            <a:avLst/>
          </a:prstGeom>
          <a:noFill/>
          <a:ln w="25400">
            <a:noFill/>
          </a:ln>
        </p:spPr>
        <p:txBody>
          <a:bodyPr wrap="square">
            <a:spAutoFit/>
          </a:bodyPr>
          <a:lstStyle/>
          <a:p>
            <a:r>
              <a:rPr lang="en-US" altLang="zh-CN" sz="2800" b="1" dirty="0"/>
              <a:t> M/M/s </a:t>
            </a:r>
            <a:r>
              <a:rPr lang="zh-CN" altLang="en-US" sz="2800" b="1" dirty="0"/>
              <a:t>模型的三大基本公式</a:t>
            </a:r>
          </a:p>
        </p:txBody>
      </p:sp>
      <p:sp>
        <p:nvSpPr>
          <p:cNvPr id="10" name="文本框 9">
            <a:extLst>
              <a:ext uri="{FF2B5EF4-FFF2-40B4-BE49-F238E27FC236}">
                <a16:creationId xmlns:a16="http://schemas.microsoft.com/office/drawing/2014/main" id="{387DA26A-C999-4F94-B9EC-E96F42A598B0}"/>
              </a:ext>
            </a:extLst>
          </p:cNvPr>
          <p:cNvSpPr txBox="1"/>
          <p:nvPr/>
        </p:nvSpPr>
        <p:spPr>
          <a:xfrm>
            <a:off x="71500" y="1012954"/>
            <a:ext cx="9072500" cy="3539430"/>
          </a:xfrm>
          <a:prstGeom prst="rect">
            <a:avLst/>
          </a:prstGeom>
          <a:noFill/>
          <a:ln w="25400">
            <a:noFill/>
          </a:ln>
        </p:spPr>
        <p:txBody>
          <a:bodyPr wrap="square">
            <a:spAutoFit/>
          </a:bodyPr>
          <a:lstStyle/>
          <a:p>
            <a:pPr marL="457200" indent="-457200">
              <a:buFont typeface="Arial" panose="020B0604020202020204" pitchFamily="34" charset="0"/>
              <a:buChar char="•"/>
            </a:pPr>
            <a:r>
              <a:rPr lang="zh-CN" altLang="en-US" sz="2800" b="1" dirty="0">
                <a:solidFill>
                  <a:srgbClr val="FF0000"/>
                </a:solidFill>
              </a:rPr>
              <a:t>系统利用率公式 </a:t>
            </a:r>
            <a:r>
              <a:rPr lang="en-US" altLang="zh-CN" sz="2800" dirty="0"/>
              <a:t>ρ = λ / </a:t>
            </a:r>
            <a:r>
              <a:rPr lang="en-US" altLang="zh-CN" sz="2800" dirty="0" err="1"/>
              <a:t>sμ</a:t>
            </a:r>
            <a:r>
              <a:rPr lang="zh-CN" altLang="en-US" sz="2800" dirty="0"/>
              <a:t>： 其中</a:t>
            </a:r>
            <a:r>
              <a:rPr lang="en-US" altLang="zh-CN" sz="2800" dirty="0"/>
              <a:t>λ</a:t>
            </a:r>
            <a:r>
              <a:rPr lang="zh-CN" altLang="en-US" sz="2800" dirty="0"/>
              <a:t>指的是到达率，每秒到达的请求数，也可以认为是流量。</a:t>
            </a:r>
            <a:r>
              <a:rPr lang="en-US" altLang="zh-CN" sz="2800" dirty="0"/>
              <a:t>μ</a:t>
            </a:r>
            <a:r>
              <a:rPr lang="zh-CN" altLang="en-US" sz="2800" dirty="0"/>
              <a:t>为服务率，也就是每秒能处理的请求数，</a:t>
            </a:r>
            <a:r>
              <a:rPr lang="en-US" altLang="zh-CN" sz="2800" dirty="0" err="1"/>
              <a:t>sμ</a:t>
            </a:r>
            <a:r>
              <a:rPr lang="zh-CN" altLang="en-US" sz="2800" dirty="0"/>
              <a:t>就是系统总共能处理的请求数。</a:t>
            </a:r>
            <a:endParaRPr lang="en-US" altLang="zh-CN" sz="2800" dirty="0"/>
          </a:p>
          <a:p>
            <a:pPr marL="457200" indent="-457200">
              <a:buFont typeface="Arial" panose="020B0604020202020204" pitchFamily="34" charset="0"/>
              <a:buChar char="•"/>
            </a:pPr>
            <a:endParaRPr lang="zh-CN" altLang="en-US" sz="2800" dirty="0"/>
          </a:p>
          <a:p>
            <a:pPr marL="457200" indent="-457200">
              <a:buFont typeface="Arial" panose="020B0604020202020204" pitchFamily="34" charset="0"/>
              <a:buChar char="•"/>
            </a:pPr>
            <a:r>
              <a:rPr lang="zh-CN" altLang="en-US" sz="2800" b="1" dirty="0">
                <a:solidFill>
                  <a:srgbClr val="FF0000"/>
                </a:solidFill>
              </a:rPr>
              <a:t>资源需求公式 </a:t>
            </a:r>
            <a:r>
              <a:rPr lang="en-US" altLang="zh-CN" sz="2800" dirty="0"/>
              <a:t>R = λ / μ</a:t>
            </a:r>
            <a:r>
              <a:rPr lang="zh-CN" altLang="en-US" sz="2800" dirty="0"/>
              <a:t>： </a:t>
            </a:r>
            <a:endParaRPr lang="en-US" altLang="zh-CN" sz="2800" dirty="0"/>
          </a:p>
          <a:p>
            <a:pPr marL="457200" indent="-457200">
              <a:buFont typeface="Arial" panose="020B0604020202020204" pitchFamily="34" charset="0"/>
              <a:buChar char="•"/>
            </a:pPr>
            <a:endParaRPr lang="zh-CN" altLang="en-US" sz="2800" dirty="0"/>
          </a:p>
          <a:p>
            <a:pPr marL="457200" indent="-457200">
              <a:buFont typeface="Arial" panose="020B0604020202020204" pitchFamily="34" charset="0"/>
              <a:buChar char="•"/>
            </a:pPr>
            <a:r>
              <a:rPr lang="zh-CN" altLang="en-US" sz="2800" b="1" dirty="0">
                <a:solidFill>
                  <a:srgbClr val="FF0000"/>
                </a:solidFill>
              </a:rPr>
              <a:t>平均等待时间公式 </a:t>
            </a:r>
            <a:r>
              <a:rPr lang="en-US" altLang="zh-CN" sz="2800" dirty="0"/>
              <a:t>E[T] = 1 / (</a:t>
            </a:r>
            <a:r>
              <a:rPr lang="en-US" altLang="zh-CN" sz="2800" dirty="0" err="1"/>
              <a:t>sμ</a:t>
            </a:r>
            <a:r>
              <a:rPr lang="en-US" altLang="zh-CN" sz="2800" dirty="0"/>
              <a:t> - λ)</a:t>
            </a:r>
            <a:endParaRPr lang="zh-CN" altLang="en-US" sz="2800" dirty="0"/>
          </a:p>
        </p:txBody>
      </p:sp>
    </p:spTree>
    <p:extLst>
      <p:ext uri="{BB962C8B-B14F-4D97-AF65-F5344CB8AC3E}">
        <p14:creationId xmlns:p14="http://schemas.microsoft.com/office/powerpoint/2010/main" val="317979605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2">
            <a:extLst>
              <a:ext uri="{FF2B5EF4-FFF2-40B4-BE49-F238E27FC236}">
                <a16:creationId xmlns:a16="http://schemas.microsoft.com/office/drawing/2014/main" id="{C27C162C-7E7E-4C70-B53F-15564590C7C6}"/>
              </a:ext>
            </a:extLst>
          </p:cNvPr>
          <p:cNvSpPr>
            <a:spLocks noGrp="1" noChangeArrowheads="1"/>
          </p:cNvSpPr>
          <p:nvPr>
            <p:ph type="sldNum" sz="quarter" idx="12"/>
          </p:nvPr>
        </p:nvSpPr>
        <p:spPr bwMode="auto">
          <a:xfrm>
            <a:off x="6553200" y="6391275"/>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9FCE3FB9-BAC7-4293-A5BB-B8E090A183F8}" type="slidenum">
              <a:rPr lang="zh-CN" altLang="en-US">
                <a:solidFill>
                  <a:srgbClr val="898989"/>
                </a:solidFill>
              </a:rPr>
              <a:pPr/>
              <a:t>48</a:t>
            </a:fld>
            <a:endParaRPr lang="zh-CN" altLang="en-US">
              <a:solidFill>
                <a:srgbClr val="898989"/>
              </a:solidFill>
            </a:endParaRPr>
          </a:p>
        </p:txBody>
      </p:sp>
      <p:pic>
        <p:nvPicPr>
          <p:cNvPr id="3" name="图片 2">
            <a:extLst>
              <a:ext uri="{FF2B5EF4-FFF2-40B4-BE49-F238E27FC236}">
                <a16:creationId xmlns:a16="http://schemas.microsoft.com/office/drawing/2014/main" id="{51BDAAA7-F50F-41AE-A95D-7F9AEB6177A4}"/>
              </a:ext>
            </a:extLst>
          </p:cNvPr>
          <p:cNvPicPr>
            <a:picLocks noChangeAspect="1"/>
          </p:cNvPicPr>
          <p:nvPr/>
        </p:nvPicPr>
        <p:blipFill>
          <a:blip r:embed="rId2"/>
          <a:stretch>
            <a:fillRect/>
          </a:stretch>
        </p:blipFill>
        <p:spPr>
          <a:xfrm>
            <a:off x="1043896" y="1493785"/>
            <a:ext cx="6282848" cy="4607422"/>
          </a:xfrm>
          <a:prstGeom prst="rect">
            <a:avLst/>
          </a:prstGeom>
        </p:spPr>
      </p:pic>
      <p:sp>
        <p:nvSpPr>
          <p:cNvPr id="6" name="文本框 5">
            <a:extLst>
              <a:ext uri="{FF2B5EF4-FFF2-40B4-BE49-F238E27FC236}">
                <a16:creationId xmlns:a16="http://schemas.microsoft.com/office/drawing/2014/main" id="{7608773E-5809-479D-B4D6-377A3248185F}"/>
              </a:ext>
            </a:extLst>
          </p:cNvPr>
          <p:cNvSpPr txBox="1"/>
          <p:nvPr/>
        </p:nvSpPr>
        <p:spPr>
          <a:xfrm>
            <a:off x="161510" y="233645"/>
            <a:ext cx="4589754" cy="400110"/>
          </a:xfrm>
          <a:prstGeom prst="rect">
            <a:avLst/>
          </a:prstGeom>
          <a:noFill/>
          <a:ln w="25400">
            <a:noFill/>
          </a:ln>
        </p:spPr>
        <p:txBody>
          <a:bodyPr wrap="square">
            <a:spAutoFit/>
          </a:bodyPr>
          <a:lstStyle/>
          <a:p>
            <a:r>
              <a:rPr lang="zh-CN" altLang="en-US" sz="2000" b="1" dirty="0"/>
              <a:t>设定合理的 </a:t>
            </a:r>
            <a:r>
              <a:rPr lang="en-US" altLang="zh-CN" sz="2000" b="1" dirty="0"/>
              <a:t>CPU </a:t>
            </a:r>
            <a:r>
              <a:rPr lang="zh-CN" altLang="en-US" sz="2000" b="1" dirty="0"/>
              <a:t>利用率预警阈值</a:t>
            </a:r>
          </a:p>
        </p:txBody>
      </p:sp>
    </p:spTree>
    <p:extLst>
      <p:ext uri="{BB962C8B-B14F-4D97-AF65-F5344CB8AC3E}">
        <p14:creationId xmlns:p14="http://schemas.microsoft.com/office/powerpoint/2010/main" val="344186972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2">
            <a:extLst>
              <a:ext uri="{FF2B5EF4-FFF2-40B4-BE49-F238E27FC236}">
                <a16:creationId xmlns:a16="http://schemas.microsoft.com/office/drawing/2014/main" id="{C27C162C-7E7E-4C70-B53F-15564590C7C6}"/>
              </a:ext>
            </a:extLst>
          </p:cNvPr>
          <p:cNvSpPr>
            <a:spLocks noGrp="1" noChangeArrowheads="1"/>
          </p:cNvSpPr>
          <p:nvPr>
            <p:ph type="sldNum" sz="quarter" idx="12"/>
          </p:nvPr>
        </p:nvSpPr>
        <p:spPr bwMode="auto">
          <a:xfrm>
            <a:off x="6553200" y="6391275"/>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9FCE3FB9-BAC7-4293-A5BB-B8E090A183F8}" type="slidenum">
              <a:rPr lang="zh-CN" altLang="en-US">
                <a:solidFill>
                  <a:srgbClr val="898989"/>
                </a:solidFill>
              </a:rPr>
              <a:pPr/>
              <a:t>49</a:t>
            </a:fld>
            <a:endParaRPr lang="zh-CN" altLang="en-US">
              <a:solidFill>
                <a:srgbClr val="898989"/>
              </a:solidFill>
            </a:endParaRPr>
          </a:p>
        </p:txBody>
      </p:sp>
      <p:sp>
        <p:nvSpPr>
          <p:cNvPr id="6" name="文本框 5">
            <a:extLst>
              <a:ext uri="{FF2B5EF4-FFF2-40B4-BE49-F238E27FC236}">
                <a16:creationId xmlns:a16="http://schemas.microsoft.com/office/drawing/2014/main" id="{7608773E-5809-479D-B4D6-377A3248185F}"/>
              </a:ext>
            </a:extLst>
          </p:cNvPr>
          <p:cNvSpPr txBox="1"/>
          <p:nvPr/>
        </p:nvSpPr>
        <p:spPr>
          <a:xfrm>
            <a:off x="161510" y="233645"/>
            <a:ext cx="4589754" cy="400110"/>
          </a:xfrm>
          <a:prstGeom prst="rect">
            <a:avLst/>
          </a:prstGeom>
          <a:noFill/>
          <a:ln w="25400">
            <a:noFill/>
          </a:ln>
        </p:spPr>
        <p:txBody>
          <a:bodyPr wrap="square">
            <a:spAutoFit/>
          </a:bodyPr>
          <a:lstStyle/>
          <a:p>
            <a:r>
              <a:rPr lang="zh-CN" altLang="en-US" sz="2000" b="1" dirty="0"/>
              <a:t>利用排队论进行容量规划</a:t>
            </a:r>
          </a:p>
        </p:txBody>
      </p:sp>
      <p:sp>
        <p:nvSpPr>
          <p:cNvPr id="7" name="文本框 6">
            <a:extLst>
              <a:ext uri="{FF2B5EF4-FFF2-40B4-BE49-F238E27FC236}">
                <a16:creationId xmlns:a16="http://schemas.microsoft.com/office/drawing/2014/main" id="{71979AEA-28D5-4BF7-8688-C0BE57C075F5}"/>
              </a:ext>
            </a:extLst>
          </p:cNvPr>
          <p:cNvSpPr txBox="1"/>
          <p:nvPr/>
        </p:nvSpPr>
        <p:spPr>
          <a:xfrm>
            <a:off x="71499" y="908720"/>
            <a:ext cx="8955995" cy="3539430"/>
          </a:xfrm>
          <a:prstGeom prst="rect">
            <a:avLst/>
          </a:prstGeom>
          <a:noFill/>
          <a:ln w="25400">
            <a:noFill/>
          </a:ln>
        </p:spPr>
        <p:txBody>
          <a:bodyPr wrap="square">
            <a:spAutoFit/>
          </a:bodyPr>
          <a:lstStyle/>
          <a:p>
            <a:pPr marL="285750" indent="-285750">
              <a:buFont typeface="Arial" panose="020B0604020202020204" pitchFamily="34" charset="0"/>
              <a:buChar char="•"/>
            </a:pPr>
            <a:r>
              <a:rPr lang="zh-CN" altLang="en-US" sz="2800" dirty="0">
                <a:solidFill>
                  <a:srgbClr val="FF0000"/>
                </a:solidFill>
              </a:rPr>
              <a:t>平方根配置规则</a:t>
            </a:r>
            <a:endParaRPr lang="en-US" altLang="zh-CN" sz="2800" dirty="0">
              <a:solidFill>
                <a:srgbClr val="FF0000"/>
              </a:solidFill>
            </a:endParaRPr>
          </a:p>
          <a:p>
            <a:r>
              <a:rPr lang="zh-CN" altLang="en-US" sz="2800" dirty="0"/>
              <a:t>给定一个 </a:t>
            </a:r>
            <a:r>
              <a:rPr lang="en-US" altLang="zh-CN" sz="2800" dirty="0"/>
              <a:t>M/M/s </a:t>
            </a:r>
            <a:r>
              <a:rPr lang="zh-CN" altLang="en-US" sz="2800" dirty="0"/>
              <a:t>模型，</a:t>
            </a:r>
            <a:endParaRPr lang="en-US" altLang="zh-CN" sz="2800" dirty="0"/>
          </a:p>
          <a:p>
            <a:r>
              <a:rPr lang="zh-CN" altLang="en-US" sz="2800" dirty="0"/>
              <a:t>令 </a:t>
            </a:r>
            <a:r>
              <a:rPr lang="en-US" altLang="zh-CN" sz="2800" dirty="0"/>
              <a:t>k </a:t>
            </a:r>
            <a:r>
              <a:rPr lang="zh-CN" altLang="en-US" sz="2800" dirty="0"/>
              <a:t>表示确保“请求排队概率小于</a:t>
            </a:r>
            <a:r>
              <a:rPr lang="en-US" altLang="zh-CN" sz="2800" dirty="0"/>
              <a:t>α”</a:t>
            </a:r>
            <a:r>
              <a:rPr lang="zh-CN" altLang="en-US" sz="2800" dirty="0"/>
              <a:t>所需的最少服务器数，</a:t>
            </a:r>
            <a:endParaRPr lang="en-US" altLang="zh-CN" sz="2800" dirty="0"/>
          </a:p>
          <a:p>
            <a:r>
              <a:rPr lang="zh-CN" altLang="en-US" sz="2800" dirty="0"/>
              <a:t>则有 </a:t>
            </a:r>
            <a:r>
              <a:rPr lang="en-US" altLang="zh-CN" sz="2800" dirty="0" err="1"/>
              <a:t>k≈R+c√R</a:t>
            </a:r>
            <a:r>
              <a:rPr lang="zh-CN" altLang="en-US" sz="2800" dirty="0"/>
              <a:t>，</a:t>
            </a:r>
            <a:endParaRPr lang="en-US" altLang="zh-CN" sz="2800" dirty="0"/>
          </a:p>
          <a:p>
            <a:r>
              <a:rPr lang="zh-CN" altLang="en-US" sz="2800" dirty="0"/>
              <a:t>其中 </a:t>
            </a:r>
            <a:r>
              <a:rPr lang="en-US" altLang="zh-CN" sz="2800" dirty="0"/>
              <a:t>c </a:t>
            </a:r>
            <a:r>
              <a:rPr lang="zh-CN" altLang="en-US" sz="2800" dirty="0"/>
              <a:t>是方程的解 </a:t>
            </a:r>
            <a:r>
              <a:rPr lang="en-US" altLang="zh-CN" sz="2800" dirty="0" err="1"/>
              <a:t>cΦ</a:t>
            </a:r>
            <a:r>
              <a:rPr lang="en-US" altLang="zh-CN" sz="2800" dirty="0"/>
              <a:t>(c)/φ(c)=(1-α)/α</a:t>
            </a:r>
            <a:r>
              <a:rPr lang="zh-CN" altLang="en-US" sz="2800" dirty="0"/>
              <a:t>，</a:t>
            </a:r>
            <a:endParaRPr lang="en-US" altLang="zh-CN" sz="2800" dirty="0"/>
          </a:p>
          <a:p>
            <a:r>
              <a:rPr lang="en-US" altLang="zh-CN" sz="2800" dirty="0"/>
              <a:t>Φ(c) </a:t>
            </a:r>
            <a:r>
              <a:rPr lang="zh-CN" altLang="en-US" sz="2800" dirty="0"/>
              <a:t>表示标准正态的累积分布函数，</a:t>
            </a:r>
            <a:endParaRPr lang="en-US" altLang="zh-CN" sz="2800" dirty="0"/>
          </a:p>
          <a:p>
            <a:r>
              <a:rPr lang="en-US" altLang="zh-CN" sz="2800" dirty="0"/>
              <a:t>φ(c) </a:t>
            </a:r>
            <a:r>
              <a:rPr lang="zh-CN" altLang="en-US" sz="2800" dirty="0"/>
              <a:t>表示它的概率密度函数。</a:t>
            </a:r>
          </a:p>
        </p:txBody>
      </p:sp>
      <p:pic>
        <p:nvPicPr>
          <p:cNvPr id="8" name="图片 7">
            <a:extLst>
              <a:ext uri="{FF2B5EF4-FFF2-40B4-BE49-F238E27FC236}">
                <a16:creationId xmlns:a16="http://schemas.microsoft.com/office/drawing/2014/main" id="{69C84523-AA88-4BB8-B1CB-840434E094E1}"/>
              </a:ext>
            </a:extLst>
          </p:cNvPr>
          <p:cNvPicPr>
            <a:picLocks noChangeAspect="1"/>
          </p:cNvPicPr>
          <p:nvPr/>
        </p:nvPicPr>
        <p:blipFill>
          <a:blip r:embed="rId2"/>
          <a:stretch>
            <a:fillRect/>
          </a:stretch>
        </p:blipFill>
        <p:spPr>
          <a:xfrm>
            <a:off x="3446875" y="4754400"/>
            <a:ext cx="5386185" cy="579526"/>
          </a:xfrm>
          <a:prstGeom prst="rect">
            <a:avLst/>
          </a:prstGeom>
        </p:spPr>
      </p:pic>
      <p:sp>
        <p:nvSpPr>
          <p:cNvPr id="9" name="文本框 8">
            <a:extLst>
              <a:ext uri="{FF2B5EF4-FFF2-40B4-BE49-F238E27FC236}">
                <a16:creationId xmlns:a16="http://schemas.microsoft.com/office/drawing/2014/main" id="{F2C3A802-08BC-48F3-BDE5-A807F8E7753B}"/>
              </a:ext>
            </a:extLst>
          </p:cNvPr>
          <p:cNvSpPr txBox="1"/>
          <p:nvPr/>
        </p:nvSpPr>
        <p:spPr>
          <a:xfrm>
            <a:off x="88627" y="5626114"/>
            <a:ext cx="8745422" cy="646331"/>
          </a:xfrm>
          <a:prstGeom prst="rect">
            <a:avLst/>
          </a:prstGeom>
          <a:noFill/>
          <a:ln w="25400">
            <a:noFill/>
          </a:ln>
        </p:spPr>
        <p:txBody>
          <a:bodyPr wrap="square">
            <a:spAutoFit/>
          </a:bodyPr>
          <a:lstStyle/>
          <a:p>
            <a:r>
              <a:rPr lang="zh-CN" altLang="en-US" dirty="0"/>
              <a:t>莫尔</a:t>
            </a:r>
            <a:r>
              <a:rPr lang="en-US" altLang="zh-CN" dirty="0"/>
              <a:t>·</a:t>
            </a:r>
            <a:r>
              <a:rPr lang="zh-CN" altLang="en-US" dirty="0"/>
              <a:t>哈肖尔 </a:t>
            </a:r>
            <a:r>
              <a:rPr lang="en-US" altLang="zh-CN" dirty="0"/>
              <a:t>- </a:t>
            </a:r>
            <a:r>
              <a:rPr lang="zh-CN" altLang="en-US" dirty="0"/>
              <a:t>巴尔特</a:t>
            </a:r>
            <a:r>
              <a:rPr lang="en-US" altLang="zh-CN" dirty="0"/>
              <a:t>. </a:t>
            </a:r>
            <a:r>
              <a:rPr lang="zh-CN" altLang="en-US" dirty="0"/>
              <a:t>计算机系统的性能建模与设计：排队论实战</a:t>
            </a:r>
            <a:r>
              <a:rPr lang="en-US" altLang="zh-CN" dirty="0"/>
              <a:t>[M]. </a:t>
            </a:r>
            <a:r>
              <a:rPr lang="zh-CN" altLang="en-US" dirty="0"/>
              <a:t>方娟，蔡旻，张佳玥译</a:t>
            </a:r>
            <a:r>
              <a:rPr lang="en-US" altLang="zh-CN" dirty="0"/>
              <a:t>. </a:t>
            </a:r>
            <a:r>
              <a:rPr lang="zh-CN" altLang="en-US" dirty="0"/>
              <a:t>机械工业出版社，</a:t>
            </a:r>
            <a:r>
              <a:rPr lang="en-US" altLang="zh-CN" dirty="0"/>
              <a:t>2020</a:t>
            </a:r>
            <a:r>
              <a:rPr lang="zh-CN" altLang="en-US" dirty="0"/>
              <a:t>：</a:t>
            </a:r>
            <a:r>
              <a:rPr lang="en-US" altLang="zh-CN" dirty="0"/>
              <a:t>187-189.</a:t>
            </a:r>
            <a:endParaRPr lang="zh-CN" altLang="en-US" dirty="0"/>
          </a:p>
        </p:txBody>
      </p:sp>
    </p:spTree>
    <p:extLst>
      <p:ext uri="{BB962C8B-B14F-4D97-AF65-F5344CB8AC3E}">
        <p14:creationId xmlns:p14="http://schemas.microsoft.com/office/powerpoint/2010/main" val="112788467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标题 1">
            <a:extLst>
              <a:ext uri="{FF2B5EF4-FFF2-40B4-BE49-F238E27FC236}">
                <a16:creationId xmlns:a16="http://schemas.microsoft.com/office/drawing/2014/main" id="{C5D96BB7-F3EE-475D-8C4A-757D9F1B8C06}"/>
              </a:ext>
            </a:extLst>
          </p:cNvPr>
          <p:cNvSpPr>
            <a:spLocks noGrp="1" noChangeArrowheads="1"/>
          </p:cNvSpPr>
          <p:nvPr>
            <p:ph type="title"/>
          </p:nvPr>
        </p:nvSpPr>
        <p:spPr>
          <a:xfrm>
            <a:off x="-15875" y="142875"/>
            <a:ext cx="8229600" cy="642938"/>
          </a:xfrm>
        </p:spPr>
        <p:txBody>
          <a:bodyPr/>
          <a:lstStyle/>
          <a:p>
            <a:pPr algn="l" defTabSz="512763" fontAlgn="base">
              <a:spcAft>
                <a:spcPct val="0"/>
              </a:spcAft>
            </a:pPr>
            <a:r>
              <a:rPr lang="en-US" altLang="zh-CN" dirty="0"/>
              <a:t>3.6.1 </a:t>
            </a:r>
            <a:r>
              <a:rPr lang="zh-CN" altLang="en-US" dirty="0"/>
              <a:t>概述</a:t>
            </a:r>
          </a:p>
        </p:txBody>
      </p:sp>
      <p:sp>
        <p:nvSpPr>
          <p:cNvPr id="13" name="灯片编号占位符 2">
            <a:extLst>
              <a:ext uri="{FF2B5EF4-FFF2-40B4-BE49-F238E27FC236}">
                <a16:creationId xmlns:a16="http://schemas.microsoft.com/office/drawing/2014/main" id="{5A8BAC01-8B7C-42BB-BE3B-AED279295D94}"/>
              </a:ext>
            </a:extLst>
          </p:cNvPr>
          <p:cNvSpPr>
            <a:spLocks noGrp="1" noChangeArrowheads="1"/>
          </p:cNvSpPr>
          <p:nvPr>
            <p:ph type="sldNum" sz="quarter" idx="12"/>
          </p:nvPr>
        </p:nvSpPr>
        <p:spPr bwMode="auto">
          <a:xfrm>
            <a:off x="6553200" y="6391275"/>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9FCE3FB9-BAC7-4293-A5BB-B8E090A183F8}" type="slidenum">
              <a:rPr lang="zh-CN" altLang="en-US">
                <a:solidFill>
                  <a:srgbClr val="898989"/>
                </a:solidFill>
              </a:rPr>
              <a:pPr/>
              <a:t>5</a:t>
            </a:fld>
            <a:endParaRPr lang="zh-CN" altLang="en-US">
              <a:solidFill>
                <a:srgbClr val="898989"/>
              </a:solidFill>
            </a:endParaRPr>
          </a:p>
        </p:txBody>
      </p:sp>
      <p:sp>
        <p:nvSpPr>
          <p:cNvPr id="10" name="文本框 9">
            <a:extLst>
              <a:ext uri="{FF2B5EF4-FFF2-40B4-BE49-F238E27FC236}">
                <a16:creationId xmlns:a16="http://schemas.microsoft.com/office/drawing/2014/main" id="{7000FB4C-29CA-40D0-A510-4D9946881955}"/>
              </a:ext>
            </a:extLst>
          </p:cNvPr>
          <p:cNvSpPr txBox="1"/>
          <p:nvPr/>
        </p:nvSpPr>
        <p:spPr>
          <a:xfrm>
            <a:off x="183565" y="1043735"/>
            <a:ext cx="8229600" cy="584775"/>
          </a:xfrm>
          <a:prstGeom prst="rect">
            <a:avLst/>
          </a:prstGeom>
          <a:noFill/>
          <a:ln w="25400">
            <a:noFill/>
          </a:ln>
        </p:spPr>
        <p:txBody>
          <a:bodyPr wrap="square">
            <a:spAutoFit/>
          </a:bodyPr>
          <a:lstStyle/>
          <a:p>
            <a:r>
              <a:rPr lang="en-US" altLang="zh-CN" sz="3200" b="1" dirty="0">
                <a:solidFill>
                  <a:srgbClr val="FF0000"/>
                </a:solidFill>
                <a:latin typeface="Verdana" panose="020B0604030504040204" pitchFamily="34" charset="0"/>
              </a:rPr>
              <a:t>1 </a:t>
            </a:r>
            <a:r>
              <a:rPr lang="zh-CN" altLang="en-US" sz="3200" b="1" dirty="0">
                <a:solidFill>
                  <a:srgbClr val="FF0000"/>
                </a:solidFill>
                <a:latin typeface="Verdana" panose="020B0604030504040204" pitchFamily="34" charset="0"/>
              </a:rPr>
              <a:t>随机过程</a:t>
            </a:r>
            <a:r>
              <a:rPr lang="en-US" altLang="zh-CN" sz="3200" b="1" dirty="0">
                <a:solidFill>
                  <a:srgbClr val="FF0000"/>
                </a:solidFill>
                <a:latin typeface="Verdana" panose="020B0604030504040204" pitchFamily="34" charset="0"/>
              </a:rPr>
              <a:t>(Stochastic Process)</a:t>
            </a:r>
            <a:endParaRPr lang="zh-CN" altLang="en-US" sz="3200" b="1" dirty="0">
              <a:solidFill>
                <a:srgbClr val="FF0000"/>
              </a:solidFill>
              <a:latin typeface="Verdana" panose="020B0604030504040204" pitchFamily="34" charset="0"/>
            </a:endParaRPr>
          </a:p>
        </p:txBody>
      </p:sp>
      <p:sp>
        <p:nvSpPr>
          <p:cNvPr id="11" name="文本框 10">
            <a:extLst>
              <a:ext uri="{FF2B5EF4-FFF2-40B4-BE49-F238E27FC236}">
                <a16:creationId xmlns:a16="http://schemas.microsoft.com/office/drawing/2014/main" id="{8BF5F307-21D6-4145-8EE9-0CC27464B25C}"/>
              </a:ext>
            </a:extLst>
          </p:cNvPr>
          <p:cNvSpPr txBox="1"/>
          <p:nvPr/>
        </p:nvSpPr>
        <p:spPr>
          <a:xfrm>
            <a:off x="3162" y="1873977"/>
            <a:ext cx="8683638" cy="3539430"/>
          </a:xfrm>
          <a:prstGeom prst="rect">
            <a:avLst/>
          </a:prstGeom>
          <a:noFill/>
          <a:ln w="25400">
            <a:noFill/>
          </a:ln>
        </p:spPr>
        <p:txBody>
          <a:bodyPr wrap="square">
            <a:spAutoFit/>
          </a:bodyPr>
          <a:lstStyle/>
          <a:p>
            <a:pPr marL="457200" indent="-457200">
              <a:buFont typeface="Arial" panose="020B0604020202020204" pitchFamily="34" charset="0"/>
              <a:buChar char="•"/>
            </a:pPr>
            <a:r>
              <a:rPr lang="zh-CN" altLang="en-US" sz="3200" dirty="0">
                <a:solidFill>
                  <a:srgbClr val="006699"/>
                </a:solidFill>
                <a:latin typeface="Verdana" panose="020B0604030504040204" pitchFamily="34" charset="0"/>
              </a:rPr>
              <a:t>随机过程的理论产生于</a:t>
            </a:r>
            <a:r>
              <a:rPr lang="en-US" altLang="zh-CN" sz="3200" dirty="0">
                <a:solidFill>
                  <a:srgbClr val="006699"/>
                </a:solidFill>
                <a:latin typeface="Verdana" panose="020B0604030504040204" pitchFamily="34" charset="0"/>
              </a:rPr>
              <a:t>20</a:t>
            </a:r>
            <a:r>
              <a:rPr lang="zh-CN" altLang="en-US" sz="3200" dirty="0">
                <a:solidFill>
                  <a:srgbClr val="006699"/>
                </a:solidFill>
                <a:latin typeface="Verdana" panose="020B0604030504040204" pitchFamily="34" charset="0"/>
              </a:rPr>
              <a:t>世纪初期</a:t>
            </a:r>
            <a:endParaRPr lang="en-US" altLang="zh-CN" sz="3200" dirty="0">
              <a:solidFill>
                <a:srgbClr val="006699"/>
              </a:solidFill>
              <a:latin typeface="Verdana" panose="020B0604030504040204" pitchFamily="34" charset="0"/>
            </a:endParaRPr>
          </a:p>
          <a:p>
            <a:pPr marL="457200" indent="-457200">
              <a:buFont typeface="Arial" panose="020B0604020202020204" pitchFamily="34" charset="0"/>
              <a:buChar char="•"/>
            </a:pPr>
            <a:endParaRPr lang="en-US" altLang="zh-CN" sz="3200" dirty="0">
              <a:solidFill>
                <a:srgbClr val="006699"/>
              </a:solidFill>
              <a:latin typeface="Verdana" panose="020B0604030504040204" pitchFamily="34" charset="0"/>
            </a:endParaRPr>
          </a:p>
          <a:p>
            <a:pPr marL="457200" indent="-457200">
              <a:buFont typeface="Arial" panose="020B0604020202020204" pitchFamily="34" charset="0"/>
              <a:buChar char="•"/>
            </a:pPr>
            <a:r>
              <a:rPr lang="zh-CN" altLang="en-US" sz="3200" dirty="0">
                <a:solidFill>
                  <a:srgbClr val="006699"/>
                </a:solidFill>
                <a:latin typeface="Verdana" panose="020B0604030504040204" pitchFamily="34" charset="0"/>
              </a:rPr>
              <a:t>是应物理学、生物学、管理科学等方面的需要而逐步发展起来的</a:t>
            </a:r>
            <a:endParaRPr lang="en-US" altLang="zh-CN" sz="3200" dirty="0">
              <a:solidFill>
                <a:srgbClr val="006699"/>
              </a:solidFill>
              <a:latin typeface="Verdana" panose="020B0604030504040204" pitchFamily="34" charset="0"/>
            </a:endParaRPr>
          </a:p>
          <a:p>
            <a:pPr marL="457200" indent="-457200">
              <a:buFont typeface="Arial" panose="020B0604020202020204" pitchFamily="34" charset="0"/>
              <a:buChar char="•"/>
            </a:pPr>
            <a:endParaRPr lang="en-US" altLang="zh-CN" sz="3200" dirty="0">
              <a:solidFill>
                <a:srgbClr val="006699"/>
              </a:solidFill>
              <a:latin typeface="Verdana" panose="020B0604030504040204" pitchFamily="34" charset="0"/>
            </a:endParaRPr>
          </a:p>
          <a:p>
            <a:pPr marL="457200" indent="-457200">
              <a:buFont typeface="Arial" panose="020B0604020202020204" pitchFamily="34" charset="0"/>
              <a:buChar char="•"/>
            </a:pPr>
            <a:r>
              <a:rPr lang="zh-CN" altLang="en-US" sz="3200" dirty="0">
                <a:solidFill>
                  <a:srgbClr val="006699"/>
                </a:solidFill>
                <a:latin typeface="Verdana" panose="020B0604030504040204" pitchFamily="34" charset="0"/>
              </a:rPr>
              <a:t>在自动控制、公用事业、管理科学等方面都有广泛的应用。</a:t>
            </a:r>
          </a:p>
        </p:txBody>
      </p:sp>
    </p:spTree>
    <p:extLst>
      <p:ext uri="{BB962C8B-B14F-4D97-AF65-F5344CB8AC3E}">
        <p14:creationId xmlns:p14="http://schemas.microsoft.com/office/powerpoint/2010/main" val="178464144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标题 1">
            <a:extLst>
              <a:ext uri="{FF2B5EF4-FFF2-40B4-BE49-F238E27FC236}">
                <a16:creationId xmlns:a16="http://schemas.microsoft.com/office/drawing/2014/main" id="{C5D96BB7-F3EE-475D-8C4A-757D9F1B8C06}"/>
              </a:ext>
            </a:extLst>
          </p:cNvPr>
          <p:cNvSpPr>
            <a:spLocks noGrp="1" noChangeArrowheads="1"/>
          </p:cNvSpPr>
          <p:nvPr>
            <p:ph type="title"/>
          </p:nvPr>
        </p:nvSpPr>
        <p:spPr>
          <a:xfrm>
            <a:off x="-15875" y="142875"/>
            <a:ext cx="8229600" cy="642938"/>
          </a:xfrm>
        </p:spPr>
        <p:txBody>
          <a:bodyPr/>
          <a:lstStyle/>
          <a:p>
            <a:pPr algn="l" defTabSz="512763" fontAlgn="base">
              <a:spcAft>
                <a:spcPct val="0"/>
              </a:spcAft>
            </a:pPr>
            <a:r>
              <a:rPr lang="en-US" altLang="zh-CN" dirty="0"/>
              <a:t>3.6.2 </a:t>
            </a:r>
            <a:r>
              <a:rPr lang="zh-CN" altLang="en-US" dirty="0"/>
              <a:t>离散事件模拟</a:t>
            </a:r>
          </a:p>
        </p:txBody>
      </p:sp>
      <p:sp>
        <p:nvSpPr>
          <p:cNvPr id="4" name="灯片编号占位符 2">
            <a:extLst>
              <a:ext uri="{FF2B5EF4-FFF2-40B4-BE49-F238E27FC236}">
                <a16:creationId xmlns:a16="http://schemas.microsoft.com/office/drawing/2014/main" id="{C27C162C-7E7E-4C70-B53F-15564590C7C6}"/>
              </a:ext>
            </a:extLst>
          </p:cNvPr>
          <p:cNvSpPr>
            <a:spLocks noGrp="1" noChangeArrowheads="1"/>
          </p:cNvSpPr>
          <p:nvPr>
            <p:ph type="sldNum" sz="quarter" idx="12"/>
          </p:nvPr>
        </p:nvSpPr>
        <p:spPr bwMode="auto">
          <a:xfrm>
            <a:off x="6553200" y="6391275"/>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9FCE3FB9-BAC7-4293-A5BB-B8E090A183F8}" type="slidenum">
              <a:rPr lang="zh-CN" altLang="en-US">
                <a:solidFill>
                  <a:srgbClr val="898989"/>
                </a:solidFill>
              </a:rPr>
              <a:pPr/>
              <a:t>50</a:t>
            </a:fld>
            <a:endParaRPr lang="zh-CN" altLang="en-US">
              <a:solidFill>
                <a:srgbClr val="898989"/>
              </a:solidFill>
            </a:endParaRPr>
          </a:p>
        </p:txBody>
      </p:sp>
      <p:sp>
        <p:nvSpPr>
          <p:cNvPr id="16" name="文本框 15">
            <a:extLst>
              <a:ext uri="{FF2B5EF4-FFF2-40B4-BE49-F238E27FC236}">
                <a16:creationId xmlns:a16="http://schemas.microsoft.com/office/drawing/2014/main" id="{7CEDEC46-CDDF-44FE-8149-432C60974C70}"/>
              </a:ext>
            </a:extLst>
          </p:cNvPr>
          <p:cNvSpPr txBox="1"/>
          <p:nvPr/>
        </p:nvSpPr>
        <p:spPr>
          <a:xfrm>
            <a:off x="199288" y="1043735"/>
            <a:ext cx="8944712" cy="3539430"/>
          </a:xfrm>
          <a:prstGeom prst="rect">
            <a:avLst/>
          </a:prstGeom>
          <a:noFill/>
          <a:ln w="25400">
            <a:noFill/>
          </a:ln>
        </p:spPr>
        <p:txBody>
          <a:bodyPr wrap="square">
            <a:spAutoFit/>
          </a:bodyPr>
          <a:lstStyle/>
          <a:p>
            <a:r>
              <a:rPr kumimoji="0" lang="zh-CN" altLang="en-US" sz="3200" b="1" i="0" u="none" strike="noStrike" kern="1200" cap="none" spc="0" normalizeH="0" baseline="0" noProof="0" dirty="0">
                <a:ln>
                  <a:noFill/>
                </a:ln>
                <a:solidFill>
                  <a:srgbClr val="FF0000"/>
                </a:solidFill>
                <a:effectLst/>
                <a:uLnTx/>
                <a:uFillTx/>
                <a:latin typeface="Verdana" panose="020B0604030504040204" pitchFamily="34" charset="0"/>
                <a:ea typeface="宋体" panose="02010600030101010101" pitchFamily="2" charset="-122"/>
                <a:cs typeface="+mn-cs"/>
              </a:rPr>
              <a:t>离散事件模拟</a:t>
            </a:r>
            <a:endParaRPr kumimoji="0" lang="en-US" altLang="zh-CN" sz="3200" b="1" i="0" u="none" strike="noStrike" kern="1200" cap="none" spc="0" normalizeH="0" baseline="0" noProof="0" dirty="0">
              <a:ln>
                <a:noFill/>
              </a:ln>
              <a:solidFill>
                <a:srgbClr val="FF0000"/>
              </a:solidFill>
              <a:effectLst/>
              <a:uLnTx/>
              <a:uFillTx/>
              <a:latin typeface="Verdana" panose="020B0604030504040204" pitchFamily="34" charset="0"/>
              <a:ea typeface="宋体" panose="02010600030101010101" pitchFamily="2" charset="-122"/>
              <a:cs typeface="+mn-cs"/>
            </a:endParaRPr>
          </a:p>
          <a:p>
            <a:r>
              <a:rPr kumimoji="0" lang="en-US" altLang="zh-CN" sz="3200" b="0" i="0" u="none" strike="noStrike" kern="1200" cap="none" spc="0" normalizeH="0" baseline="0" noProof="0" dirty="0">
                <a:ln>
                  <a:noFill/>
                </a:ln>
                <a:solidFill>
                  <a:srgbClr val="006699"/>
                </a:solidFill>
                <a:effectLst/>
                <a:uLnTx/>
                <a:uFillTx/>
                <a:latin typeface="Verdana" panose="020B0604030504040204" pitchFamily="34" charset="0"/>
                <a:ea typeface="宋体" panose="02010600030101010101" pitchFamily="2" charset="-122"/>
                <a:cs typeface="+mn-cs"/>
              </a:rPr>
              <a:t>(Discrete Event Simulation, DES)</a:t>
            </a:r>
          </a:p>
          <a:p>
            <a:endParaRPr kumimoji="0" lang="en-US" altLang="zh-CN" sz="3200" b="0" i="0" u="none" strike="noStrike" kern="1200" cap="none" spc="0" normalizeH="0" baseline="0" noProof="0" dirty="0">
              <a:ln>
                <a:noFill/>
              </a:ln>
              <a:solidFill>
                <a:srgbClr val="006699"/>
              </a:solidFill>
              <a:effectLst/>
              <a:uLnTx/>
              <a:uFillTx/>
              <a:latin typeface="Verdana" panose="020B0604030504040204" pitchFamily="34" charset="0"/>
              <a:ea typeface="宋体" panose="02010600030101010101" pitchFamily="2" charset="-122"/>
              <a:cs typeface="+mn-cs"/>
            </a:endParaRPr>
          </a:p>
          <a:p>
            <a:r>
              <a:rPr kumimoji="0" lang="zh-CN" altLang="en-US" sz="3200" b="0" i="0" u="none" strike="noStrike" kern="1200" cap="none" spc="0" normalizeH="0" baseline="0" noProof="0" dirty="0">
                <a:ln>
                  <a:noFill/>
                </a:ln>
                <a:solidFill>
                  <a:srgbClr val="006699"/>
                </a:solidFill>
                <a:effectLst/>
                <a:uLnTx/>
                <a:uFillTx/>
                <a:latin typeface="Verdana" panose="020B0604030504040204" pitchFamily="34" charset="0"/>
                <a:ea typeface="宋体" panose="02010600030101010101" pitchFamily="2" charset="-122"/>
                <a:cs typeface="+mn-cs"/>
              </a:rPr>
              <a:t>在模拟随机服务系统时，按时间顺序记录发生的事件，</a:t>
            </a:r>
            <a:endParaRPr kumimoji="0" lang="en-US" altLang="zh-CN" sz="3200" b="0" i="0" u="none" strike="noStrike" kern="1200" cap="none" spc="0" normalizeH="0" baseline="0" noProof="0" dirty="0">
              <a:ln>
                <a:noFill/>
              </a:ln>
              <a:solidFill>
                <a:srgbClr val="006699"/>
              </a:solidFill>
              <a:effectLst/>
              <a:uLnTx/>
              <a:uFillTx/>
              <a:latin typeface="Verdana" panose="020B0604030504040204" pitchFamily="34" charset="0"/>
              <a:ea typeface="宋体" panose="02010600030101010101" pitchFamily="2" charset="-122"/>
              <a:cs typeface="+mn-cs"/>
            </a:endParaRPr>
          </a:p>
          <a:p>
            <a:endParaRPr lang="en-US" altLang="zh-CN" sz="3200" dirty="0">
              <a:solidFill>
                <a:srgbClr val="006699"/>
              </a:solidFill>
              <a:latin typeface="Verdana" panose="020B0604030504040204" pitchFamily="34" charset="0"/>
            </a:endParaRPr>
          </a:p>
          <a:p>
            <a:r>
              <a:rPr kumimoji="0" lang="zh-CN" altLang="en-US" sz="3200" b="0" i="0" u="none" strike="noStrike" kern="1200" cap="none" spc="0" normalizeH="0" baseline="0" noProof="0" dirty="0">
                <a:ln>
                  <a:noFill/>
                </a:ln>
                <a:solidFill>
                  <a:srgbClr val="006699"/>
                </a:solidFill>
                <a:effectLst/>
                <a:uLnTx/>
                <a:uFillTx/>
                <a:latin typeface="Verdana" panose="020B0604030504040204" pitchFamily="34" charset="0"/>
                <a:ea typeface="宋体" panose="02010600030101010101" pitchFamily="2" charset="-122"/>
                <a:cs typeface="+mn-cs"/>
              </a:rPr>
              <a:t>如顾客到来、顾客接受服务、顾客结束服务等</a:t>
            </a:r>
            <a:endParaRPr lang="zh-CN" altLang="en-US" sz="3200" dirty="0">
              <a:solidFill>
                <a:srgbClr val="006699"/>
              </a:solidFill>
              <a:latin typeface="Verdana" panose="020B0604030504040204" pitchFamily="34" charset="0"/>
            </a:endParaRPr>
          </a:p>
        </p:txBody>
      </p:sp>
    </p:spTree>
    <p:extLst>
      <p:ext uri="{BB962C8B-B14F-4D97-AF65-F5344CB8AC3E}">
        <p14:creationId xmlns:p14="http://schemas.microsoft.com/office/powerpoint/2010/main" val="17130189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标题 1">
            <a:extLst>
              <a:ext uri="{FF2B5EF4-FFF2-40B4-BE49-F238E27FC236}">
                <a16:creationId xmlns:a16="http://schemas.microsoft.com/office/drawing/2014/main" id="{C5D96BB7-F3EE-475D-8C4A-757D9F1B8C06}"/>
              </a:ext>
            </a:extLst>
          </p:cNvPr>
          <p:cNvSpPr>
            <a:spLocks noGrp="1" noChangeArrowheads="1"/>
          </p:cNvSpPr>
          <p:nvPr>
            <p:ph type="title"/>
          </p:nvPr>
        </p:nvSpPr>
        <p:spPr>
          <a:xfrm>
            <a:off x="-15875" y="142875"/>
            <a:ext cx="8229600" cy="642938"/>
          </a:xfrm>
        </p:spPr>
        <p:txBody>
          <a:bodyPr/>
          <a:lstStyle/>
          <a:p>
            <a:pPr algn="l" defTabSz="512763" fontAlgn="base">
              <a:spcAft>
                <a:spcPct val="0"/>
              </a:spcAft>
            </a:pPr>
            <a:r>
              <a:rPr lang="en-US" altLang="zh-CN" dirty="0"/>
              <a:t>3.6.2 </a:t>
            </a:r>
            <a:r>
              <a:rPr lang="zh-CN" altLang="en-US" dirty="0"/>
              <a:t>离散事件模拟</a:t>
            </a:r>
          </a:p>
        </p:txBody>
      </p:sp>
      <p:sp>
        <p:nvSpPr>
          <p:cNvPr id="4" name="灯片编号占位符 2">
            <a:extLst>
              <a:ext uri="{FF2B5EF4-FFF2-40B4-BE49-F238E27FC236}">
                <a16:creationId xmlns:a16="http://schemas.microsoft.com/office/drawing/2014/main" id="{C27C162C-7E7E-4C70-B53F-15564590C7C6}"/>
              </a:ext>
            </a:extLst>
          </p:cNvPr>
          <p:cNvSpPr>
            <a:spLocks noGrp="1" noChangeArrowheads="1"/>
          </p:cNvSpPr>
          <p:nvPr>
            <p:ph type="sldNum" sz="quarter" idx="12"/>
          </p:nvPr>
        </p:nvSpPr>
        <p:spPr bwMode="auto">
          <a:xfrm>
            <a:off x="6553200" y="6391275"/>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9FCE3FB9-BAC7-4293-A5BB-B8E090A183F8}" type="slidenum">
              <a:rPr lang="zh-CN" altLang="en-US">
                <a:solidFill>
                  <a:srgbClr val="898989"/>
                </a:solidFill>
              </a:rPr>
              <a:pPr/>
              <a:t>51</a:t>
            </a:fld>
            <a:endParaRPr lang="zh-CN" altLang="en-US">
              <a:solidFill>
                <a:srgbClr val="898989"/>
              </a:solidFill>
            </a:endParaRPr>
          </a:p>
        </p:txBody>
      </p:sp>
      <p:sp>
        <p:nvSpPr>
          <p:cNvPr id="16" name="文本框 15">
            <a:extLst>
              <a:ext uri="{FF2B5EF4-FFF2-40B4-BE49-F238E27FC236}">
                <a16:creationId xmlns:a16="http://schemas.microsoft.com/office/drawing/2014/main" id="{7CEDEC46-CDDF-44FE-8149-432C60974C70}"/>
              </a:ext>
            </a:extLst>
          </p:cNvPr>
          <p:cNvSpPr txBox="1"/>
          <p:nvPr/>
        </p:nvSpPr>
        <p:spPr>
          <a:xfrm>
            <a:off x="199288" y="1043735"/>
            <a:ext cx="8745423" cy="3539430"/>
          </a:xfrm>
          <a:prstGeom prst="rect">
            <a:avLst/>
          </a:prstGeom>
          <a:noFill/>
          <a:ln w="25400">
            <a:noFill/>
          </a:ln>
        </p:spPr>
        <p:txBody>
          <a:bodyPr wrap="square">
            <a:spAutoFit/>
          </a:bodyPr>
          <a:lstStyle/>
          <a:p>
            <a:r>
              <a:rPr kumimoji="0" lang="zh-CN" altLang="en-US" sz="3200" b="0" i="0" u="none" strike="noStrike" kern="1200" cap="none" spc="0" normalizeH="0" baseline="0" noProof="0" dirty="0">
                <a:ln>
                  <a:noFill/>
                </a:ln>
                <a:solidFill>
                  <a:srgbClr val="006699"/>
                </a:solidFill>
                <a:effectLst/>
                <a:uLnTx/>
                <a:uFillTx/>
                <a:latin typeface="Verdana" panose="020B0604030504040204" pitchFamily="34" charset="0"/>
                <a:ea typeface="宋体" panose="02010600030101010101" pitchFamily="2" charset="-122"/>
                <a:cs typeface="+mn-cs"/>
              </a:rPr>
              <a:t>离散事件模拟算法可以分为三类：</a:t>
            </a:r>
          </a:p>
          <a:p>
            <a:endParaRPr kumimoji="0" lang="zh-CN" altLang="en-US" sz="3200" b="0" i="0" u="none" strike="noStrike" kern="1200" cap="none" spc="0" normalizeH="0" baseline="0" noProof="0" dirty="0">
              <a:ln>
                <a:noFill/>
              </a:ln>
              <a:solidFill>
                <a:srgbClr val="006699"/>
              </a:solidFill>
              <a:effectLst/>
              <a:uLnTx/>
              <a:uFillTx/>
              <a:latin typeface="Verdana" panose="020B0604030504040204" pitchFamily="34" charset="0"/>
              <a:ea typeface="宋体" panose="02010600030101010101" pitchFamily="2" charset="-122"/>
              <a:cs typeface="+mn-cs"/>
            </a:endParaRPr>
          </a:p>
          <a:p>
            <a:pPr marL="457200" indent="-457200">
              <a:buFontTx/>
              <a:buChar char="-"/>
            </a:pPr>
            <a:r>
              <a:rPr kumimoji="0" lang="zh-CN" altLang="en-US" sz="3200" b="0" i="0" u="none" strike="noStrike" kern="1200" cap="none" spc="0" normalizeH="0" baseline="0" noProof="0" dirty="0">
                <a:ln>
                  <a:noFill/>
                </a:ln>
                <a:solidFill>
                  <a:srgbClr val="006699"/>
                </a:solidFill>
                <a:effectLst/>
                <a:uLnTx/>
                <a:uFillTx/>
                <a:latin typeface="Verdana" panose="020B0604030504040204" pitchFamily="34" charset="0"/>
                <a:ea typeface="宋体" panose="02010600030101010101" pitchFamily="2" charset="-122"/>
                <a:cs typeface="+mn-cs"/>
              </a:rPr>
              <a:t>活动模拟</a:t>
            </a:r>
            <a:endParaRPr kumimoji="0" lang="en-US" altLang="zh-CN" sz="3200" b="0" i="0" u="none" strike="noStrike" kern="1200" cap="none" spc="0" normalizeH="0" baseline="0" noProof="0" dirty="0">
              <a:ln>
                <a:noFill/>
              </a:ln>
              <a:solidFill>
                <a:srgbClr val="006699"/>
              </a:solidFill>
              <a:effectLst/>
              <a:uLnTx/>
              <a:uFillTx/>
              <a:latin typeface="Verdana" panose="020B0604030504040204" pitchFamily="34" charset="0"/>
              <a:ea typeface="宋体" panose="02010600030101010101" pitchFamily="2" charset="-122"/>
              <a:cs typeface="+mn-cs"/>
            </a:endParaRPr>
          </a:p>
          <a:p>
            <a:pPr marL="457200" indent="-457200">
              <a:buFontTx/>
              <a:buChar char="-"/>
            </a:pPr>
            <a:endParaRPr kumimoji="0" lang="en-US" altLang="zh-CN" sz="3200" b="0" i="0" u="none" strike="noStrike" kern="1200" cap="none" spc="0" normalizeH="0" baseline="0" noProof="0" dirty="0">
              <a:ln>
                <a:noFill/>
              </a:ln>
              <a:solidFill>
                <a:srgbClr val="006699"/>
              </a:solidFill>
              <a:effectLst/>
              <a:uLnTx/>
              <a:uFillTx/>
              <a:latin typeface="Verdana" panose="020B0604030504040204" pitchFamily="34" charset="0"/>
              <a:ea typeface="宋体" panose="02010600030101010101" pitchFamily="2" charset="-122"/>
              <a:cs typeface="+mn-cs"/>
            </a:endParaRPr>
          </a:p>
          <a:p>
            <a:pPr marL="457200" indent="-457200">
              <a:buFontTx/>
              <a:buChar char="-"/>
            </a:pPr>
            <a:r>
              <a:rPr kumimoji="0" lang="zh-CN" altLang="en-US" sz="3200" b="0" i="0" u="none" strike="noStrike" kern="1200" cap="none" spc="0" normalizeH="0" baseline="0" noProof="0" dirty="0">
                <a:ln>
                  <a:noFill/>
                </a:ln>
                <a:solidFill>
                  <a:srgbClr val="006699"/>
                </a:solidFill>
                <a:effectLst/>
                <a:uLnTx/>
                <a:uFillTx/>
                <a:latin typeface="Verdana" panose="020B0604030504040204" pitchFamily="34" charset="0"/>
                <a:ea typeface="宋体" panose="02010600030101010101" pitchFamily="2" charset="-122"/>
                <a:cs typeface="+mn-cs"/>
              </a:rPr>
              <a:t>事件模拟</a:t>
            </a:r>
            <a:endParaRPr kumimoji="0" lang="en-US" altLang="zh-CN" sz="3200" b="0" i="0" u="none" strike="noStrike" kern="1200" cap="none" spc="0" normalizeH="0" baseline="0" noProof="0" dirty="0">
              <a:ln>
                <a:noFill/>
              </a:ln>
              <a:solidFill>
                <a:srgbClr val="006699"/>
              </a:solidFill>
              <a:effectLst/>
              <a:uLnTx/>
              <a:uFillTx/>
              <a:latin typeface="Verdana" panose="020B0604030504040204" pitchFamily="34" charset="0"/>
              <a:ea typeface="宋体" panose="02010600030101010101" pitchFamily="2" charset="-122"/>
              <a:cs typeface="+mn-cs"/>
            </a:endParaRPr>
          </a:p>
          <a:p>
            <a:pPr marL="457200" indent="-457200">
              <a:buFontTx/>
              <a:buChar char="-"/>
            </a:pPr>
            <a:endParaRPr kumimoji="0" lang="en-US" altLang="zh-CN" sz="3200" b="0" i="0" u="none" strike="noStrike" kern="1200" cap="none" spc="0" normalizeH="0" baseline="0" noProof="0" dirty="0">
              <a:ln>
                <a:noFill/>
              </a:ln>
              <a:solidFill>
                <a:srgbClr val="006699"/>
              </a:solidFill>
              <a:effectLst/>
              <a:uLnTx/>
              <a:uFillTx/>
              <a:latin typeface="Verdana" panose="020B0604030504040204" pitchFamily="34" charset="0"/>
              <a:ea typeface="宋体" panose="02010600030101010101" pitchFamily="2" charset="-122"/>
              <a:cs typeface="+mn-cs"/>
            </a:endParaRPr>
          </a:p>
          <a:p>
            <a:pPr marL="457200" indent="-457200">
              <a:buFontTx/>
              <a:buChar char="-"/>
            </a:pPr>
            <a:r>
              <a:rPr kumimoji="0" lang="zh-CN" altLang="en-US" sz="3200" b="0" i="0" u="none" strike="noStrike" kern="1200" cap="none" spc="0" normalizeH="0" baseline="0" noProof="0" dirty="0">
                <a:ln>
                  <a:noFill/>
                </a:ln>
                <a:solidFill>
                  <a:srgbClr val="006699"/>
                </a:solidFill>
                <a:effectLst/>
                <a:uLnTx/>
                <a:uFillTx/>
                <a:latin typeface="Verdana" panose="020B0604030504040204" pitchFamily="34" charset="0"/>
                <a:ea typeface="宋体" panose="02010600030101010101" pitchFamily="2" charset="-122"/>
                <a:cs typeface="+mn-cs"/>
              </a:rPr>
              <a:t>过程模拟</a:t>
            </a:r>
            <a:endParaRPr kumimoji="0" lang="en-US" altLang="zh-CN" sz="3200" b="0" i="0" u="none" strike="noStrike" kern="1200" cap="none" spc="0" normalizeH="0" baseline="0" noProof="0" dirty="0">
              <a:ln>
                <a:noFill/>
              </a:ln>
              <a:solidFill>
                <a:srgbClr val="006699"/>
              </a:solidFill>
              <a:effectLst/>
              <a:uLnTx/>
              <a:uFillTx/>
              <a:latin typeface="Verdana" panose="020B0604030504040204" pitchFamily="34" charset="0"/>
              <a:ea typeface="宋体" panose="02010600030101010101" pitchFamily="2" charset="-122"/>
              <a:cs typeface="+mn-cs"/>
            </a:endParaRPr>
          </a:p>
        </p:txBody>
      </p:sp>
    </p:spTree>
    <p:extLst>
      <p:ext uri="{BB962C8B-B14F-4D97-AF65-F5344CB8AC3E}">
        <p14:creationId xmlns:p14="http://schemas.microsoft.com/office/powerpoint/2010/main" val="268924611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标题 1">
            <a:extLst>
              <a:ext uri="{FF2B5EF4-FFF2-40B4-BE49-F238E27FC236}">
                <a16:creationId xmlns:a16="http://schemas.microsoft.com/office/drawing/2014/main" id="{C5D96BB7-F3EE-475D-8C4A-757D9F1B8C06}"/>
              </a:ext>
            </a:extLst>
          </p:cNvPr>
          <p:cNvSpPr>
            <a:spLocks noGrp="1" noChangeArrowheads="1"/>
          </p:cNvSpPr>
          <p:nvPr>
            <p:ph type="title"/>
          </p:nvPr>
        </p:nvSpPr>
        <p:spPr>
          <a:xfrm>
            <a:off x="-15875" y="142875"/>
            <a:ext cx="8229600" cy="642938"/>
          </a:xfrm>
        </p:spPr>
        <p:txBody>
          <a:bodyPr/>
          <a:lstStyle/>
          <a:p>
            <a:pPr algn="l" defTabSz="512763" fontAlgn="base">
              <a:spcAft>
                <a:spcPct val="0"/>
              </a:spcAft>
            </a:pPr>
            <a:r>
              <a:rPr lang="en-US" altLang="zh-CN" dirty="0"/>
              <a:t>3.6.2 </a:t>
            </a:r>
            <a:r>
              <a:rPr lang="zh-CN" altLang="en-US" dirty="0"/>
              <a:t>离散事件模拟</a:t>
            </a:r>
          </a:p>
        </p:txBody>
      </p:sp>
      <p:sp>
        <p:nvSpPr>
          <p:cNvPr id="4" name="灯片编号占位符 2">
            <a:extLst>
              <a:ext uri="{FF2B5EF4-FFF2-40B4-BE49-F238E27FC236}">
                <a16:creationId xmlns:a16="http://schemas.microsoft.com/office/drawing/2014/main" id="{C27C162C-7E7E-4C70-B53F-15564590C7C6}"/>
              </a:ext>
            </a:extLst>
          </p:cNvPr>
          <p:cNvSpPr>
            <a:spLocks noGrp="1" noChangeArrowheads="1"/>
          </p:cNvSpPr>
          <p:nvPr>
            <p:ph type="sldNum" sz="quarter" idx="12"/>
          </p:nvPr>
        </p:nvSpPr>
        <p:spPr bwMode="auto">
          <a:xfrm>
            <a:off x="6553200" y="6391275"/>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9FCE3FB9-BAC7-4293-A5BB-B8E090A183F8}" type="slidenum">
              <a:rPr lang="zh-CN" altLang="en-US">
                <a:solidFill>
                  <a:srgbClr val="898989"/>
                </a:solidFill>
              </a:rPr>
              <a:pPr/>
              <a:t>52</a:t>
            </a:fld>
            <a:endParaRPr lang="zh-CN" altLang="en-US">
              <a:solidFill>
                <a:srgbClr val="898989"/>
              </a:solidFill>
            </a:endParaRPr>
          </a:p>
        </p:txBody>
      </p:sp>
      <p:sp>
        <p:nvSpPr>
          <p:cNvPr id="16" name="文本框 15">
            <a:extLst>
              <a:ext uri="{FF2B5EF4-FFF2-40B4-BE49-F238E27FC236}">
                <a16:creationId xmlns:a16="http://schemas.microsoft.com/office/drawing/2014/main" id="{7CEDEC46-CDDF-44FE-8149-432C60974C70}"/>
              </a:ext>
            </a:extLst>
          </p:cNvPr>
          <p:cNvSpPr txBox="1"/>
          <p:nvPr/>
        </p:nvSpPr>
        <p:spPr>
          <a:xfrm>
            <a:off x="199288" y="1043735"/>
            <a:ext cx="8745423" cy="4031873"/>
          </a:xfrm>
          <a:prstGeom prst="rect">
            <a:avLst/>
          </a:prstGeom>
          <a:noFill/>
          <a:ln w="25400">
            <a:noFill/>
          </a:ln>
        </p:spPr>
        <p:txBody>
          <a:bodyPr wrap="square">
            <a:spAutoFit/>
          </a:bodyPr>
          <a:lstStyle/>
          <a:p>
            <a:r>
              <a:rPr kumimoji="0" lang="zh-CN" altLang="en-US" sz="3200" b="0" i="0" u="none" strike="noStrike" kern="1200" cap="none" spc="0" normalizeH="0" baseline="0" noProof="0" dirty="0">
                <a:ln>
                  <a:noFill/>
                </a:ln>
                <a:solidFill>
                  <a:srgbClr val="006699"/>
                </a:solidFill>
                <a:effectLst/>
                <a:uLnTx/>
                <a:uFillTx/>
                <a:latin typeface="Verdana" panose="020B0604030504040204" pitchFamily="34" charset="0"/>
                <a:ea typeface="宋体" panose="02010600030101010101" pitchFamily="2" charset="-122"/>
                <a:cs typeface="+mn-cs"/>
              </a:rPr>
              <a:t>事件模拟算法必须考虑的</a:t>
            </a:r>
            <a:r>
              <a:rPr kumimoji="0" lang="zh-CN" altLang="en-US" sz="3200" b="0" i="0" u="none" strike="noStrike" kern="1200" cap="none" spc="0" normalizeH="0" baseline="0" noProof="0" dirty="0">
                <a:ln>
                  <a:noFill/>
                </a:ln>
                <a:solidFill>
                  <a:srgbClr val="FF0000"/>
                </a:solidFill>
                <a:effectLst/>
                <a:uLnTx/>
                <a:uFillTx/>
                <a:latin typeface="Verdana" panose="020B0604030504040204" pitchFamily="34" charset="0"/>
                <a:ea typeface="宋体" panose="02010600030101010101" pitchFamily="2" charset="-122"/>
                <a:cs typeface="+mn-cs"/>
              </a:rPr>
              <a:t>变量</a:t>
            </a:r>
            <a:r>
              <a:rPr kumimoji="0" lang="zh-CN" altLang="en-US" sz="3200" b="0" i="0" u="none" strike="noStrike" kern="1200" cap="none" spc="0" normalizeH="0" baseline="0" noProof="0" dirty="0">
                <a:ln>
                  <a:noFill/>
                </a:ln>
                <a:solidFill>
                  <a:srgbClr val="006699"/>
                </a:solidFill>
                <a:effectLst/>
                <a:uLnTx/>
                <a:uFillTx/>
                <a:latin typeface="Verdana" panose="020B0604030504040204" pitchFamily="34" charset="0"/>
                <a:ea typeface="宋体" panose="02010600030101010101" pitchFamily="2" charset="-122"/>
                <a:cs typeface="+mn-cs"/>
              </a:rPr>
              <a:t>包括：</a:t>
            </a:r>
          </a:p>
          <a:p>
            <a:pPr marL="457200" indent="-457200">
              <a:buFontTx/>
              <a:buChar char="-"/>
            </a:pPr>
            <a:r>
              <a:rPr kumimoji="0" lang="zh-CN" altLang="en-US" sz="3200" b="0" i="0" u="none" strike="noStrike" kern="1200" cap="none" spc="0" normalizeH="0" baseline="0" noProof="0" dirty="0">
                <a:ln>
                  <a:noFill/>
                </a:ln>
                <a:solidFill>
                  <a:srgbClr val="006699"/>
                </a:solidFill>
                <a:effectLst/>
                <a:uLnTx/>
                <a:uFillTx/>
                <a:latin typeface="Verdana" panose="020B0604030504040204" pitchFamily="34" charset="0"/>
                <a:ea typeface="宋体" panose="02010600030101010101" pitchFamily="2" charset="-122"/>
                <a:cs typeface="+mn-cs"/>
              </a:rPr>
              <a:t>当前时刻</a:t>
            </a:r>
            <a:r>
              <a:rPr kumimoji="0" lang="en-US" altLang="zh-CN" sz="3200" b="0" i="0" u="none" strike="noStrike" kern="1200" cap="none" spc="0" normalizeH="0" baseline="0" noProof="0" dirty="0">
                <a:ln>
                  <a:noFill/>
                </a:ln>
                <a:solidFill>
                  <a:srgbClr val="006699"/>
                </a:solidFill>
                <a:effectLst/>
                <a:uLnTx/>
                <a:uFillTx/>
                <a:latin typeface="Verdana" panose="020B0604030504040204" pitchFamily="34" charset="0"/>
                <a:ea typeface="宋体" panose="02010600030101010101" pitchFamily="2" charset="-122"/>
                <a:cs typeface="+mn-cs"/>
              </a:rPr>
              <a:t>t;</a:t>
            </a:r>
          </a:p>
          <a:p>
            <a:pPr marL="457200" indent="-457200">
              <a:buFontTx/>
              <a:buChar char="-"/>
            </a:pPr>
            <a:endParaRPr kumimoji="0" lang="en-US" altLang="zh-CN" sz="3200" b="0" i="0" u="none" strike="noStrike" kern="1200" cap="none" spc="0" normalizeH="0" baseline="0" noProof="0" dirty="0">
              <a:ln>
                <a:noFill/>
              </a:ln>
              <a:solidFill>
                <a:srgbClr val="006699"/>
              </a:solidFill>
              <a:effectLst/>
              <a:uLnTx/>
              <a:uFillTx/>
              <a:latin typeface="Verdana" panose="020B0604030504040204" pitchFamily="34" charset="0"/>
              <a:ea typeface="宋体" panose="02010600030101010101" pitchFamily="2" charset="-122"/>
              <a:cs typeface="+mn-cs"/>
            </a:endParaRPr>
          </a:p>
          <a:p>
            <a:pPr marL="457200" indent="-457200">
              <a:buFontTx/>
              <a:buChar char="-"/>
            </a:pPr>
            <a:r>
              <a:rPr kumimoji="0" lang="zh-CN" altLang="en-US" sz="3200" b="0" i="0" u="none" strike="noStrike" kern="1200" cap="none" spc="0" normalizeH="0" baseline="0" noProof="0" dirty="0">
                <a:ln>
                  <a:noFill/>
                </a:ln>
                <a:solidFill>
                  <a:srgbClr val="006699"/>
                </a:solidFill>
                <a:effectLst/>
                <a:uLnTx/>
                <a:uFillTx/>
                <a:latin typeface="Verdana" panose="020B0604030504040204" pitchFamily="34" charset="0"/>
                <a:ea typeface="宋体" panose="02010600030101010101" pitchFamily="2" charset="-122"/>
                <a:cs typeface="+mn-cs"/>
              </a:rPr>
              <a:t>随时间而变化的计数变量， 如</a:t>
            </a:r>
            <a:r>
              <a:rPr kumimoji="0" lang="en-US" altLang="zh-CN" sz="3200" b="0" i="0" u="none" strike="noStrike" kern="1200" cap="none" spc="0" normalizeH="0" baseline="0" noProof="0" dirty="0">
                <a:ln>
                  <a:noFill/>
                </a:ln>
                <a:solidFill>
                  <a:srgbClr val="006699"/>
                </a:solidFill>
                <a:effectLst/>
                <a:uLnTx/>
                <a:uFillTx/>
                <a:latin typeface="Verdana" panose="020B0604030504040204" pitchFamily="34" charset="0"/>
                <a:ea typeface="宋体" panose="02010600030101010101" pitchFamily="2" charset="-122"/>
                <a:cs typeface="+mn-cs"/>
              </a:rPr>
              <a:t>t</a:t>
            </a:r>
            <a:r>
              <a:rPr kumimoji="0" lang="zh-CN" altLang="en-US" sz="3200" b="0" i="0" u="none" strike="noStrike" kern="1200" cap="none" spc="0" normalizeH="0" baseline="0" noProof="0" dirty="0">
                <a:ln>
                  <a:noFill/>
                </a:ln>
                <a:solidFill>
                  <a:srgbClr val="006699"/>
                </a:solidFill>
                <a:effectLst/>
                <a:uLnTx/>
                <a:uFillTx/>
                <a:latin typeface="Verdana" panose="020B0604030504040204" pitchFamily="34" charset="0"/>
                <a:ea typeface="宋体" panose="02010600030101010101" pitchFamily="2" charset="-122"/>
                <a:cs typeface="+mn-cs"/>
              </a:rPr>
              <a:t>时刻时到来顾客人数、已离开人数；</a:t>
            </a:r>
            <a:endParaRPr kumimoji="0" lang="en-US" altLang="zh-CN" sz="3200" b="0" i="0" u="none" strike="noStrike" kern="1200" cap="none" spc="0" normalizeH="0" baseline="0" noProof="0" dirty="0">
              <a:ln>
                <a:noFill/>
              </a:ln>
              <a:solidFill>
                <a:srgbClr val="006699"/>
              </a:solidFill>
              <a:effectLst/>
              <a:uLnTx/>
              <a:uFillTx/>
              <a:latin typeface="Verdana" panose="020B0604030504040204" pitchFamily="34" charset="0"/>
              <a:ea typeface="宋体" panose="02010600030101010101" pitchFamily="2" charset="-122"/>
              <a:cs typeface="+mn-cs"/>
            </a:endParaRPr>
          </a:p>
          <a:p>
            <a:pPr marL="457200" indent="-457200">
              <a:buFontTx/>
              <a:buChar char="-"/>
            </a:pPr>
            <a:endParaRPr kumimoji="0" lang="zh-CN" altLang="en-US" sz="3200" b="0" i="0" u="none" strike="noStrike" kern="1200" cap="none" spc="0" normalizeH="0" baseline="0" noProof="0" dirty="0">
              <a:ln>
                <a:noFill/>
              </a:ln>
              <a:solidFill>
                <a:srgbClr val="006699"/>
              </a:solidFill>
              <a:effectLst/>
              <a:uLnTx/>
              <a:uFillTx/>
              <a:latin typeface="Verdana" panose="020B0604030504040204" pitchFamily="34" charset="0"/>
              <a:ea typeface="宋体" panose="02010600030101010101" pitchFamily="2" charset="-122"/>
              <a:cs typeface="+mn-cs"/>
            </a:endParaRPr>
          </a:p>
          <a:p>
            <a:r>
              <a:rPr kumimoji="0" lang="en-US" altLang="zh-CN" sz="3200" b="0" i="0" u="none" strike="noStrike" kern="1200" cap="none" spc="0" normalizeH="0" baseline="0" noProof="0" dirty="0">
                <a:ln>
                  <a:noFill/>
                </a:ln>
                <a:solidFill>
                  <a:srgbClr val="006699"/>
                </a:solidFill>
                <a:effectLst/>
                <a:uLnTx/>
                <a:uFillTx/>
                <a:latin typeface="Verdana" panose="020B0604030504040204" pitchFamily="34" charset="0"/>
                <a:ea typeface="宋体" panose="02010600030101010101" pitchFamily="2" charset="-122"/>
                <a:cs typeface="+mn-cs"/>
              </a:rPr>
              <a:t>- </a:t>
            </a:r>
            <a:r>
              <a:rPr kumimoji="0" lang="zh-CN" altLang="en-US" sz="3200" b="0" i="0" u="none" strike="noStrike" kern="1200" cap="none" spc="0" normalizeH="0" baseline="0" noProof="0" dirty="0">
                <a:ln>
                  <a:noFill/>
                </a:ln>
                <a:solidFill>
                  <a:srgbClr val="006699"/>
                </a:solidFill>
                <a:effectLst/>
                <a:uLnTx/>
                <a:uFillTx/>
                <a:latin typeface="Verdana" panose="020B0604030504040204" pitchFamily="34" charset="0"/>
                <a:ea typeface="宋体" panose="02010600030101010101" pitchFamily="2" charset="-122"/>
                <a:cs typeface="+mn-cs"/>
              </a:rPr>
              <a:t>系统状态，比如是否有顾客正在接受服务、排队人数、队列中顾客序号。</a:t>
            </a:r>
            <a:endParaRPr kumimoji="0" lang="en-US" altLang="zh-CN" sz="3200" b="0" i="0" u="none" strike="noStrike" kern="1200" cap="none" spc="0" normalizeH="0" baseline="0" noProof="0" dirty="0">
              <a:ln>
                <a:noFill/>
              </a:ln>
              <a:solidFill>
                <a:srgbClr val="006699"/>
              </a:solidFill>
              <a:effectLst/>
              <a:uLnTx/>
              <a:uFillTx/>
              <a:latin typeface="Verdana" panose="020B0604030504040204" pitchFamily="34" charset="0"/>
              <a:ea typeface="宋体" panose="02010600030101010101" pitchFamily="2" charset="-122"/>
              <a:cs typeface="+mn-cs"/>
            </a:endParaRPr>
          </a:p>
        </p:txBody>
      </p:sp>
    </p:spTree>
    <p:extLst>
      <p:ext uri="{BB962C8B-B14F-4D97-AF65-F5344CB8AC3E}">
        <p14:creationId xmlns:p14="http://schemas.microsoft.com/office/powerpoint/2010/main" val="170450406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标题 1">
            <a:extLst>
              <a:ext uri="{FF2B5EF4-FFF2-40B4-BE49-F238E27FC236}">
                <a16:creationId xmlns:a16="http://schemas.microsoft.com/office/drawing/2014/main" id="{C5D96BB7-F3EE-475D-8C4A-757D9F1B8C06}"/>
              </a:ext>
            </a:extLst>
          </p:cNvPr>
          <p:cNvSpPr>
            <a:spLocks noGrp="1" noChangeArrowheads="1"/>
          </p:cNvSpPr>
          <p:nvPr>
            <p:ph type="title"/>
          </p:nvPr>
        </p:nvSpPr>
        <p:spPr>
          <a:xfrm>
            <a:off x="-15875" y="142875"/>
            <a:ext cx="8229600" cy="642938"/>
          </a:xfrm>
        </p:spPr>
        <p:txBody>
          <a:bodyPr/>
          <a:lstStyle/>
          <a:p>
            <a:pPr algn="l" defTabSz="512763" fontAlgn="base">
              <a:spcAft>
                <a:spcPct val="0"/>
              </a:spcAft>
            </a:pPr>
            <a:r>
              <a:rPr lang="en-US" altLang="zh-CN" dirty="0"/>
              <a:t>3.6.2 </a:t>
            </a:r>
            <a:r>
              <a:rPr lang="zh-CN" altLang="en-US" dirty="0"/>
              <a:t>离散事件模拟</a:t>
            </a:r>
          </a:p>
        </p:txBody>
      </p:sp>
      <p:sp>
        <p:nvSpPr>
          <p:cNvPr id="4" name="灯片编号占位符 2">
            <a:extLst>
              <a:ext uri="{FF2B5EF4-FFF2-40B4-BE49-F238E27FC236}">
                <a16:creationId xmlns:a16="http://schemas.microsoft.com/office/drawing/2014/main" id="{C27C162C-7E7E-4C70-B53F-15564590C7C6}"/>
              </a:ext>
            </a:extLst>
          </p:cNvPr>
          <p:cNvSpPr>
            <a:spLocks noGrp="1" noChangeArrowheads="1"/>
          </p:cNvSpPr>
          <p:nvPr>
            <p:ph type="sldNum" sz="quarter" idx="12"/>
          </p:nvPr>
        </p:nvSpPr>
        <p:spPr bwMode="auto">
          <a:xfrm>
            <a:off x="6553200" y="6391275"/>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9FCE3FB9-BAC7-4293-A5BB-B8E090A183F8}" type="slidenum">
              <a:rPr lang="zh-CN" altLang="en-US">
                <a:solidFill>
                  <a:srgbClr val="898989"/>
                </a:solidFill>
              </a:rPr>
              <a:pPr/>
              <a:t>53</a:t>
            </a:fld>
            <a:endParaRPr lang="zh-CN" altLang="en-US">
              <a:solidFill>
                <a:srgbClr val="898989"/>
              </a:solidFill>
            </a:endParaRPr>
          </a:p>
        </p:txBody>
      </p:sp>
      <p:sp>
        <p:nvSpPr>
          <p:cNvPr id="16" name="文本框 15">
            <a:extLst>
              <a:ext uri="{FF2B5EF4-FFF2-40B4-BE49-F238E27FC236}">
                <a16:creationId xmlns:a16="http://schemas.microsoft.com/office/drawing/2014/main" id="{7CEDEC46-CDDF-44FE-8149-432C60974C70}"/>
              </a:ext>
            </a:extLst>
          </p:cNvPr>
          <p:cNvSpPr txBox="1"/>
          <p:nvPr/>
        </p:nvSpPr>
        <p:spPr>
          <a:xfrm>
            <a:off x="-15875" y="1413063"/>
            <a:ext cx="9144000" cy="4031873"/>
          </a:xfrm>
          <a:prstGeom prst="rect">
            <a:avLst/>
          </a:prstGeom>
          <a:noFill/>
          <a:ln w="25400">
            <a:noFill/>
          </a:ln>
        </p:spPr>
        <p:txBody>
          <a:bodyPr wrap="square">
            <a:spAutoFit/>
          </a:bodyPr>
          <a:lstStyle/>
          <a:p>
            <a:r>
              <a:rPr kumimoji="0" lang="zh-CN" altLang="en-US" sz="3200" b="0" i="0" u="none" strike="noStrike" kern="1200" cap="none" spc="0" normalizeH="0" baseline="0" noProof="0" dirty="0">
                <a:ln>
                  <a:noFill/>
                </a:ln>
                <a:solidFill>
                  <a:srgbClr val="006699"/>
                </a:solidFill>
                <a:effectLst/>
                <a:uLnTx/>
                <a:uFillTx/>
                <a:latin typeface="Verdana" panose="020B0604030504040204" pitchFamily="34" charset="0"/>
                <a:ea typeface="宋体" panose="02010600030101010101" pitchFamily="2" charset="-122"/>
                <a:cs typeface="+mn-cs"/>
              </a:rPr>
              <a:t>用随机服务系统进行建模和模拟研究</a:t>
            </a:r>
            <a:r>
              <a:rPr kumimoji="0" lang="zh-CN" altLang="en-US" sz="3200" b="0" i="0" u="none" strike="noStrike" kern="1200" cap="none" spc="0" normalizeH="0" baseline="0" noProof="0" dirty="0">
                <a:ln>
                  <a:noFill/>
                </a:ln>
                <a:solidFill>
                  <a:srgbClr val="FF0000"/>
                </a:solidFill>
                <a:effectLst/>
                <a:uLnTx/>
                <a:uFillTx/>
                <a:latin typeface="Verdana" panose="020B0604030504040204" pitchFamily="34" charset="0"/>
                <a:ea typeface="宋体" panose="02010600030101010101" pitchFamily="2" charset="-122"/>
                <a:cs typeface="+mn-cs"/>
              </a:rPr>
              <a:t>一般步骤</a:t>
            </a:r>
            <a:r>
              <a:rPr kumimoji="0" lang="zh-CN" altLang="en-US" sz="3200" b="0" i="0" u="none" strike="noStrike" kern="1200" cap="none" spc="0" normalizeH="0" baseline="0" noProof="0" dirty="0">
                <a:ln>
                  <a:noFill/>
                </a:ln>
                <a:solidFill>
                  <a:srgbClr val="006699"/>
                </a:solidFill>
                <a:effectLst/>
                <a:uLnTx/>
                <a:uFillTx/>
                <a:latin typeface="Verdana" panose="020B0604030504040204" pitchFamily="34" charset="0"/>
                <a:ea typeface="宋体" panose="02010600030101010101" pitchFamily="2" charset="-122"/>
                <a:cs typeface="+mn-cs"/>
              </a:rPr>
              <a:t>如下</a:t>
            </a:r>
          </a:p>
          <a:p>
            <a:pPr marL="457200" indent="-457200">
              <a:buFont typeface="Arial" panose="020B0604020202020204" pitchFamily="34" charset="0"/>
              <a:buChar char="•"/>
            </a:pPr>
            <a:r>
              <a:rPr kumimoji="0" lang="zh-CN" altLang="en-US" sz="3200" b="0" i="0" u="none" strike="noStrike" kern="1200" cap="none" spc="0" normalizeH="0" baseline="0" noProof="0" dirty="0">
                <a:ln>
                  <a:noFill/>
                </a:ln>
                <a:solidFill>
                  <a:srgbClr val="006699"/>
                </a:solidFill>
                <a:effectLst/>
                <a:uLnTx/>
                <a:uFillTx/>
                <a:latin typeface="Verdana" panose="020B0604030504040204" pitchFamily="34" charset="0"/>
                <a:ea typeface="宋体" panose="02010600030101010101" pitchFamily="2" charset="-122"/>
                <a:cs typeface="+mn-cs"/>
              </a:rPr>
              <a:t>提出问题</a:t>
            </a:r>
            <a:endParaRPr kumimoji="0" lang="en-US" altLang="zh-CN" sz="3200" b="0" i="0" u="none" strike="noStrike" kern="1200" cap="none" spc="0" normalizeH="0" baseline="0" noProof="0" dirty="0">
              <a:ln>
                <a:noFill/>
              </a:ln>
              <a:solidFill>
                <a:srgbClr val="006699"/>
              </a:solidFill>
              <a:effectLst/>
              <a:uLnTx/>
              <a:uFillTx/>
              <a:latin typeface="Verdana" panose="020B0604030504040204" pitchFamily="34" charset="0"/>
              <a:ea typeface="宋体" panose="02010600030101010101" pitchFamily="2" charset="-122"/>
              <a:cs typeface="+mn-cs"/>
            </a:endParaRPr>
          </a:p>
          <a:p>
            <a:pPr marL="457200" indent="-457200">
              <a:buFont typeface="Arial" panose="020B0604020202020204" pitchFamily="34" charset="0"/>
              <a:buChar char="•"/>
            </a:pPr>
            <a:r>
              <a:rPr kumimoji="0" lang="zh-CN" altLang="en-US" sz="3200" b="0" i="0" u="none" strike="noStrike" kern="1200" cap="none" spc="0" normalizeH="0" baseline="0" noProof="0" dirty="0">
                <a:ln>
                  <a:noFill/>
                </a:ln>
                <a:solidFill>
                  <a:srgbClr val="006699"/>
                </a:solidFill>
                <a:effectLst/>
                <a:uLnTx/>
                <a:uFillTx/>
                <a:latin typeface="Verdana" panose="020B0604030504040204" pitchFamily="34" charset="0"/>
                <a:ea typeface="宋体" panose="02010600030101010101" pitchFamily="2" charset="-122"/>
                <a:cs typeface="+mn-cs"/>
              </a:rPr>
              <a:t>建立模型</a:t>
            </a:r>
            <a:endParaRPr kumimoji="0" lang="en-US" altLang="zh-CN" sz="3200" b="0" i="0" u="none" strike="noStrike" kern="1200" cap="none" spc="0" normalizeH="0" baseline="0" noProof="0" dirty="0">
              <a:ln>
                <a:noFill/>
              </a:ln>
              <a:solidFill>
                <a:srgbClr val="006699"/>
              </a:solidFill>
              <a:effectLst/>
              <a:uLnTx/>
              <a:uFillTx/>
              <a:latin typeface="Verdana" panose="020B0604030504040204" pitchFamily="34" charset="0"/>
              <a:ea typeface="宋体" panose="02010600030101010101" pitchFamily="2" charset="-122"/>
              <a:cs typeface="+mn-cs"/>
            </a:endParaRPr>
          </a:p>
          <a:p>
            <a:pPr marL="457200" indent="-457200">
              <a:buFont typeface="Arial" panose="020B0604020202020204" pitchFamily="34" charset="0"/>
              <a:buChar char="•"/>
            </a:pPr>
            <a:r>
              <a:rPr kumimoji="0" lang="zh-CN" altLang="en-US" sz="3200" b="0" i="0" u="none" strike="noStrike" kern="1200" cap="none" spc="0" normalizeH="0" baseline="0" noProof="0" dirty="0">
                <a:ln>
                  <a:noFill/>
                </a:ln>
                <a:solidFill>
                  <a:srgbClr val="006699"/>
                </a:solidFill>
                <a:effectLst/>
                <a:uLnTx/>
                <a:uFillTx/>
                <a:latin typeface="Verdana" panose="020B0604030504040204" pitchFamily="34" charset="0"/>
                <a:ea typeface="宋体" panose="02010600030101010101" pitchFamily="2" charset="-122"/>
                <a:cs typeface="+mn-cs"/>
              </a:rPr>
              <a:t>数据收集与处理</a:t>
            </a:r>
            <a:endParaRPr kumimoji="0" lang="en-US" altLang="zh-CN" sz="3200" b="0" i="0" u="none" strike="noStrike" kern="1200" cap="none" spc="0" normalizeH="0" baseline="0" noProof="0" dirty="0">
              <a:ln>
                <a:noFill/>
              </a:ln>
              <a:solidFill>
                <a:srgbClr val="006699"/>
              </a:solidFill>
              <a:effectLst/>
              <a:uLnTx/>
              <a:uFillTx/>
              <a:latin typeface="Verdana" panose="020B0604030504040204" pitchFamily="34" charset="0"/>
              <a:ea typeface="宋体" panose="02010600030101010101" pitchFamily="2" charset="-122"/>
              <a:cs typeface="+mn-cs"/>
            </a:endParaRPr>
          </a:p>
          <a:p>
            <a:pPr marL="457200" indent="-457200">
              <a:buFont typeface="Arial" panose="020B0604020202020204" pitchFamily="34" charset="0"/>
              <a:buChar char="•"/>
            </a:pPr>
            <a:r>
              <a:rPr kumimoji="0" lang="zh-CN" altLang="en-US" sz="3200" b="0" i="0" u="none" strike="noStrike" kern="1200" cap="none" spc="0" normalizeH="0" baseline="0" noProof="0" dirty="0">
                <a:ln>
                  <a:noFill/>
                </a:ln>
                <a:solidFill>
                  <a:srgbClr val="006699"/>
                </a:solidFill>
                <a:effectLst/>
                <a:uLnTx/>
                <a:uFillTx/>
                <a:latin typeface="Verdana" panose="020B0604030504040204" pitchFamily="34" charset="0"/>
                <a:ea typeface="宋体" panose="02010600030101010101" pitchFamily="2" charset="-122"/>
                <a:cs typeface="+mn-cs"/>
              </a:rPr>
              <a:t>建立模拟程序</a:t>
            </a:r>
            <a:endParaRPr kumimoji="0" lang="en-US" altLang="zh-CN" sz="3200" b="0" i="0" u="none" strike="noStrike" kern="1200" cap="none" spc="0" normalizeH="0" baseline="0" noProof="0" dirty="0">
              <a:ln>
                <a:noFill/>
              </a:ln>
              <a:solidFill>
                <a:srgbClr val="006699"/>
              </a:solidFill>
              <a:effectLst/>
              <a:uLnTx/>
              <a:uFillTx/>
              <a:latin typeface="Verdana" panose="020B0604030504040204" pitchFamily="34" charset="0"/>
              <a:ea typeface="宋体" panose="02010600030101010101" pitchFamily="2" charset="-122"/>
              <a:cs typeface="+mn-cs"/>
            </a:endParaRPr>
          </a:p>
          <a:p>
            <a:pPr marL="457200" indent="-457200">
              <a:buFont typeface="Arial" panose="020B0604020202020204" pitchFamily="34" charset="0"/>
              <a:buChar char="•"/>
            </a:pPr>
            <a:r>
              <a:rPr kumimoji="0" lang="zh-CN" altLang="en-US" sz="3200" b="0" i="0" u="none" strike="noStrike" kern="1200" cap="none" spc="0" normalizeH="0" baseline="0" noProof="0" dirty="0">
                <a:ln>
                  <a:noFill/>
                </a:ln>
                <a:solidFill>
                  <a:srgbClr val="006699"/>
                </a:solidFill>
                <a:effectLst/>
                <a:uLnTx/>
                <a:uFillTx/>
                <a:latin typeface="Verdana" panose="020B0604030504040204" pitchFamily="34" charset="0"/>
                <a:ea typeface="宋体" panose="02010600030101010101" pitchFamily="2" charset="-122"/>
                <a:cs typeface="+mn-cs"/>
              </a:rPr>
              <a:t>模拟模型的正确性确认</a:t>
            </a:r>
          </a:p>
          <a:p>
            <a:pPr marL="457200" indent="-457200">
              <a:buFont typeface="Arial" panose="020B0604020202020204" pitchFamily="34" charset="0"/>
              <a:buChar char="•"/>
            </a:pPr>
            <a:r>
              <a:rPr kumimoji="0" lang="zh-CN" altLang="en-US" sz="3200" b="0" i="0" u="none" strike="noStrike" kern="1200" cap="none" spc="0" normalizeH="0" baseline="0" noProof="0" dirty="0">
                <a:ln>
                  <a:noFill/>
                </a:ln>
                <a:solidFill>
                  <a:srgbClr val="006699"/>
                </a:solidFill>
                <a:effectLst/>
                <a:uLnTx/>
                <a:uFillTx/>
                <a:latin typeface="Verdana" panose="020B0604030504040204" pitchFamily="34" charset="0"/>
                <a:ea typeface="宋体" panose="02010600030101010101" pitchFamily="2" charset="-122"/>
                <a:cs typeface="+mn-cs"/>
              </a:rPr>
              <a:t>模拟试验</a:t>
            </a:r>
            <a:endParaRPr kumimoji="0" lang="en-US" altLang="zh-CN" sz="3200" b="0" i="0" u="none" strike="noStrike" kern="1200" cap="none" spc="0" normalizeH="0" baseline="0" noProof="0" dirty="0">
              <a:ln>
                <a:noFill/>
              </a:ln>
              <a:solidFill>
                <a:srgbClr val="006699"/>
              </a:solidFill>
              <a:effectLst/>
              <a:uLnTx/>
              <a:uFillTx/>
              <a:latin typeface="Verdana" panose="020B0604030504040204" pitchFamily="34" charset="0"/>
              <a:ea typeface="宋体" panose="02010600030101010101" pitchFamily="2" charset="-122"/>
              <a:cs typeface="+mn-cs"/>
            </a:endParaRPr>
          </a:p>
          <a:p>
            <a:pPr marL="457200" indent="-457200">
              <a:buFont typeface="Arial" panose="020B0604020202020204" pitchFamily="34" charset="0"/>
              <a:buChar char="•"/>
            </a:pPr>
            <a:r>
              <a:rPr kumimoji="0" lang="zh-CN" altLang="en-US" sz="3200" b="0" i="0" u="none" strike="noStrike" kern="1200" cap="none" spc="0" normalizeH="0" baseline="0" noProof="0" dirty="0">
                <a:ln>
                  <a:noFill/>
                </a:ln>
                <a:solidFill>
                  <a:srgbClr val="006699"/>
                </a:solidFill>
                <a:effectLst/>
                <a:uLnTx/>
                <a:uFillTx/>
                <a:latin typeface="Verdana" panose="020B0604030504040204" pitchFamily="34" charset="0"/>
                <a:ea typeface="宋体" panose="02010600030101010101" pitchFamily="2" charset="-122"/>
                <a:cs typeface="+mn-cs"/>
              </a:rPr>
              <a:t>模拟结果分析</a:t>
            </a:r>
            <a:endParaRPr kumimoji="0" lang="en-US" altLang="zh-CN" sz="3200" b="0" i="0" u="none" strike="noStrike" kern="1200" cap="none" spc="0" normalizeH="0" baseline="0" noProof="0" dirty="0">
              <a:ln>
                <a:noFill/>
              </a:ln>
              <a:solidFill>
                <a:srgbClr val="006699"/>
              </a:solidFill>
              <a:effectLst/>
              <a:uLnTx/>
              <a:uFillTx/>
              <a:latin typeface="Verdana" panose="020B0604030504040204" pitchFamily="34" charset="0"/>
              <a:ea typeface="宋体" panose="02010600030101010101" pitchFamily="2" charset="-122"/>
              <a:cs typeface="+mn-cs"/>
            </a:endParaRPr>
          </a:p>
        </p:txBody>
      </p:sp>
    </p:spTree>
    <p:extLst>
      <p:ext uri="{BB962C8B-B14F-4D97-AF65-F5344CB8AC3E}">
        <p14:creationId xmlns:p14="http://schemas.microsoft.com/office/powerpoint/2010/main" val="155102461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标题 1">
            <a:extLst>
              <a:ext uri="{FF2B5EF4-FFF2-40B4-BE49-F238E27FC236}">
                <a16:creationId xmlns:a16="http://schemas.microsoft.com/office/drawing/2014/main" id="{C5D96BB7-F3EE-475D-8C4A-757D9F1B8C06}"/>
              </a:ext>
            </a:extLst>
          </p:cNvPr>
          <p:cNvSpPr>
            <a:spLocks noGrp="1" noChangeArrowheads="1"/>
          </p:cNvSpPr>
          <p:nvPr>
            <p:ph type="title"/>
          </p:nvPr>
        </p:nvSpPr>
        <p:spPr>
          <a:xfrm>
            <a:off x="-15875" y="142875"/>
            <a:ext cx="8229600" cy="642938"/>
          </a:xfrm>
        </p:spPr>
        <p:txBody>
          <a:bodyPr/>
          <a:lstStyle/>
          <a:p>
            <a:pPr algn="l" defTabSz="512763" fontAlgn="base">
              <a:spcAft>
                <a:spcPct val="0"/>
              </a:spcAft>
            </a:pPr>
            <a:r>
              <a:rPr lang="zh-CN" altLang="en-US" dirty="0"/>
              <a:t>例</a:t>
            </a:r>
            <a:r>
              <a:rPr lang="en-US" altLang="zh-CN" dirty="0"/>
              <a:t>15.1</a:t>
            </a:r>
            <a:endParaRPr lang="zh-CN" altLang="en-US" dirty="0"/>
          </a:p>
        </p:txBody>
      </p:sp>
      <p:sp>
        <p:nvSpPr>
          <p:cNvPr id="4" name="灯片编号占位符 2">
            <a:extLst>
              <a:ext uri="{FF2B5EF4-FFF2-40B4-BE49-F238E27FC236}">
                <a16:creationId xmlns:a16="http://schemas.microsoft.com/office/drawing/2014/main" id="{C27C162C-7E7E-4C70-B53F-15564590C7C6}"/>
              </a:ext>
            </a:extLst>
          </p:cNvPr>
          <p:cNvSpPr>
            <a:spLocks noGrp="1" noChangeArrowheads="1"/>
          </p:cNvSpPr>
          <p:nvPr>
            <p:ph type="sldNum" sz="quarter" idx="12"/>
          </p:nvPr>
        </p:nvSpPr>
        <p:spPr bwMode="auto">
          <a:xfrm>
            <a:off x="6553200" y="6391275"/>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9FCE3FB9-BAC7-4293-A5BB-B8E090A183F8}" type="slidenum">
              <a:rPr lang="zh-CN" altLang="en-US">
                <a:solidFill>
                  <a:srgbClr val="898989"/>
                </a:solidFill>
              </a:rPr>
              <a:pPr/>
              <a:t>54</a:t>
            </a:fld>
            <a:endParaRPr lang="zh-CN" altLang="en-US">
              <a:solidFill>
                <a:srgbClr val="898989"/>
              </a:solidFill>
            </a:endParaRPr>
          </a:p>
        </p:txBody>
      </p:sp>
      <p:sp>
        <p:nvSpPr>
          <p:cNvPr id="16" name="文本框 15">
            <a:extLst>
              <a:ext uri="{FF2B5EF4-FFF2-40B4-BE49-F238E27FC236}">
                <a16:creationId xmlns:a16="http://schemas.microsoft.com/office/drawing/2014/main" id="{7CEDEC46-CDDF-44FE-8149-432C60974C70}"/>
              </a:ext>
            </a:extLst>
          </p:cNvPr>
          <p:cNvSpPr txBox="1"/>
          <p:nvPr/>
        </p:nvSpPr>
        <p:spPr>
          <a:xfrm>
            <a:off x="0" y="920621"/>
            <a:ext cx="9143999" cy="5509200"/>
          </a:xfrm>
          <a:prstGeom prst="rect">
            <a:avLst/>
          </a:prstGeom>
          <a:noFill/>
          <a:ln w="25400">
            <a:noFill/>
          </a:ln>
        </p:spPr>
        <p:txBody>
          <a:bodyPr wrap="square">
            <a:spAutoFit/>
          </a:bodyPr>
          <a:lstStyle/>
          <a:p>
            <a:pPr marL="457200" indent="-457200">
              <a:buFont typeface="Arial" panose="020B0604020202020204" pitchFamily="34" charset="0"/>
              <a:buChar char="•"/>
            </a:pPr>
            <a:r>
              <a:rPr kumimoji="0" lang="zh-CN" altLang="en-US" sz="3200" b="0" i="0" u="none" strike="noStrike" kern="1200" cap="none" spc="0" normalizeH="0" baseline="0" noProof="0" dirty="0">
                <a:ln>
                  <a:noFill/>
                </a:ln>
                <a:solidFill>
                  <a:srgbClr val="006699"/>
                </a:solidFill>
                <a:effectLst/>
                <a:uLnTx/>
                <a:uFillTx/>
                <a:latin typeface="Verdana" panose="020B0604030504040204" pitchFamily="34" charset="0"/>
                <a:ea typeface="宋体" panose="02010600030101010101" pitchFamily="2" charset="-122"/>
                <a:cs typeface="+mn-cs"/>
              </a:rPr>
              <a:t>设银行仅有一个柜员， 并假设银行不休息</a:t>
            </a:r>
            <a:endParaRPr kumimoji="0" lang="en-US" altLang="zh-CN" sz="3200" b="0" i="0" u="none" strike="noStrike" kern="1200" cap="none" spc="0" normalizeH="0" baseline="0" noProof="0" dirty="0">
              <a:ln>
                <a:noFill/>
              </a:ln>
              <a:solidFill>
                <a:srgbClr val="006699"/>
              </a:solidFill>
              <a:effectLst/>
              <a:uLnTx/>
              <a:uFillTx/>
              <a:latin typeface="Verdana" panose="020B0604030504040204" pitchFamily="34" charset="0"/>
              <a:ea typeface="宋体" panose="02010600030101010101" pitchFamily="2" charset="-122"/>
              <a:cs typeface="+mn-cs"/>
            </a:endParaRPr>
          </a:p>
          <a:p>
            <a:pPr marL="457200" indent="-457200">
              <a:buFont typeface="Arial" panose="020B0604020202020204" pitchFamily="34" charset="0"/>
              <a:buChar char="•"/>
            </a:pPr>
            <a:r>
              <a:rPr kumimoji="0" lang="zh-CN" altLang="en-US" sz="3200" b="0" i="0" u="none" strike="noStrike" kern="1200" cap="none" spc="0" normalizeH="0" baseline="0" noProof="0" dirty="0">
                <a:ln>
                  <a:noFill/>
                </a:ln>
                <a:solidFill>
                  <a:srgbClr val="006699"/>
                </a:solidFill>
                <a:effectLst/>
                <a:uLnTx/>
                <a:uFillTx/>
                <a:latin typeface="Verdana" panose="020B0604030504040204" pitchFamily="34" charset="0"/>
                <a:ea typeface="宋体" panose="02010600030101010101" pitchFamily="2" charset="-122"/>
                <a:cs typeface="+mn-cs"/>
              </a:rPr>
              <a:t>顾客到来间隔的时间服从独立指数分布</a:t>
            </a:r>
            <a:r>
              <a:rPr kumimoji="0" lang="en-US" altLang="zh-CN" sz="3200" b="0" i="0" u="none" strike="noStrike" kern="1200" cap="none" spc="0" normalizeH="0" baseline="0" noProof="0" dirty="0">
                <a:ln>
                  <a:noFill/>
                </a:ln>
                <a:solidFill>
                  <a:srgbClr val="006699"/>
                </a:solidFill>
                <a:effectLst/>
                <a:uLnTx/>
                <a:uFillTx/>
                <a:latin typeface="Verdana" panose="020B0604030504040204" pitchFamily="34" charset="0"/>
                <a:ea typeface="宋体" panose="02010600030101010101" pitchFamily="2" charset="-122"/>
                <a:cs typeface="+mn-cs"/>
              </a:rPr>
              <a:t>Exp(</a:t>
            </a:r>
            <a:r>
              <a:rPr kumimoji="0" lang="el-GR" altLang="zh-CN" sz="3200" b="0" i="0" u="none" strike="noStrike" kern="1200" cap="none" spc="0" normalizeH="0" baseline="0" noProof="0" dirty="0">
                <a:ln>
                  <a:noFill/>
                </a:ln>
                <a:solidFill>
                  <a:srgbClr val="006699"/>
                </a:solidFill>
                <a:effectLst/>
                <a:uLnTx/>
                <a:uFillTx/>
                <a:latin typeface="Verdana" panose="020B0604030504040204" pitchFamily="34" charset="0"/>
                <a:ea typeface="宋体" panose="02010600030101010101" pitchFamily="2" charset="-122"/>
                <a:cs typeface="+mn-cs"/>
              </a:rPr>
              <a:t>λ</a:t>
            </a:r>
            <a:r>
              <a:rPr kumimoji="0" lang="en-US" altLang="zh-CN" sz="3200" b="0" i="0" u="none" strike="noStrike" kern="1200" cap="none" spc="0" normalizeH="0" baseline="0" noProof="0" dirty="0">
                <a:ln>
                  <a:noFill/>
                </a:ln>
                <a:solidFill>
                  <a:srgbClr val="006699"/>
                </a:solidFill>
                <a:effectLst/>
                <a:uLnTx/>
                <a:uFillTx/>
                <a:latin typeface="Verdana" panose="020B0604030504040204" pitchFamily="34" charset="0"/>
                <a:ea typeface="宋体" panose="02010600030101010101" pitchFamily="2" charset="-122"/>
                <a:cs typeface="+mn-cs"/>
              </a:rPr>
              <a:t>) </a:t>
            </a:r>
          </a:p>
          <a:p>
            <a:r>
              <a:rPr kumimoji="0" lang="en-US" altLang="zh-CN" sz="3200" b="0" i="0" u="none" strike="noStrike" kern="1200" cap="none" spc="0" normalizeH="0" baseline="0" noProof="0" dirty="0">
                <a:ln>
                  <a:noFill/>
                </a:ln>
                <a:solidFill>
                  <a:srgbClr val="006699"/>
                </a:solidFill>
                <a:effectLst/>
                <a:uLnTx/>
                <a:uFillTx/>
                <a:latin typeface="Verdana" panose="020B0604030504040204" pitchFamily="34" charset="0"/>
                <a:ea typeface="宋体" panose="02010600030101010101" pitchFamily="2" charset="-122"/>
                <a:cs typeface="+mn-cs"/>
              </a:rPr>
              <a:t>(1</a:t>
            </a:r>
            <a:r>
              <a:rPr lang="en-US" altLang="zh-CN" sz="3200" dirty="0">
                <a:solidFill>
                  <a:srgbClr val="006699"/>
                </a:solidFill>
                <a:latin typeface="Verdana" panose="020B0604030504040204" pitchFamily="34" charset="0"/>
              </a:rPr>
              <a:t>/</a:t>
            </a:r>
            <a:r>
              <a:rPr kumimoji="0" lang="el-GR" altLang="zh-CN" sz="3200" b="0" i="0" u="none" strike="noStrike" kern="1200" cap="none" spc="0" normalizeH="0" baseline="0" noProof="0" dirty="0">
                <a:ln>
                  <a:noFill/>
                </a:ln>
                <a:solidFill>
                  <a:srgbClr val="006699"/>
                </a:solidFill>
                <a:effectLst/>
                <a:uLnTx/>
                <a:uFillTx/>
                <a:latin typeface="Verdana" panose="020B0604030504040204" pitchFamily="34" charset="0"/>
                <a:ea typeface="宋体" panose="02010600030101010101" pitchFamily="2" charset="-122"/>
                <a:cs typeface="+mn-cs"/>
              </a:rPr>
              <a:t>λ</a:t>
            </a:r>
            <a:r>
              <a:rPr kumimoji="0" lang="zh-CN" altLang="en-US" sz="3200" b="0" i="0" u="none" strike="noStrike" kern="1200" cap="none" spc="0" normalizeH="0" baseline="0" noProof="0" dirty="0">
                <a:ln>
                  <a:noFill/>
                </a:ln>
                <a:solidFill>
                  <a:srgbClr val="006699"/>
                </a:solidFill>
                <a:effectLst/>
                <a:uLnTx/>
                <a:uFillTx/>
                <a:latin typeface="Verdana" panose="020B0604030504040204" pitchFamily="34" charset="0"/>
                <a:ea typeface="宋体" panose="02010600030101010101" pitchFamily="2" charset="-122"/>
                <a:cs typeface="+mn-cs"/>
              </a:rPr>
              <a:t>为间隔时间的期望值</a:t>
            </a:r>
            <a:r>
              <a:rPr kumimoji="0" lang="en-US" altLang="zh-CN" sz="3200" b="0" i="0" u="none" strike="noStrike" kern="1200" cap="none" spc="0" normalizeH="0" baseline="0" noProof="0" dirty="0">
                <a:ln>
                  <a:noFill/>
                </a:ln>
                <a:solidFill>
                  <a:srgbClr val="006699"/>
                </a:solidFill>
                <a:effectLst/>
                <a:uLnTx/>
                <a:uFillTx/>
                <a:latin typeface="Verdana" panose="020B0604030504040204" pitchFamily="34" charset="0"/>
                <a:ea typeface="宋体" panose="02010600030101010101" pitchFamily="2" charset="-122"/>
                <a:cs typeface="+mn-cs"/>
              </a:rPr>
              <a:t>)</a:t>
            </a:r>
          </a:p>
          <a:p>
            <a:pPr marL="457200" indent="-457200">
              <a:buFont typeface="Arial" panose="020B0604020202020204" pitchFamily="34" charset="0"/>
              <a:buChar char="•"/>
            </a:pPr>
            <a:r>
              <a:rPr kumimoji="0" lang="zh-CN" altLang="en-US" sz="3200" b="0" i="0" u="none" strike="noStrike" kern="1200" cap="none" spc="0" normalizeH="0" baseline="0" noProof="0" dirty="0">
                <a:ln>
                  <a:noFill/>
                </a:ln>
                <a:solidFill>
                  <a:srgbClr val="006699"/>
                </a:solidFill>
                <a:effectLst/>
                <a:uLnTx/>
                <a:uFillTx/>
                <a:latin typeface="Verdana" panose="020B0604030504040204" pitchFamily="34" charset="0"/>
                <a:ea typeface="宋体" panose="02010600030101010101" pitchFamily="2" charset="-122"/>
                <a:cs typeface="+mn-cs"/>
              </a:rPr>
              <a:t>如果柜员正在为先前的顾客服务</a:t>
            </a:r>
            <a:r>
              <a:rPr kumimoji="0" lang="en-US" altLang="zh-CN" sz="3200" b="0" i="0" u="none" strike="noStrike" kern="1200" cap="none" spc="0" normalizeH="0" baseline="0" noProof="0" dirty="0">
                <a:ln>
                  <a:noFill/>
                </a:ln>
                <a:solidFill>
                  <a:srgbClr val="006699"/>
                </a:solidFill>
                <a:effectLst/>
                <a:uLnTx/>
                <a:uFillTx/>
                <a:latin typeface="Verdana" panose="020B0604030504040204" pitchFamily="34" charset="0"/>
                <a:ea typeface="宋体" panose="02010600030101010101" pitchFamily="2" charset="-122"/>
                <a:cs typeface="+mn-cs"/>
              </a:rPr>
              <a:t>, </a:t>
            </a:r>
            <a:r>
              <a:rPr kumimoji="0" lang="zh-CN" altLang="en-US" sz="3200" b="0" i="0" u="none" strike="noStrike" kern="1200" cap="none" spc="0" normalizeH="0" baseline="0" noProof="0" dirty="0">
                <a:ln>
                  <a:noFill/>
                </a:ln>
                <a:solidFill>
                  <a:srgbClr val="006699"/>
                </a:solidFill>
                <a:effectLst/>
                <a:uLnTx/>
                <a:uFillTx/>
                <a:latin typeface="Verdana" panose="020B0604030504040204" pitchFamily="34" charset="0"/>
                <a:ea typeface="宋体" panose="02010600030101010101" pitchFamily="2" charset="-122"/>
                <a:cs typeface="+mn-cs"/>
              </a:rPr>
              <a:t>新到顾客就排队等待</a:t>
            </a:r>
            <a:endParaRPr kumimoji="0" lang="en-US" altLang="zh-CN" sz="3200" b="0" i="0" u="none" strike="noStrike" kern="1200" cap="none" spc="0" normalizeH="0" baseline="0" noProof="0" dirty="0">
              <a:ln>
                <a:noFill/>
              </a:ln>
              <a:solidFill>
                <a:srgbClr val="006699"/>
              </a:solidFill>
              <a:effectLst/>
              <a:uLnTx/>
              <a:uFillTx/>
              <a:latin typeface="Verdana" panose="020B0604030504040204" pitchFamily="34" charset="0"/>
              <a:ea typeface="宋体" panose="02010600030101010101" pitchFamily="2" charset="-122"/>
              <a:cs typeface="+mn-cs"/>
            </a:endParaRPr>
          </a:p>
          <a:p>
            <a:pPr marL="457200" indent="-457200">
              <a:buFont typeface="Arial" panose="020B0604020202020204" pitchFamily="34" charset="0"/>
              <a:buChar char="•"/>
            </a:pPr>
            <a:r>
              <a:rPr kumimoji="0" lang="zh-CN" altLang="en-US" sz="3200" b="0" i="0" u="none" strike="noStrike" kern="1200" cap="none" spc="0" normalizeH="0" baseline="0" noProof="0" dirty="0">
                <a:ln>
                  <a:noFill/>
                </a:ln>
                <a:solidFill>
                  <a:srgbClr val="006699"/>
                </a:solidFill>
                <a:effectLst/>
                <a:uLnTx/>
                <a:uFillTx/>
                <a:latin typeface="Verdana" panose="020B0604030504040204" pitchFamily="34" charset="0"/>
                <a:ea typeface="宋体" panose="02010600030101010101" pitchFamily="2" charset="-122"/>
                <a:cs typeface="+mn-cs"/>
              </a:rPr>
              <a:t>柜员为顾客服务时间服从均值为</a:t>
            </a:r>
            <a:r>
              <a:rPr kumimoji="0" lang="en-US" altLang="zh-CN" sz="3200" b="0" i="0" u="none" strike="noStrike" kern="1200" cap="none" spc="0" normalizeH="0" baseline="0" noProof="0" dirty="0">
                <a:ln>
                  <a:noFill/>
                </a:ln>
                <a:solidFill>
                  <a:srgbClr val="006699"/>
                </a:solidFill>
                <a:effectLst/>
                <a:uLnTx/>
                <a:uFillTx/>
                <a:latin typeface="Verdana" panose="020B0604030504040204" pitchFamily="34" charset="0"/>
                <a:ea typeface="宋体" panose="02010600030101010101" pitchFamily="2" charset="-122"/>
                <a:cs typeface="+mn-cs"/>
              </a:rPr>
              <a:t>1</a:t>
            </a:r>
            <a:r>
              <a:rPr lang="en-US" altLang="zh-CN" sz="3200" dirty="0">
                <a:solidFill>
                  <a:srgbClr val="006699"/>
                </a:solidFill>
                <a:latin typeface="Verdana" panose="020B0604030504040204" pitchFamily="34" charset="0"/>
              </a:rPr>
              <a:t>/</a:t>
            </a:r>
            <a:r>
              <a:rPr lang="el-GR" altLang="zh-CN" sz="3200" dirty="0">
                <a:solidFill>
                  <a:srgbClr val="006699"/>
                </a:solidFill>
                <a:latin typeface="Verdana" panose="020B0604030504040204" pitchFamily="34" charset="0"/>
              </a:rPr>
              <a:t>μ</a:t>
            </a:r>
            <a:r>
              <a:rPr kumimoji="0" lang="zh-CN" altLang="en-US" sz="3200" b="0" i="0" u="none" strike="noStrike" kern="1200" cap="none" spc="0" normalizeH="0" baseline="0" noProof="0" dirty="0">
                <a:ln>
                  <a:noFill/>
                </a:ln>
                <a:solidFill>
                  <a:srgbClr val="006699"/>
                </a:solidFill>
                <a:effectLst/>
                <a:uLnTx/>
                <a:uFillTx/>
                <a:latin typeface="Verdana" panose="020B0604030504040204" pitchFamily="34" charset="0"/>
                <a:ea typeface="宋体" panose="02010600030101010101" pitchFamily="2" charset="-122"/>
                <a:cs typeface="+mn-cs"/>
              </a:rPr>
              <a:t>的指数分布</a:t>
            </a:r>
            <a:endParaRPr kumimoji="0" lang="en-US" altLang="zh-CN" sz="3200" b="0" i="0" u="none" strike="noStrike" kern="1200" cap="none" spc="0" normalizeH="0" baseline="0" noProof="0" dirty="0">
              <a:ln>
                <a:noFill/>
              </a:ln>
              <a:solidFill>
                <a:srgbClr val="006699"/>
              </a:solidFill>
              <a:effectLst/>
              <a:uLnTx/>
              <a:uFillTx/>
              <a:latin typeface="Verdana" panose="020B0604030504040204" pitchFamily="34" charset="0"/>
              <a:ea typeface="宋体" panose="02010600030101010101" pitchFamily="2" charset="-122"/>
              <a:cs typeface="+mn-cs"/>
            </a:endParaRPr>
          </a:p>
          <a:p>
            <a:pPr marL="457200" indent="-457200">
              <a:buFont typeface="Arial" panose="020B0604020202020204" pitchFamily="34" charset="0"/>
              <a:buChar char="•"/>
            </a:pPr>
            <a:r>
              <a:rPr kumimoji="0" lang="zh-CN" altLang="en-US" sz="3200" b="0" i="0" u="none" strike="noStrike" kern="1200" cap="none" spc="0" normalizeH="0" baseline="0" noProof="0" dirty="0">
                <a:ln>
                  <a:noFill/>
                </a:ln>
                <a:solidFill>
                  <a:srgbClr val="006699"/>
                </a:solidFill>
                <a:effectLst/>
                <a:uLnTx/>
                <a:uFillTx/>
                <a:latin typeface="Verdana" panose="020B0604030504040204" pitchFamily="34" charset="0"/>
                <a:ea typeface="宋体" panose="02010600030101010101" pitchFamily="2" charset="-122"/>
                <a:cs typeface="+mn-cs"/>
              </a:rPr>
              <a:t>设</a:t>
            </a:r>
            <a:r>
              <a:rPr kumimoji="0" lang="en-US" altLang="zh-CN" sz="3200" b="0" i="0" u="none" strike="noStrike" kern="1200" cap="none" spc="0" normalizeH="0" baseline="0" noProof="0" dirty="0">
                <a:ln>
                  <a:noFill/>
                </a:ln>
                <a:solidFill>
                  <a:srgbClr val="006699"/>
                </a:solidFill>
                <a:effectLst/>
                <a:uLnTx/>
                <a:uFillTx/>
                <a:latin typeface="Verdana" panose="020B0604030504040204" pitchFamily="34" charset="0"/>
                <a:ea typeface="宋体" panose="02010600030101010101" pitchFamily="2" charset="-122"/>
                <a:cs typeface="+mn-cs"/>
              </a:rPr>
              <a:t>u= </a:t>
            </a:r>
            <a:r>
              <a:rPr kumimoji="0" lang="el-GR" altLang="zh-CN" sz="3200" b="0" i="0" u="none" strike="noStrike" kern="1200" cap="none" spc="0" normalizeH="0" baseline="0" noProof="0" dirty="0">
                <a:ln>
                  <a:noFill/>
                </a:ln>
                <a:solidFill>
                  <a:srgbClr val="006699"/>
                </a:solidFill>
                <a:effectLst/>
                <a:uLnTx/>
                <a:uFillTx/>
                <a:latin typeface="Verdana" panose="020B0604030504040204" pitchFamily="34" charset="0"/>
                <a:ea typeface="宋体" panose="02010600030101010101" pitchFamily="2" charset="-122"/>
                <a:cs typeface="+mn-cs"/>
              </a:rPr>
              <a:t>λ </a:t>
            </a:r>
            <a:r>
              <a:rPr lang="en-US" altLang="zh-CN" sz="3200" dirty="0">
                <a:solidFill>
                  <a:srgbClr val="006699"/>
                </a:solidFill>
                <a:latin typeface="Verdana" panose="020B0604030504040204" pitchFamily="34" charset="0"/>
              </a:rPr>
              <a:t>/</a:t>
            </a:r>
            <a:r>
              <a:rPr lang="el-GR" altLang="zh-CN" sz="3200" dirty="0">
                <a:solidFill>
                  <a:srgbClr val="006699"/>
                </a:solidFill>
                <a:latin typeface="Verdana" panose="020B0604030504040204" pitchFamily="34" charset="0"/>
              </a:rPr>
              <a:t>μ</a:t>
            </a:r>
            <a:r>
              <a:rPr lang="en-US" altLang="zh-CN" sz="3200" dirty="0">
                <a:solidFill>
                  <a:srgbClr val="006699"/>
                </a:solidFill>
                <a:latin typeface="Verdana" panose="020B0604030504040204" pitchFamily="34" charset="0"/>
              </a:rPr>
              <a:t>&lt;1</a:t>
            </a:r>
            <a:endParaRPr kumimoji="0" lang="en-US" altLang="zh-CN" sz="3200" b="0" i="0" u="none" strike="noStrike" kern="1200" cap="none" spc="0" normalizeH="0" baseline="0" noProof="0" dirty="0">
              <a:ln>
                <a:noFill/>
              </a:ln>
              <a:solidFill>
                <a:srgbClr val="006699"/>
              </a:solidFill>
              <a:effectLst/>
              <a:uLnTx/>
              <a:uFillTx/>
              <a:latin typeface="Verdana" panose="020B0604030504040204" pitchFamily="34" charset="0"/>
              <a:ea typeface="宋体" panose="02010600030101010101" pitchFamily="2" charset="-122"/>
              <a:cs typeface="+mn-cs"/>
            </a:endParaRPr>
          </a:p>
          <a:p>
            <a:pPr marL="457200" indent="-457200">
              <a:buFont typeface="Arial" panose="020B0604020202020204" pitchFamily="34" charset="0"/>
              <a:buChar char="•"/>
            </a:pPr>
            <a:r>
              <a:rPr kumimoji="0" lang="zh-CN" altLang="en-US" sz="3200" b="0" i="0" u="none" strike="noStrike" kern="1200" cap="none" spc="0" normalizeH="0" baseline="0" noProof="0" dirty="0">
                <a:ln>
                  <a:noFill/>
                </a:ln>
                <a:solidFill>
                  <a:srgbClr val="006699"/>
                </a:solidFill>
                <a:effectLst/>
                <a:uLnTx/>
                <a:uFillTx/>
                <a:latin typeface="Verdana" panose="020B0604030504040204" pitchFamily="34" charset="0"/>
                <a:ea typeface="宋体" panose="02010600030101010101" pitchFamily="2" charset="-122"/>
                <a:cs typeface="+mn-cs"/>
              </a:rPr>
              <a:t>设</a:t>
            </a:r>
            <a:r>
              <a:rPr kumimoji="0" lang="en-US" altLang="zh-CN" sz="3200" b="1" i="1" u="none" strike="noStrike" kern="1200" cap="none" spc="0" normalizeH="0" baseline="0" noProof="0" dirty="0" err="1">
                <a:ln>
                  <a:noFill/>
                </a:ln>
                <a:solidFill>
                  <a:srgbClr val="FF0000"/>
                </a:solidFill>
                <a:effectLst/>
                <a:uLnTx/>
                <a:uFillTx/>
                <a:latin typeface="Verdana" panose="020B0604030504040204" pitchFamily="34" charset="0"/>
                <a:ea typeface="宋体" panose="02010600030101010101" pitchFamily="2" charset="-122"/>
                <a:cs typeface="+mn-cs"/>
              </a:rPr>
              <a:t>X</a:t>
            </a:r>
            <a:r>
              <a:rPr kumimoji="0" lang="en-US" altLang="zh-CN" sz="3200" b="1" i="1" u="none" strike="noStrike" kern="1200" cap="none" spc="0" normalizeH="0" baseline="-25000" noProof="0" dirty="0" err="1">
                <a:ln>
                  <a:noFill/>
                </a:ln>
                <a:solidFill>
                  <a:srgbClr val="FF0000"/>
                </a:solidFill>
                <a:effectLst/>
                <a:uLnTx/>
                <a:uFillTx/>
                <a:latin typeface="Verdana" panose="020B0604030504040204" pitchFamily="34" charset="0"/>
                <a:ea typeface="宋体" panose="02010600030101010101" pitchFamily="2" charset="-122"/>
                <a:cs typeface="+mn-cs"/>
              </a:rPr>
              <a:t>t</a:t>
            </a:r>
            <a:r>
              <a:rPr kumimoji="0" lang="zh-CN" altLang="en-US" sz="3200" b="0" i="0" u="none" strike="noStrike" kern="1200" cap="none" spc="0" normalizeH="0" baseline="0" noProof="0" dirty="0">
                <a:ln>
                  <a:noFill/>
                </a:ln>
                <a:solidFill>
                  <a:srgbClr val="006699"/>
                </a:solidFill>
                <a:effectLst/>
                <a:uLnTx/>
                <a:uFillTx/>
                <a:latin typeface="Verdana" panose="020B0604030504040204" pitchFamily="34" charset="0"/>
                <a:ea typeface="宋体" panose="02010600030101010101" pitchFamily="2" charset="-122"/>
                <a:cs typeface="+mn-cs"/>
              </a:rPr>
              <a:t>表示</a:t>
            </a:r>
            <a:r>
              <a:rPr kumimoji="0" lang="en-US" altLang="zh-CN" sz="3200" b="0" i="0" u="none" strike="noStrike" kern="1200" cap="none" spc="0" normalizeH="0" baseline="0" noProof="0" dirty="0">
                <a:ln>
                  <a:noFill/>
                </a:ln>
                <a:solidFill>
                  <a:srgbClr val="006699"/>
                </a:solidFill>
                <a:effectLst/>
                <a:uLnTx/>
                <a:uFillTx/>
                <a:latin typeface="Verdana" panose="020B0604030504040204" pitchFamily="34" charset="0"/>
                <a:ea typeface="宋体" panose="02010600030101010101" pitchFamily="2" charset="-122"/>
                <a:cs typeface="+mn-cs"/>
              </a:rPr>
              <a:t>t</a:t>
            </a:r>
            <a:r>
              <a:rPr kumimoji="0" lang="zh-CN" altLang="en-US" sz="3200" b="0" i="0" u="none" strike="noStrike" kern="1200" cap="none" spc="0" normalizeH="0" baseline="0" noProof="0" dirty="0">
                <a:ln>
                  <a:noFill/>
                </a:ln>
                <a:solidFill>
                  <a:srgbClr val="006699"/>
                </a:solidFill>
                <a:effectLst/>
                <a:uLnTx/>
                <a:uFillTx/>
                <a:latin typeface="Verdana" panose="020B0604030504040204" pitchFamily="34" charset="0"/>
                <a:ea typeface="宋体" panose="02010600030101010101" pitchFamily="2" charset="-122"/>
                <a:cs typeface="+mn-cs"/>
              </a:rPr>
              <a:t>时刻在银行内的顾客数（包括正在服务的和正在排队的）</a:t>
            </a:r>
            <a:endParaRPr kumimoji="0" lang="en-US" altLang="zh-CN" sz="3200" b="0" i="0" u="none" strike="noStrike" kern="1200" cap="none" spc="0" normalizeH="0" baseline="0" noProof="0" dirty="0">
              <a:ln>
                <a:noFill/>
              </a:ln>
              <a:solidFill>
                <a:srgbClr val="006699"/>
              </a:solidFill>
              <a:effectLst/>
              <a:uLnTx/>
              <a:uFillTx/>
              <a:latin typeface="Verdana" panose="020B0604030504040204" pitchFamily="34" charset="0"/>
              <a:ea typeface="宋体" panose="02010600030101010101" pitchFamily="2" charset="-122"/>
              <a:cs typeface="+mn-cs"/>
            </a:endParaRPr>
          </a:p>
          <a:p>
            <a:pPr marL="457200" indent="-457200">
              <a:buFont typeface="Arial" panose="020B0604020202020204" pitchFamily="34" charset="0"/>
              <a:buChar char="•"/>
            </a:pPr>
            <a:r>
              <a:rPr kumimoji="0" lang="zh-CN" altLang="en-US" sz="3200" b="0" i="0" u="none" strike="noStrike" kern="1200" cap="none" spc="0" normalizeH="0" baseline="0" noProof="0" dirty="0">
                <a:ln>
                  <a:noFill/>
                </a:ln>
                <a:solidFill>
                  <a:srgbClr val="006699"/>
                </a:solidFill>
                <a:effectLst/>
                <a:uLnTx/>
                <a:uFillTx/>
                <a:latin typeface="Verdana" panose="020B0604030504040204" pitchFamily="34" charset="0"/>
                <a:ea typeface="宋体" panose="02010600030101010101" pitchFamily="2" charset="-122"/>
                <a:cs typeface="+mn-cs"/>
              </a:rPr>
              <a:t>则</a:t>
            </a:r>
            <a:r>
              <a:rPr kumimoji="0" lang="en-US" altLang="zh-CN" sz="3200" b="0" i="1" u="none" strike="noStrike" kern="1200" cap="none" spc="0" normalizeH="0" baseline="0" noProof="0" dirty="0" err="1">
                <a:ln>
                  <a:noFill/>
                </a:ln>
                <a:solidFill>
                  <a:srgbClr val="006699"/>
                </a:solidFill>
                <a:effectLst/>
                <a:uLnTx/>
                <a:uFillTx/>
                <a:latin typeface="Verdana" panose="020B0604030504040204" pitchFamily="34" charset="0"/>
                <a:ea typeface="宋体" panose="02010600030101010101" pitchFamily="2" charset="-122"/>
                <a:cs typeface="+mn-cs"/>
              </a:rPr>
              <a:t>X</a:t>
            </a:r>
            <a:r>
              <a:rPr kumimoji="0" lang="en-US" altLang="zh-CN" sz="3200" b="0" i="1" u="none" strike="noStrike" kern="1200" cap="none" spc="0" normalizeH="0" baseline="-25000" noProof="0" dirty="0" err="1">
                <a:ln>
                  <a:noFill/>
                </a:ln>
                <a:solidFill>
                  <a:srgbClr val="006699"/>
                </a:solidFill>
                <a:effectLst/>
                <a:uLnTx/>
                <a:uFillTx/>
                <a:latin typeface="Verdana" panose="020B0604030504040204" pitchFamily="34" charset="0"/>
                <a:ea typeface="宋体" panose="02010600030101010101" pitchFamily="2" charset="-122"/>
                <a:cs typeface="+mn-cs"/>
              </a:rPr>
              <a:t>t</a:t>
            </a:r>
            <a:r>
              <a:rPr kumimoji="0" lang="zh-CN" altLang="en-US" sz="3200" b="0" i="0" u="none" strike="noStrike" kern="1200" cap="none" spc="0" normalizeH="0" baseline="0" noProof="0" dirty="0">
                <a:ln>
                  <a:noFill/>
                </a:ln>
                <a:solidFill>
                  <a:srgbClr val="006699"/>
                </a:solidFill>
                <a:effectLst/>
                <a:uLnTx/>
                <a:uFillTx/>
                <a:latin typeface="Verdana" panose="020B0604030504040204" pitchFamily="34" charset="0"/>
                <a:ea typeface="宋体" panose="02010600030101010101" pitchFamily="2" charset="-122"/>
                <a:cs typeface="+mn-cs"/>
              </a:rPr>
              <a:t>是一个连续时马氏链</a:t>
            </a:r>
            <a:endParaRPr kumimoji="0" lang="en-US" altLang="zh-CN" sz="3200" b="0" i="0" u="none" strike="noStrike" kern="1200" cap="none" spc="0" normalizeH="0" baseline="0" noProof="0" dirty="0">
              <a:ln>
                <a:noFill/>
              </a:ln>
              <a:solidFill>
                <a:srgbClr val="006699"/>
              </a:solidFill>
              <a:effectLst/>
              <a:uLnTx/>
              <a:uFillTx/>
              <a:latin typeface="Verdana" panose="020B0604030504040204" pitchFamily="34" charset="0"/>
              <a:ea typeface="宋体" panose="02010600030101010101" pitchFamily="2" charset="-122"/>
              <a:cs typeface="+mn-cs"/>
            </a:endParaRPr>
          </a:p>
          <a:p>
            <a:pPr marL="457200" indent="-457200">
              <a:buFont typeface="Arial" panose="020B0604020202020204" pitchFamily="34" charset="0"/>
              <a:buChar char="•"/>
            </a:pPr>
            <a:r>
              <a:rPr kumimoji="0" lang="zh-CN" altLang="en-US" sz="3200" b="0" i="0" u="none" strike="noStrike" kern="1200" cap="none" spc="0" normalizeH="0" baseline="0" noProof="0" dirty="0">
                <a:ln>
                  <a:noFill/>
                </a:ln>
                <a:solidFill>
                  <a:srgbClr val="006699"/>
                </a:solidFill>
                <a:effectLst/>
                <a:uLnTx/>
                <a:uFillTx/>
                <a:latin typeface="Verdana" panose="020B0604030504040204" pitchFamily="34" charset="0"/>
                <a:ea typeface="宋体" panose="02010600030101010101" pitchFamily="2" charset="-122"/>
                <a:cs typeface="+mn-cs"/>
              </a:rPr>
              <a:t>这是一个生灭过程马氏链</a:t>
            </a:r>
            <a:endParaRPr lang="zh-CN" altLang="en-US" b="1" dirty="0"/>
          </a:p>
        </p:txBody>
      </p:sp>
    </p:spTree>
    <p:extLst>
      <p:ext uri="{BB962C8B-B14F-4D97-AF65-F5344CB8AC3E}">
        <p14:creationId xmlns:p14="http://schemas.microsoft.com/office/powerpoint/2010/main" val="216621288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标题 1">
            <a:extLst>
              <a:ext uri="{FF2B5EF4-FFF2-40B4-BE49-F238E27FC236}">
                <a16:creationId xmlns:a16="http://schemas.microsoft.com/office/drawing/2014/main" id="{C5D96BB7-F3EE-475D-8C4A-757D9F1B8C06}"/>
              </a:ext>
            </a:extLst>
          </p:cNvPr>
          <p:cNvSpPr>
            <a:spLocks noGrp="1" noChangeArrowheads="1"/>
          </p:cNvSpPr>
          <p:nvPr>
            <p:ph type="title"/>
          </p:nvPr>
        </p:nvSpPr>
        <p:spPr>
          <a:xfrm>
            <a:off x="-15875" y="142875"/>
            <a:ext cx="8229600" cy="642938"/>
          </a:xfrm>
        </p:spPr>
        <p:txBody>
          <a:bodyPr/>
          <a:lstStyle/>
          <a:p>
            <a:pPr algn="l" defTabSz="512763" fontAlgn="base">
              <a:spcAft>
                <a:spcPct val="0"/>
              </a:spcAft>
            </a:pPr>
            <a:r>
              <a:rPr lang="zh-CN" altLang="en-US" dirty="0"/>
              <a:t>例</a:t>
            </a:r>
            <a:r>
              <a:rPr lang="en-US" altLang="zh-CN" dirty="0"/>
              <a:t>15.1</a:t>
            </a:r>
            <a:endParaRPr lang="zh-CN" altLang="en-US" dirty="0"/>
          </a:p>
        </p:txBody>
      </p:sp>
      <p:sp>
        <p:nvSpPr>
          <p:cNvPr id="4" name="灯片编号占位符 2">
            <a:extLst>
              <a:ext uri="{FF2B5EF4-FFF2-40B4-BE49-F238E27FC236}">
                <a16:creationId xmlns:a16="http://schemas.microsoft.com/office/drawing/2014/main" id="{C27C162C-7E7E-4C70-B53F-15564590C7C6}"/>
              </a:ext>
            </a:extLst>
          </p:cNvPr>
          <p:cNvSpPr>
            <a:spLocks noGrp="1" noChangeArrowheads="1"/>
          </p:cNvSpPr>
          <p:nvPr>
            <p:ph type="sldNum" sz="quarter" idx="12"/>
          </p:nvPr>
        </p:nvSpPr>
        <p:spPr bwMode="auto">
          <a:xfrm>
            <a:off x="6553200" y="6391275"/>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9FCE3FB9-BAC7-4293-A5BB-B8E090A183F8}" type="slidenum">
              <a:rPr lang="zh-CN" altLang="en-US">
                <a:solidFill>
                  <a:srgbClr val="898989"/>
                </a:solidFill>
              </a:rPr>
              <a:pPr/>
              <a:t>55</a:t>
            </a:fld>
            <a:endParaRPr lang="zh-CN" altLang="en-US">
              <a:solidFill>
                <a:srgbClr val="898989"/>
              </a:solidFill>
            </a:endParaRPr>
          </a:p>
        </p:txBody>
      </p:sp>
      <p:sp>
        <p:nvSpPr>
          <p:cNvPr id="16" name="文本框 15">
            <a:extLst>
              <a:ext uri="{FF2B5EF4-FFF2-40B4-BE49-F238E27FC236}">
                <a16:creationId xmlns:a16="http://schemas.microsoft.com/office/drawing/2014/main" id="{7CEDEC46-CDDF-44FE-8149-432C60974C70}"/>
              </a:ext>
            </a:extLst>
          </p:cNvPr>
          <p:cNvSpPr txBox="1"/>
          <p:nvPr/>
        </p:nvSpPr>
        <p:spPr>
          <a:xfrm>
            <a:off x="0" y="920621"/>
            <a:ext cx="9143999" cy="584775"/>
          </a:xfrm>
          <a:prstGeom prst="rect">
            <a:avLst/>
          </a:prstGeom>
          <a:noFill/>
          <a:ln w="25400">
            <a:noFill/>
          </a:ln>
        </p:spPr>
        <p:txBody>
          <a:bodyPr wrap="square">
            <a:spAutoFit/>
          </a:bodyPr>
          <a:lstStyle/>
          <a:p>
            <a:pPr marL="457200" indent="-457200">
              <a:buFont typeface="Arial" panose="020B0604020202020204" pitchFamily="34" charset="0"/>
              <a:buChar char="•"/>
            </a:pPr>
            <a:r>
              <a:rPr kumimoji="0" lang="zh-CN" altLang="en-US" sz="3200" b="0" i="0" u="none" strike="noStrike" kern="1200" cap="none" spc="0" normalizeH="0" baseline="0" noProof="0" dirty="0">
                <a:ln>
                  <a:noFill/>
                </a:ln>
                <a:solidFill>
                  <a:srgbClr val="006699"/>
                </a:solidFill>
                <a:effectLst/>
                <a:uLnTx/>
                <a:uFillTx/>
                <a:latin typeface="Verdana" panose="020B0604030504040204" pitchFamily="34" charset="0"/>
                <a:ea typeface="宋体" panose="02010600030101010101" pitchFamily="2" charset="-122"/>
                <a:cs typeface="+mn-cs"/>
              </a:rPr>
              <a:t>当系统处于稳定状态时</a:t>
            </a:r>
            <a:endParaRPr lang="zh-CN" altLang="en-US" b="1" dirty="0"/>
          </a:p>
        </p:txBody>
      </p:sp>
      <p:pic>
        <p:nvPicPr>
          <p:cNvPr id="5" name="图片 4">
            <a:extLst>
              <a:ext uri="{FF2B5EF4-FFF2-40B4-BE49-F238E27FC236}">
                <a16:creationId xmlns:a16="http://schemas.microsoft.com/office/drawing/2014/main" id="{63706DA6-C70C-49B4-A086-AC92D7A3D675}"/>
              </a:ext>
            </a:extLst>
          </p:cNvPr>
          <p:cNvPicPr>
            <a:picLocks noChangeAspect="1"/>
          </p:cNvPicPr>
          <p:nvPr/>
        </p:nvPicPr>
        <p:blipFill>
          <a:blip r:embed="rId3"/>
          <a:stretch>
            <a:fillRect/>
          </a:stretch>
        </p:blipFill>
        <p:spPr>
          <a:xfrm>
            <a:off x="1448623" y="1640204"/>
            <a:ext cx="6246752" cy="777708"/>
          </a:xfrm>
          <a:prstGeom prst="rect">
            <a:avLst/>
          </a:prstGeom>
        </p:spPr>
      </p:pic>
      <p:sp>
        <p:nvSpPr>
          <p:cNvPr id="10" name="文本框 9">
            <a:extLst>
              <a:ext uri="{FF2B5EF4-FFF2-40B4-BE49-F238E27FC236}">
                <a16:creationId xmlns:a16="http://schemas.microsoft.com/office/drawing/2014/main" id="{8EB811E7-874A-4ECE-9A92-4D5301A111C7}"/>
              </a:ext>
            </a:extLst>
          </p:cNvPr>
          <p:cNvSpPr txBox="1"/>
          <p:nvPr/>
        </p:nvSpPr>
        <p:spPr>
          <a:xfrm>
            <a:off x="0" y="2644170"/>
            <a:ext cx="8442430" cy="1077218"/>
          </a:xfrm>
          <a:prstGeom prst="rect">
            <a:avLst/>
          </a:prstGeom>
          <a:noFill/>
          <a:ln w="25400">
            <a:noFill/>
          </a:ln>
        </p:spPr>
        <p:txBody>
          <a:bodyPr wrap="square">
            <a:spAutoFit/>
          </a:bodyPr>
          <a:lstStyle/>
          <a:p>
            <a:pPr marL="457200" lvl="0" indent="-457200">
              <a:buFont typeface="Arial" panose="020B0604020202020204" pitchFamily="34" charset="0"/>
              <a:buChar char="•"/>
              <a:defRPr/>
            </a:pPr>
            <a:r>
              <a:rPr kumimoji="0" lang="zh-CN" altLang="en-US" sz="3200" b="0" i="0" u="none" strike="noStrike" kern="1200" cap="none" spc="0" normalizeH="0" baseline="0" noProof="0" dirty="0">
                <a:ln>
                  <a:noFill/>
                </a:ln>
                <a:solidFill>
                  <a:srgbClr val="006699"/>
                </a:solidFill>
                <a:effectLst/>
                <a:uLnTx/>
                <a:uFillTx/>
                <a:latin typeface="Verdana" panose="020B0604030504040204" pitchFamily="34" charset="0"/>
                <a:ea typeface="宋体" panose="02010600030101010101" pitchFamily="2" charset="-122"/>
                <a:cs typeface="+mn-cs"/>
              </a:rPr>
              <a:t>设随机变量</a:t>
            </a:r>
            <a:r>
              <a:rPr lang="en-US" altLang="zh-CN" sz="3200" i="1" dirty="0">
                <a:solidFill>
                  <a:srgbClr val="006699"/>
                </a:solidFill>
                <a:latin typeface="Verdana" panose="020B0604030504040204" pitchFamily="34" charset="0"/>
              </a:rPr>
              <a:t>N</a:t>
            </a:r>
            <a:r>
              <a:rPr kumimoji="0" lang="zh-CN" altLang="en-US" sz="3200" b="0" i="0" u="none" strike="noStrike" kern="1200" cap="none" spc="0" normalizeH="0" baseline="0" noProof="0" dirty="0">
                <a:ln>
                  <a:noFill/>
                </a:ln>
                <a:solidFill>
                  <a:srgbClr val="006699"/>
                </a:solidFill>
                <a:effectLst/>
                <a:uLnTx/>
                <a:uFillTx/>
                <a:latin typeface="Verdana" panose="020B0604030504040204" pitchFamily="34" charset="0"/>
                <a:ea typeface="宋体" panose="02010600030101010101" pitchFamily="2" charset="-122"/>
                <a:cs typeface="+mn-cs"/>
              </a:rPr>
              <a:t>服从</a:t>
            </a:r>
            <a:r>
              <a:rPr kumimoji="0" lang="en-US" altLang="zh-CN" sz="3200" b="0" i="1" u="none" strike="noStrike" kern="1200" cap="none" spc="0" normalizeH="0" baseline="0" noProof="0" dirty="0" err="1">
                <a:ln>
                  <a:noFill/>
                </a:ln>
                <a:solidFill>
                  <a:srgbClr val="006699"/>
                </a:solidFill>
                <a:effectLst/>
                <a:uLnTx/>
                <a:uFillTx/>
                <a:latin typeface="Verdana" panose="020B0604030504040204" pitchFamily="34" charset="0"/>
                <a:ea typeface="宋体" panose="02010600030101010101" pitchFamily="2" charset="-122"/>
                <a:cs typeface="+mn-cs"/>
              </a:rPr>
              <a:t>X</a:t>
            </a:r>
            <a:r>
              <a:rPr kumimoji="0" lang="en-US" altLang="zh-CN" sz="3200" b="0" i="1" u="none" strike="noStrike" kern="1200" cap="none" spc="0" normalizeH="0" baseline="-25000" noProof="0" dirty="0" err="1">
                <a:ln>
                  <a:noFill/>
                </a:ln>
                <a:solidFill>
                  <a:srgbClr val="006699"/>
                </a:solidFill>
                <a:effectLst/>
                <a:uLnTx/>
                <a:uFillTx/>
                <a:latin typeface="Verdana" panose="020B0604030504040204" pitchFamily="34" charset="0"/>
                <a:ea typeface="宋体" panose="02010600030101010101" pitchFamily="2" charset="-122"/>
                <a:cs typeface="+mn-cs"/>
              </a:rPr>
              <a:t>t</a:t>
            </a:r>
            <a:r>
              <a:rPr kumimoji="0" lang="zh-CN" altLang="en-US" sz="3200" b="0" i="0" u="none" strike="noStrike" kern="1200" cap="none" spc="0" normalizeH="0" baseline="0" noProof="0" dirty="0">
                <a:ln>
                  <a:noFill/>
                </a:ln>
                <a:solidFill>
                  <a:srgbClr val="006699"/>
                </a:solidFill>
                <a:effectLst/>
                <a:uLnTx/>
                <a:uFillTx/>
                <a:latin typeface="Verdana" panose="020B0604030504040204" pitchFamily="34" charset="0"/>
                <a:ea typeface="宋体" panose="02010600030101010101" pitchFamily="2" charset="-122"/>
                <a:cs typeface="+mn-cs"/>
              </a:rPr>
              <a:t>的平稳分布</a:t>
            </a:r>
            <a:endParaRPr kumimoji="0" lang="en-US" altLang="zh-CN" sz="3200" b="0" i="0" u="none" strike="noStrike" kern="1200" cap="none" spc="0" normalizeH="0" baseline="0" noProof="0" dirty="0">
              <a:ln>
                <a:noFill/>
              </a:ln>
              <a:solidFill>
                <a:srgbClr val="006699"/>
              </a:solidFill>
              <a:effectLst/>
              <a:uLnTx/>
              <a:uFillTx/>
              <a:latin typeface="Verdana" panose="020B0604030504040204" pitchFamily="34" charset="0"/>
              <a:ea typeface="宋体" panose="02010600030101010101" pitchFamily="2" charset="-122"/>
              <a:cs typeface="+mn-cs"/>
            </a:endParaRPr>
          </a:p>
          <a:p>
            <a:pPr marL="457200" marR="0" lvl="0" indent="-45720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lang="zh-CN" altLang="en-US" sz="3200" dirty="0">
                <a:solidFill>
                  <a:srgbClr val="006699"/>
                </a:solidFill>
                <a:latin typeface="Verdana" panose="020B0604030504040204" pitchFamily="34" charset="0"/>
              </a:rPr>
              <a:t>则</a:t>
            </a:r>
            <a:r>
              <a:rPr kumimoji="0" lang="zh-CN" altLang="en-US" sz="3200" b="0" i="0" u="none" strike="noStrike" kern="1200" cap="none" spc="0" normalizeH="0" baseline="0" noProof="0" dirty="0">
                <a:ln>
                  <a:noFill/>
                </a:ln>
                <a:solidFill>
                  <a:srgbClr val="006699"/>
                </a:solidFill>
                <a:effectLst/>
                <a:uLnTx/>
                <a:uFillTx/>
                <a:latin typeface="Verdana" panose="020B0604030504040204" pitchFamily="34" charset="0"/>
                <a:ea typeface="宋体" panose="02010600030101010101" pitchFamily="2" charset="-122"/>
                <a:cs typeface="+mn-cs"/>
              </a:rPr>
              <a:t>银行中</a:t>
            </a:r>
            <a:r>
              <a:rPr kumimoji="0" lang="zh-CN" altLang="en-US" sz="3200" b="1" i="0" u="none" strike="noStrike" kern="1200" cap="none" spc="0" normalizeH="0" baseline="0" noProof="0" dirty="0">
                <a:ln>
                  <a:noFill/>
                </a:ln>
                <a:solidFill>
                  <a:srgbClr val="FF0000"/>
                </a:solidFill>
                <a:effectLst/>
                <a:uLnTx/>
                <a:uFillTx/>
                <a:latin typeface="Verdana" panose="020B0604030504040204" pitchFamily="34" charset="0"/>
                <a:ea typeface="宋体" panose="02010600030101010101" pitchFamily="2" charset="-122"/>
                <a:cs typeface="+mn-cs"/>
              </a:rPr>
              <a:t>平均顾客数</a:t>
            </a:r>
            <a:r>
              <a:rPr kumimoji="0" lang="zh-CN" altLang="en-US" sz="3200" b="0" i="0" u="none" strike="noStrike" kern="1200" cap="none" spc="0" normalizeH="0" baseline="0" noProof="0" dirty="0">
                <a:ln>
                  <a:noFill/>
                </a:ln>
                <a:solidFill>
                  <a:srgbClr val="006699"/>
                </a:solidFill>
                <a:effectLst/>
                <a:uLnTx/>
                <a:uFillTx/>
                <a:latin typeface="Verdana" panose="020B0604030504040204" pitchFamily="34" charset="0"/>
                <a:ea typeface="宋体" panose="02010600030101010101" pitchFamily="2" charset="-122"/>
                <a:cs typeface="+mn-cs"/>
              </a:rPr>
              <a:t>为</a:t>
            </a:r>
            <a:endParaRPr kumimoji="0" lang="zh-CN" altLang="en-US" sz="1800" b="1"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mn-cs"/>
            </a:endParaRPr>
          </a:p>
        </p:txBody>
      </p:sp>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20DECF88-5914-49E2-A66D-78FF4142A413}"/>
                  </a:ext>
                </a:extLst>
              </p:cNvPr>
              <p:cNvSpPr txBox="1"/>
              <p:nvPr/>
            </p:nvSpPr>
            <p:spPr>
              <a:xfrm>
                <a:off x="1862668" y="3947646"/>
                <a:ext cx="4690532" cy="935769"/>
              </a:xfrm>
              <a:prstGeom prst="rect">
                <a:avLst/>
              </a:prstGeom>
              <a:noFill/>
              <a:ln w="25400">
                <a:noFill/>
              </a:ln>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sz="3200" i="1" smtClean="0">
                          <a:latin typeface="Cambria Math" panose="02040503050406030204" pitchFamily="18" charset="0"/>
                        </a:rPr>
                        <m:t>𝐸𝑁</m:t>
                      </m:r>
                      <m:r>
                        <a:rPr lang="zh-CN" altLang="en-US" sz="3200" i="0">
                          <a:latin typeface="Cambria Math" panose="02040503050406030204" pitchFamily="18" charset="0"/>
                        </a:rPr>
                        <m:t>=</m:t>
                      </m:r>
                      <m:f>
                        <m:fPr>
                          <m:ctrlPr>
                            <a:rPr lang="zh-CN" altLang="en-US" sz="3200" i="1">
                              <a:solidFill>
                                <a:srgbClr val="836967"/>
                              </a:solidFill>
                              <a:latin typeface="Cambria Math" panose="02040503050406030204" pitchFamily="18" charset="0"/>
                            </a:rPr>
                          </m:ctrlPr>
                        </m:fPr>
                        <m:num>
                          <m:r>
                            <a:rPr lang="zh-CN" altLang="en-US" sz="3200" i="1">
                              <a:latin typeface="Cambria Math" panose="02040503050406030204" pitchFamily="18" charset="0"/>
                            </a:rPr>
                            <m:t>𝑢</m:t>
                          </m:r>
                        </m:num>
                        <m:den>
                          <m:r>
                            <a:rPr lang="zh-CN" altLang="en-US" sz="3200" i="0">
                              <a:latin typeface="Cambria Math" panose="02040503050406030204" pitchFamily="18" charset="0"/>
                            </a:rPr>
                            <m:t>1−</m:t>
                          </m:r>
                          <m:r>
                            <a:rPr lang="zh-CN" altLang="en-US" sz="3200" i="1">
                              <a:latin typeface="Cambria Math" panose="02040503050406030204" pitchFamily="18" charset="0"/>
                            </a:rPr>
                            <m:t>𝑢</m:t>
                          </m:r>
                        </m:den>
                      </m:f>
                    </m:oMath>
                  </m:oMathPara>
                </a14:m>
                <a:endParaRPr lang="zh-CN" altLang="en-US" dirty="0"/>
              </a:p>
            </p:txBody>
          </p:sp>
        </mc:Choice>
        <mc:Fallback xmlns="">
          <p:sp>
            <p:nvSpPr>
              <p:cNvPr id="12" name="文本框 11">
                <a:extLst>
                  <a:ext uri="{FF2B5EF4-FFF2-40B4-BE49-F238E27FC236}">
                    <a16:creationId xmlns:a16="http://schemas.microsoft.com/office/drawing/2014/main" id="{20DECF88-5914-49E2-A66D-78FF4142A413}"/>
                  </a:ext>
                </a:extLst>
              </p:cNvPr>
              <p:cNvSpPr txBox="1">
                <a:spLocks noRot="1" noChangeAspect="1" noMove="1" noResize="1" noEditPoints="1" noAdjustHandles="1" noChangeArrowheads="1" noChangeShapeType="1" noTextEdit="1"/>
              </p:cNvSpPr>
              <p:nvPr/>
            </p:nvSpPr>
            <p:spPr>
              <a:xfrm>
                <a:off x="1862668" y="3947646"/>
                <a:ext cx="4690532" cy="935769"/>
              </a:xfrm>
              <a:prstGeom prst="rect">
                <a:avLst/>
              </a:prstGeom>
              <a:blipFill>
                <a:blip r:embed="rId4"/>
                <a:stretch>
                  <a:fillRect/>
                </a:stretch>
              </a:blipFill>
              <a:ln w="25400">
                <a:noFill/>
              </a:ln>
            </p:spPr>
            <p:txBody>
              <a:bodyPr/>
              <a:lstStyle/>
              <a:p>
                <a:r>
                  <a:rPr lang="zh-CN" altLang="en-US">
                    <a:noFill/>
                  </a:rPr>
                  <a:t> </a:t>
                </a:r>
              </a:p>
            </p:txBody>
          </p:sp>
        </mc:Fallback>
      </mc:AlternateContent>
    </p:spTree>
    <p:extLst>
      <p:ext uri="{BB962C8B-B14F-4D97-AF65-F5344CB8AC3E}">
        <p14:creationId xmlns:p14="http://schemas.microsoft.com/office/powerpoint/2010/main" val="185427028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标题 1">
            <a:extLst>
              <a:ext uri="{FF2B5EF4-FFF2-40B4-BE49-F238E27FC236}">
                <a16:creationId xmlns:a16="http://schemas.microsoft.com/office/drawing/2014/main" id="{C5D96BB7-F3EE-475D-8C4A-757D9F1B8C06}"/>
              </a:ext>
            </a:extLst>
          </p:cNvPr>
          <p:cNvSpPr>
            <a:spLocks noGrp="1" noChangeArrowheads="1"/>
          </p:cNvSpPr>
          <p:nvPr>
            <p:ph type="title"/>
          </p:nvPr>
        </p:nvSpPr>
        <p:spPr>
          <a:xfrm>
            <a:off x="-15875" y="142875"/>
            <a:ext cx="8229600" cy="642938"/>
          </a:xfrm>
        </p:spPr>
        <p:txBody>
          <a:bodyPr/>
          <a:lstStyle/>
          <a:p>
            <a:pPr algn="l" defTabSz="512763" fontAlgn="base">
              <a:spcAft>
                <a:spcPct val="0"/>
              </a:spcAft>
            </a:pPr>
            <a:r>
              <a:rPr lang="zh-CN" altLang="en-US" dirty="0"/>
              <a:t>例</a:t>
            </a:r>
            <a:r>
              <a:rPr lang="en-US" altLang="zh-CN" dirty="0"/>
              <a:t>15.1</a:t>
            </a:r>
            <a:endParaRPr lang="zh-CN" altLang="en-US" dirty="0"/>
          </a:p>
        </p:txBody>
      </p:sp>
      <p:sp>
        <p:nvSpPr>
          <p:cNvPr id="4" name="灯片编号占位符 2">
            <a:extLst>
              <a:ext uri="{FF2B5EF4-FFF2-40B4-BE49-F238E27FC236}">
                <a16:creationId xmlns:a16="http://schemas.microsoft.com/office/drawing/2014/main" id="{C27C162C-7E7E-4C70-B53F-15564590C7C6}"/>
              </a:ext>
            </a:extLst>
          </p:cNvPr>
          <p:cNvSpPr>
            <a:spLocks noGrp="1" noChangeArrowheads="1"/>
          </p:cNvSpPr>
          <p:nvPr>
            <p:ph type="sldNum" sz="quarter" idx="12"/>
          </p:nvPr>
        </p:nvSpPr>
        <p:spPr bwMode="auto">
          <a:xfrm>
            <a:off x="6553200" y="6391275"/>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9FCE3FB9-BAC7-4293-A5BB-B8E090A183F8}" type="slidenum">
              <a:rPr lang="zh-CN" altLang="en-US">
                <a:solidFill>
                  <a:srgbClr val="898989"/>
                </a:solidFill>
              </a:rPr>
              <a:pPr/>
              <a:t>56</a:t>
            </a:fld>
            <a:endParaRPr lang="zh-CN" altLang="en-US">
              <a:solidFill>
                <a:srgbClr val="898989"/>
              </a:solidFill>
            </a:endParaRPr>
          </a:p>
        </p:txBody>
      </p:sp>
      <p:sp>
        <p:nvSpPr>
          <p:cNvPr id="16" name="文本框 15">
            <a:extLst>
              <a:ext uri="{FF2B5EF4-FFF2-40B4-BE49-F238E27FC236}">
                <a16:creationId xmlns:a16="http://schemas.microsoft.com/office/drawing/2014/main" id="{7CEDEC46-CDDF-44FE-8149-432C60974C70}"/>
              </a:ext>
            </a:extLst>
          </p:cNvPr>
          <p:cNvSpPr txBox="1"/>
          <p:nvPr/>
        </p:nvSpPr>
        <p:spPr>
          <a:xfrm>
            <a:off x="0" y="920621"/>
            <a:ext cx="9143999" cy="1077218"/>
          </a:xfrm>
          <a:prstGeom prst="rect">
            <a:avLst/>
          </a:prstGeom>
          <a:noFill/>
          <a:ln w="25400">
            <a:noFill/>
          </a:ln>
        </p:spPr>
        <p:txBody>
          <a:bodyPr wrap="square">
            <a:spAutoFit/>
          </a:bodyPr>
          <a:lstStyle/>
          <a:p>
            <a:pPr marL="457200" indent="-457200">
              <a:buFont typeface="Arial" panose="020B0604020202020204" pitchFamily="34" charset="0"/>
              <a:buChar char="•"/>
            </a:pPr>
            <a:r>
              <a:rPr kumimoji="0" lang="zh-CN" altLang="en-US" sz="3200" b="0" i="0" u="none" strike="noStrike" kern="1200" cap="none" spc="0" normalizeH="0" baseline="0" noProof="0" dirty="0">
                <a:ln>
                  <a:noFill/>
                </a:ln>
                <a:solidFill>
                  <a:srgbClr val="006699"/>
                </a:solidFill>
                <a:effectLst/>
                <a:uLnTx/>
                <a:uFillTx/>
                <a:latin typeface="Verdana" panose="020B0604030504040204" pitchFamily="34" charset="0"/>
                <a:ea typeface="宋体" panose="02010600030101010101" pitchFamily="2" charset="-122"/>
                <a:cs typeface="+mn-cs"/>
              </a:rPr>
              <a:t>平均队列长度</a:t>
            </a:r>
            <a:r>
              <a:rPr kumimoji="0" lang="en-US" altLang="zh-CN" sz="3200" b="0" i="0" u="none" strike="noStrike" kern="1200" cap="none" spc="0" normalizeH="0" baseline="0" noProof="0" dirty="0">
                <a:ln>
                  <a:noFill/>
                </a:ln>
                <a:solidFill>
                  <a:srgbClr val="006699"/>
                </a:solidFill>
                <a:effectLst/>
                <a:uLnTx/>
                <a:uFillTx/>
                <a:latin typeface="Verdana" panose="020B0604030504040204" pitchFamily="34" charset="0"/>
                <a:ea typeface="宋体" panose="02010600030101010101" pitchFamily="2" charset="-122"/>
                <a:cs typeface="+mn-cs"/>
              </a:rPr>
              <a:t>EQ</a:t>
            </a:r>
            <a:r>
              <a:rPr kumimoji="0" lang="zh-CN" altLang="en-US" sz="3200" b="0" i="0" u="none" strike="noStrike" kern="1200" cap="none" spc="0" normalizeH="0" baseline="0" noProof="0" dirty="0">
                <a:ln>
                  <a:noFill/>
                </a:ln>
                <a:solidFill>
                  <a:srgbClr val="006699"/>
                </a:solidFill>
                <a:effectLst/>
                <a:uLnTx/>
                <a:uFillTx/>
                <a:latin typeface="Verdana" panose="020B0604030504040204" pitchFamily="34" charset="0"/>
                <a:ea typeface="宋体" panose="02010600030101010101" pitchFamily="2" charset="-122"/>
                <a:cs typeface="+mn-cs"/>
              </a:rPr>
              <a:t>等于</a:t>
            </a:r>
            <a:r>
              <a:rPr kumimoji="0" lang="en-US" altLang="zh-CN" sz="3200" b="0" i="0" u="none" strike="noStrike" kern="1200" cap="none" spc="0" normalizeH="0" baseline="0" noProof="0" dirty="0">
                <a:ln>
                  <a:noFill/>
                </a:ln>
                <a:solidFill>
                  <a:srgbClr val="006699"/>
                </a:solidFill>
                <a:effectLst/>
                <a:uLnTx/>
                <a:uFillTx/>
                <a:latin typeface="Verdana" panose="020B0604030504040204" pitchFamily="34" charset="0"/>
                <a:ea typeface="宋体" panose="02010600030101010101" pitchFamily="2" charset="-122"/>
                <a:cs typeface="+mn-cs"/>
              </a:rPr>
              <a:t>EN</a:t>
            </a:r>
            <a:r>
              <a:rPr kumimoji="0" lang="zh-CN" altLang="en-US" sz="3200" b="0" i="0" u="none" strike="noStrike" kern="1200" cap="none" spc="0" normalizeH="0" baseline="0" noProof="0" dirty="0">
                <a:ln>
                  <a:noFill/>
                </a:ln>
                <a:solidFill>
                  <a:srgbClr val="006699"/>
                </a:solidFill>
                <a:effectLst/>
                <a:uLnTx/>
                <a:uFillTx/>
                <a:latin typeface="Verdana" panose="020B0604030504040204" pitchFamily="34" charset="0"/>
                <a:ea typeface="宋体" panose="02010600030101010101" pitchFamily="2" charset="-122"/>
                <a:cs typeface="+mn-cs"/>
              </a:rPr>
              <a:t>减去平均正在服务人数</a:t>
            </a:r>
            <a:endParaRPr kumimoji="0" lang="en-US" altLang="zh-CN" sz="3200" b="0" i="0" u="none" strike="noStrike" kern="1200" cap="none" spc="0" normalizeH="0" baseline="0" noProof="0" dirty="0">
              <a:ln>
                <a:noFill/>
              </a:ln>
              <a:solidFill>
                <a:srgbClr val="006699"/>
              </a:solidFill>
              <a:effectLst/>
              <a:uLnTx/>
              <a:uFillTx/>
              <a:latin typeface="Verdana" panose="020B0604030504040204" pitchFamily="34" charset="0"/>
              <a:ea typeface="宋体" panose="02010600030101010101" pitchFamily="2" charset="-122"/>
              <a:cs typeface="+mn-cs"/>
            </a:endParaRPr>
          </a:p>
          <a:p>
            <a:pPr marL="457200" indent="-457200">
              <a:buFont typeface="Arial" panose="020B0604020202020204" pitchFamily="34" charset="0"/>
              <a:buChar char="•"/>
            </a:pPr>
            <a:r>
              <a:rPr lang="zh-CN" altLang="en-US" sz="3200" dirty="0">
                <a:solidFill>
                  <a:srgbClr val="006699"/>
                </a:solidFill>
                <a:latin typeface="Verdana" panose="020B0604030504040204" pitchFamily="34" charset="0"/>
              </a:rPr>
              <a:t>正在服务人数</a:t>
            </a:r>
            <a:r>
              <a:rPr kumimoji="0" lang="en-US" altLang="zh-CN" sz="3200" b="0" i="0" u="none" strike="noStrike" kern="1200" cap="none" spc="0" normalizeH="0" baseline="0" noProof="0" dirty="0" err="1">
                <a:ln>
                  <a:noFill/>
                </a:ln>
                <a:solidFill>
                  <a:srgbClr val="006699"/>
                </a:solidFill>
                <a:effectLst/>
                <a:uLnTx/>
                <a:uFillTx/>
                <a:latin typeface="Verdana" panose="020B0604030504040204" pitchFamily="34" charset="0"/>
                <a:ea typeface="宋体" panose="02010600030101010101" pitchFamily="2" charset="-122"/>
                <a:cs typeface="+mn-cs"/>
              </a:rPr>
              <a:t>Y</a:t>
            </a:r>
            <a:r>
              <a:rPr kumimoji="0" lang="en-US" altLang="zh-CN" sz="3200" b="0" i="0" u="none" strike="noStrike" kern="1200" cap="none" spc="0" normalizeH="0" baseline="-25000" noProof="0" dirty="0" err="1">
                <a:ln>
                  <a:noFill/>
                </a:ln>
                <a:solidFill>
                  <a:srgbClr val="006699"/>
                </a:solidFill>
                <a:effectLst/>
                <a:uLnTx/>
                <a:uFillTx/>
                <a:latin typeface="Verdana" panose="020B0604030504040204" pitchFamily="34" charset="0"/>
                <a:ea typeface="宋体" panose="02010600030101010101" pitchFamily="2" charset="-122"/>
                <a:cs typeface="+mn-cs"/>
              </a:rPr>
              <a:t>t</a:t>
            </a:r>
            <a:r>
              <a:rPr kumimoji="0" lang="zh-CN" altLang="en-US" sz="3200" b="0" i="0" u="none" strike="noStrike" kern="1200" cap="none" spc="0" normalizeH="0" baseline="0" noProof="0" dirty="0">
                <a:ln>
                  <a:noFill/>
                </a:ln>
                <a:solidFill>
                  <a:srgbClr val="006699"/>
                </a:solidFill>
                <a:effectLst/>
                <a:uLnTx/>
                <a:uFillTx/>
                <a:latin typeface="Verdana" panose="020B0604030504040204" pitchFamily="34" charset="0"/>
                <a:ea typeface="宋体" panose="02010600030101010101" pitchFamily="2" charset="-122"/>
                <a:cs typeface="+mn-cs"/>
              </a:rPr>
              <a:t>为</a:t>
            </a:r>
            <a:endParaRPr lang="zh-CN" altLang="en-US" b="1" dirty="0"/>
          </a:p>
        </p:txBody>
      </p:sp>
      <p:pic>
        <p:nvPicPr>
          <p:cNvPr id="6" name="图片 5">
            <a:extLst>
              <a:ext uri="{FF2B5EF4-FFF2-40B4-BE49-F238E27FC236}">
                <a16:creationId xmlns:a16="http://schemas.microsoft.com/office/drawing/2014/main" id="{6A5A93E4-1978-4367-BEAE-970D2287FF72}"/>
              </a:ext>
            </a:extLst>
          </p:cNvPr>
          <p:cNvPicPr>
            <a:picLocks noChangeAspect="1"/>
          </p:cNvPicPr>
          <p:nvPr/>
        </p:nvPicPr>
        <p:blipFill>
          <a:blip r:embed="rId2"/>
          <a:stretch>
            <a:fillRect/>
          </a:stretch>
        </p:blipFill>
        <p:spPr>
          <a:xfrm>
            <a:off x="2366755" y="2139759"/>
            <a:ext cx="3710660" cy="1524928"/>
          </a:xfrm>
          <a:prstGeom prst="rect">
            <a:avLst/>
          </a:prstGeom>
        </p:spPr>
      </p:pic>
      <p:sp>
        <p:nvSpPr>
          <p:cNvPr id="13" name="文本框 12">
            <a:extLst>
              <a:ext uri="{FF2B5EF4-FFF2-40B4-BE49-F238E27FC236}">
                <a16:creationId xmlns:a16="http://schemas.microsoft.com/office/drawing/2014/main" id="{AC7BC5D8-C591-4608-9528-9771AC8EBE1F}"/>
              </a:ext>
            </a:extLst>
          </p:cNvPr>
          <p:cNvSpPr txBox="1"/>
          <p:nvPr/>
        </p:nvSpPr>
        <p:spPr>
          <a:xfrm>
            <a:off x="296525" y="3609781"/>
            <a:ext cx="4732866" cy="584775"/>
          </a:xfrm>
          <a:prstGeom prst="rect">
            <a:avLst/>
          </a:prstGeom>
          <a:noFill/>
          <a:ln w="25400">
            <a:noFill/>
          </a:ln>
        </p:spPr>
        <p:txBody>
          <a:bodyPr wrap="square">
            <a:spAutoFit/>
          </a:bodyPr>
          <a:lstStyle/>
          <a:p>
            <a:pPr marL="457200" indent="-457200">
              <a:buFont typeface="Arial" panose="020B0604020202020204" pitchFamily="34" charset="0"/>
              <a:buChar char="•"/>
            </a:pPr>
            <a:r>
              <a:rPr kumimoji="0" lang="zh-CN" altLang="en-US" sz="3200" b="0" i="0" u="none" strike="noStrike" kern="1200" cap="none" spc="0" normalizeH="0" baseline="0" noProof="0" dirty="0">
                <a:ln>
                  <a:noFill/>
                </a:ln>
                <a:solidFill>
                  <a:srgbClr val="006699"/>
                </a:solidFill>
                <a:effectLst/>
                <a:uLnTx/>
                <a:uFillTx/>
                <a:latin typeface="Verdana" panose="020B0604030504040204" pitchFamily="34" charset="0"/>
                <a:ea typeface="宋体" panose="02010600030101010101" pitchFamily="2" charset="-122"/>
                <a:cs typeface="+mn-cs"/>
              </a:rPr>
              <a:t>则</a:t>
            </a:r>
            <a:r>
              <a:rPr kumimoji="0" lang="zh-CN" altLang="en-US" sz="3200" b="1" i="0" u="none" strike="noStrike" kern="1200" cap="none" spc="0" normalizeH="0" baseline="0" noProof="0" dirty="0">
                <a:ln>
                  <a:noFill/>
                </a:ln>
                <a:solidFill>
                  <a:srgbClr val="FF0000"/>
                </a:solidFill>
                <a:effectLst/>
                <a:uLnTx/>
                <a:uFillTx/>
                <a:latin typeface="Verdana" panose="020B0604030504040204" pitchFamily="34" charset="0"/>
                <a:ea typeface="宋体" panose="02010600030101010101" pitchFamily="2" charset="-122"/>
                <a:cs typeface="+mn-cs"/>
              </a:rPr>
              <a:t>平均队列长度</a:t>
            </a:r>
            <a:r>
              <a:rPr kumimoji="0" lang="zh-CN" altLang="en-US" sz="3200" b="0" i="0" u="none" strike="noStrike" kern="1200" cap="none" spc="0" normalizeH="0" baseline="0" noProof="0" dirty="0">
                <a:ln>
                  <a:noFill/>
                </a:ln>
                <a:solidFill>
                  <a:srgbClr val="006699"/>
                </a:solidFill>
                <a:effectLst/>
                <a:uLnTx/>
                <a:uFillTx/>
                <a:latin typeface="Verdana" panose="020B0604030504040204" pitchFamily="34" charset="0"/>
                <a:ea typeface="宋体" panose="02010600030101010101" pitchFamily="2" charset="-122"/>
                <a:cs typeface="+mn-cs"/>
              </a:rPr>
              <a:t>为</a:t>
            </a:r>
            <a:endParaRPr lang="zh-CN" altLang="en-US" dirty="0"/>
          </a:p>
        </p:txBody>
      </p:sp>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4B727A6E-876F-473B-B014-49D5EFA0F0DF}"/>
                  </a:ext>
                </a:extLst>
              </p:cNvPr>
              <p:cNvSpPr txBox="1"/>
              <p:nvPr/>
            </p:nvSpPr>
            <p:spPr>
              <a:xfrm>
                <a:off x="881590" y="4319917"/>
                <a:ext cx="7094629" cy="1080489"/>
              </a:xfrm>
              <a:prstGeom prst="rect">
                <a:avLst/>
              </a:prstGeom>
              <a:noFill/>
              <a:ln w="25400">
                <a:noFill/>
              </a:ln>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sz="3200" i="1" smtClean="0">
                          <a:latin typeface="Cambria Math" panose="02040503050406030204" pitchFamily="18" charset="0"/>
                        </a:rPr>
                        <m:t>𝐸𝑄</m:t>
                      </m:r>
                      <m:r>
                        <a:rPr lang="zh-CN" altLang="en-US" sz="3200" i="0">
                          <a:latin typeface="Cambria Math" panose="02040503050406030204" pitchFamily="18" charset="0"/>
                        </a:rPr>
                        <m:t>=</m:t>
                      </m:r>
                      <m:r>
                        <a:rPr lang="zh-CN" altLang="en-US" sz="3200" i="1">
                          <a:latin typeface="Cambria Math" panose="02040503050406030204" pitchFamily="18" charset="0"/>
                        </a:rPr>
                        <m:t>𝐸𝑁</m:t>
                      </m:r>
                      <m:r>
                        <a:rPr lang="zh-CN" altLang="en-US" sz="3200" i="0">
                          <a:latin typeface="Cambria Math" panose="02040503050406030204" pitchFamily="18" charset="0"/>
                        </a:rPr>
                        <m:t>−</m:t>
                      </m:r>
                      <m:r>
                        <a:rPr lang="zh-CN" altLang="en-US" sz="3200" i="1">
                          <a:latin typeface="Cambria Math" panose="02040503050406030204" pitchFamily="18" charset="0"/>
                        </a:rPr>
                        <m:t>𝐸</m:t>
                      </m:r>
                      <m:sSub>
                        <m:sSubPr>
                          <m:ctrlPr>
                            <a:rPr lang="zh-CN" altLang="en-US" sz="3200" i="1">
                              <a:solidFill>
                                <a:srgbClr val="836967"/>
                              </a:solidFill>
                              <a:latin typeface="Cambria Math" panose="02040503050406030204" pitchFamily="18" charset="0"/>
                            </a:rPr>
                          </m:ctrlPr>
                        </m:sSubPr>
                        <m:e>
                          <m:r>
                            <a:rPr lang="zh-CN" altLang="en-US" sz="3200" i="1">
                              <a:latin typeface="Cambria Math" panose="02040503050406030204" pitchFamily="18" charset="0"/>
                            </a:rPr>
                            <m:t>𝑌</m:t>
                          </m:r>
                        </m:e>
                        <m:sub>
                          <m:r>
                            <a:rPr lang="zh-CN" altLang="en-US" sz="3200" i="1">
                              <a:latin typeface="Cambria Math" panose="02040503050406030204" pitchFamily="18" charset="0"/>
                            </a:rPr>
                            <m:t>𝑡</m:t>
                          </m:r>
                        </m:sub>
                      </m:sSub>
                      <m:r>
                        <a:rPr lang="zh-CN" altLang="en-US" sz="3200" i="0">
                          <a:latin typeface="Cambria Math" panose="02040503050406030204" pitchFamily="18" charset="0"/>
                        </a:rPr>
                        <m:t>=</m:t>
                      </m:r>
                      <m:f>
                        <m:fPr>
                          <m:ctrlPr>
                            <a:rPr lang="zh-CN" altLang="en-US" sz="3200" i="1">
                              <a:solidFill>
                                <a:srgbClr val="836967"/>
                              </a:solidFill>
                              <a:latin typeface="Cambria Math" panose="02040503050406030204" pitchFamily="18" charset="0"/>
                            </a:rPr>
                          </m:ctrlPr>
                        </m:fPr>
                        <m:num>
                          <m:r>
                            <a:rPr lang="zh-CN" altLang="en-US" sz="3200" i="1">
                              <a:latin typeface="Cambria Math" panose="02040503050406030204" pitchFamily="18" charset="0"/>
                            </a:rPr>
                            <m:t>𝑢</m:t>
                          </m:r>
                        </m:num>
                        <m:den>
                          <m:r>
                            <a:rPr lang="zh-CN" altLang="en-US" sz="3200" i="0">
                              <a:latin typeface="Cambria Math" panose="02040503050406030204" pitchFamily="18" charset="0"/>
                            </a:rPr>
                            <m:t>1−</m:t>
                          </m:r>
                          <m:r>
                            <a:rPr lang="zh-CN" altLang="en-US" sz="3200" i="1">
                              <a:latin typeface="Cambria Math" panose="02040503050406030204" pitchFamily="18" charset="0"/>
                            </a:rPr>
                            <m:t>𝑢</m:t>
                          </m:r>
                        </m:den>
                      </m:f>
                      <m:r>
                        <a:rPr lang="zh-CN" altLang="en-US" sz="3200" i="0">
                          <a:latin typeface="Cambria Math" panose="02040503050406030204" pitchFamily="18" charset="0"/>
                        </a:rPr>
                        <m:t>−</m:t>
                      </m:r>
                      <m:r>
                        <a:rPr lang="zh-CN" altLang="en-US" sz="3200" i="1">
                          <a:latin typeface="Cambria Math" panose="02040503050406030204" pitchFamily="18" charset="0"/>
                        </a:rPr>
                        <m:t>𝑢</m:t>
                      </m:r>
                      <m:r>
                        <a:rPr lang="zh-CN" altLang="en-US" sz="3200" i="0">
                          <a:latin typeface="Cambria Math" panose="02040503050406030204" pitchFamily="18" charset="0"/>
                        </a:rPr>
                        <m:t>=</m:t>
                      </m:r>
                      <m:f>
                        <m:fPr>
                          <m:ctrlPr>
                            <a:rPr lang="zh-CN" altLang="en-US" sz="3200" i="1">
                              <a:solidFill>
                                <a:srgbClr val="836967"/>
                              </a:solidFill>
                              <a:latin typeface="Cambria Math" panose="02040503050406030204" pitchFamily="18" charset="0"/>
                            </a:rPr>
                          </m:ctrlPr>
                        </m:fPr>
                        <m:num>
                          <m:sSup>
                            <m:sSupPr>
                              <m:ctrlPr>
                                <a:rPr lang="zh-CN" altLang="en-US" sz="3200" i="1">
                                  <a:solidFill>
                                    <a:srgbClr val="836967"/>
                                  </a:solidFill>
                                  <a:latin typeface="Cambria Math" panose="02040503050406030204" pitchFamily="18" charset="0"/>
                                </a:rPr>
                              </m:ctrlPr>
                            </m:sSupPr>
                            <m:e>
                              <m:r>
                                <a:rPr lang="zh-CN" altLang="en-US" sz="3200" i="1">
                                  <a:latin typeface="Cambria Math" panose="02040503050406030204" pitchFamily="18" charset="0"/>
                                </a:rPr>
                                <m:t>𝑢</m:t>
                              </m:r>
                            </m:e>
                            <m:sup>
                              <m:r>
                                <a:rPr lang="zh-CN" altLang="en-US" sz="3200" i="0">
                                  <a:latin typeface="Cambria Math" panose="02040503050406030204" pitchFamily="18" charset="0"/>
                                </a:rPr>
                                <m:t>2</m:t>
                              </m:r>
                            </m:sup>
                          </m:sSup>
                        </m:num>
                        <m:den>
                          <m:r>
                            <a:rPr lang="zh-CN" altLang="en-US" sz="3200" i="0">
                              <a:latin typeface="Cambria Math" panose="02040503050406030204" pitchFamily="18" charset="0"/>
                            </a:rPr>
                            <m:t>1−</m:t>
                          </m:r>
                          <m:r>
                            <a:rPr lang="zh-CN" altLang="en-US" sz="3200" i="1">
                              <a:latin typeface="Cambria Math" panose="02040503050406030204" pitchFamily="18" charset="0"/>
                            </a:rPr>
                            <m:t>𝑢</m:t>
                          </m:r>
                        </m:den>
                      </m:f>
                    </m:oMath>
                  </m:oMathPara>
                </a14:m>
                <a:endParaRPr lang="zh-CN" altLang="en-US" dirty="0"/>
              </a:p>
            </p:txBody>
          </p:sp>
        </mc:Choice>
        <mc:Fallback xmlns="">
          <p:sp>
            <p:nvSpPr>
              <p:cNvPr id="15" name="文本框 14">
                <a:extLst>
                  <a:ext uri="{FF2B5EF4-FFF2-40B4-BE49-F238E27FC236}">
                    <a16:creationId xmlns:a16="http://schemas.microsoft.com/office/drawing/2014/main" id="{4B727A6E-876F-473B-B014-49D5EFA0F0DF}"/>
                  </a:ext>
                </a:extLst>
              </p:cNvPr>
              <p:cNvSpPr txBox="1">
                <a:spLocks noRot="1" noChangeAspect="1" noMove="1" noResize="1" noEditPoints="1" noAdjustHandles="1" noChangeArrowheads="1" noChangeShapeType="1" noTextEdit="1"/>
              </p:cNvSpPr>
              <p:nvPr/>
            </p:nvSpPr>
            <p:spPr>
              <a:xfrm>
                <a:off x="881590" y="4319917"/>
                <a:ext cx="7094629" cy="1080489"/>
              </a:xfrm>
              <a:prstGeom prst="rect">
                <a:avLst/>
              </a:prstGeom>
              <a:blipFill>
                <a:blip r:embed="rId3"/>
                <a:stretch>
                  <a:fillRect/>
                </a:stretch>
              </a:blipFill>
              <a:ln w="25400">
                <a:noFill/>
              </a:ln>
            </p:spPr>
            <p:txBody>
              <a:bodyPr/>
              <a:lstStyle/>
              <a:p>
                <a:r>
                  <a:rPr lang="zh-CN" altLang="en-US">
                    <a:noFill/>
                  </a:rPr>
                  <a:t> </a:t>
                </a:r>
              </a:p>
            </p:txBody>
          </p:sp>
        </mc:Fallback>
      </mc:AlternateContent>
    </p:spTree>
    <p:extLst>
      <p:ext uri="{BB962C8B-B14F-4D97-AF65-F5344CB8AC3E}">
        <p14:creationId xmlns:p14="http://schemas.microsoft.com/office/powerpoint/2010/main" val="23488704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标题 1">
            <a:extLst>
              <a:ext uri="{FF2B5EF4-FFF2-40B4-BE49-F238E27FC236}">
                <a16:creationId xmlns:a16="http://schemas.microsoft.com/office/drawing/2014/main" id="{C5D96BB7-F3EE-475D-8C4A-757D9F1B8C06}"/>
              </a:ext>
            </a:extLst>
          </p:cNvPr>
          <p:cNvSpPr>
            <a:spLocks noGrp="1" noChangeArrowheads="1"/>
          </p:cNvSpPr>
          <p:nvPr>
            <p:ph type="title"/>
          </p:nvPr>
        </p:nvSpPr>
        <p:spPr>
          <a:xfrm>
            <a:off x="-15875" y="142875"/>
            <a:ext cx="8229600" cy="642938"/>
          </a:xfrm>
        </p:spPr>
        <p:txBody>
          <a:bodyPr/>
          <a:lstStyle/>
          <a:p>
            <a:pPr algn="l" defTabSz="512763" fontAlgn="base">
              <a:spcAft>
                <a:spcPct val="0"/>
              </a:spcAft>
            </a:pPr>
            <a:r>
              <a:rPr lang="zh-CN" altLang="en-US" dirty="0"/>
              <a:t>例</a:t>
            </a:r>
            <a:r>
              <a:rPr lang="en-US" altLang="zh-CN" dirty="0"/>
              <a:t>15.1</a:t>
            </a:r>
            <a:endParaRPr lang="zh-CN" altLang="en-US" dirty="0"/>
          </a:p>
        </p:txBody>
      </p:sp>
      <p:sp>
        <p:nvSpPr>
          <p:cNvPr id="4" name="灯片编号占位符 2">
            <a:extLst>
              <a:ext uri="{FF2B5EF4-FFF2-40B4-BE49-F238E27FC236}">
                <a16:creationId xmlns:a16="http://schemas.microsoft.com/office/drawing/2014/main" id="{C27C162C-7E7E-4C70-B53F-15564590C7C6}"/>
              </a:ext>
            </a:extLst>
          </p:cNvPr>
          <p:cNvSpPr>
            <a:spLocks noGrp="1" noChangeArrowheads="1"/>
          </p:cNvSpPr>
          <p:nvPr>
            <p:ph type="sldNum" sz="quarter" idx="12"/>
          </p:nvPr>
        </p:nvSpPr>
        <p:spPr bwMode="auto">
          <a:xfrm>
            <a:off x="6553200" y="6391275"/>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9FCE3FB9-BAC7-4293-A5BB-B8E090A183F8}" type="slidenum">
              <a:rPr lang="zh-CN" altLang="en-US">
                <a:solidFill>
                  <a:srgbClr val="898989"/>
                </a:solidFill>
              </a:rPr>
              <a:pPr/>
              <a:t>57</a:t>
            </a:fld>
            <a:endParaRPr lang="zh-CN" altLang="en-US">
              <a:solidFill>
                <a:srgbClr val="898989"/>
              </a:solidFill>
            </a:endParaRPr>
          </a:p>
        </p:txBody>
      </p:sp>
      <p:sp>
        <p:nvSpPr>
          <p:cNvPr id="16" name="文本框 15">
            <a:extLst>
              <a:ext uri="{FF2B5EF4-FFF2-40B4-BE49-F238E27FC236}">
                <a16:creationId xmlns:a16="http://schemas.microsoft.com/office/drawing/2014/main" id="{7CEDEC46-CDDF-44FE-8149-432C60974C70}"/>
              </a:ext>
            </a:extLst>
          </p:cNvPr>
          <p:cNvSpPr txBox="1"/>
          <p:nvPr/>
        </p:nvSpPr>
        <p:spPr>
          <a:xfrm>
            <a:off x="0" y="920621"/>
            <a:ext cx="9143999" cy="584775"/>
          </a:xfrm>
          <a:prstGeom prst="rect">
            <a:avLst/>
          </a:prstGeom>
          <a:noFill/>
          <a:ln w="25400">
            <a:noFill/>
          </a:ln>
        </p:spPr>
        <p:txBody>
          <a:bodyPr wrap="square">
            <a:spAutoFit/>
          </a:bodyPr>
          <a:lstStyle/>
          <a:p>
            <a:pPr marL="457200" indent="-457200">
              <a:buFont typeface="Arial" panose="020B0604020202020204" pitchFamily="34" charset="0"/>
              <a:buChar char="•"/>
            </a:pPr>
            <a:r>
              <a:rPr kumimoji="0" lang="zh-CN" altLang="en-US" sz="3200" b="0" i="0" u="none" strike="noStrike" kern="1200" cap="none" spc="0" normalizeH="0" baseline="0" noProof="0" dirty="0">
                <a:ln>
                  <a:noFill/>
                </a:ln>
                <a:solidFill>
                  <a:srgbClr val="006699"/>
                </a:solidFill>
                <a:effectLst/>
                <a:uLnTx/>
                <a:uFillTx/>
                <a:latin typeface="Verdana" panose="020B0604030504040204" pitchFamily="34" charset="0"/>
                <a:ea typeface="宋体" panose="02010600030101010101" pitchFamily="2" charset="-122"/>
                <a:cs typeface="+mn-cs"/>
              </a:rPr>
              <a:t>设顾客平均滞留时间为</a:t>
            </a:r>
            <a:r>
              <a:rPr kumimoji="0" lang="en-US" altLang="zh-CN" sz="3200" b="0" i="0" u="none" strike="noStrike" kern="1200" cap="none" spc="0" normalizeH="0" baseline="0" noProof="0" dirty="0">
                <a:ln>
                  <a:noFill/>
                </a:ln>
                <a:solidFill>
                  <a:srgbClr val="006699"/>
                </a:solidFill>
                <a:effectLst/>
                <a:uLnTx/>
                <a:uFillTx/>
                <a:latin typeface="Verdana" panose="020B0604030504040204" pitchFamily="34" charset="0"/>
                <a:ea typeface="宋体" panose="02010600030101010101" pitchFamily="2" charset="-122"/>
                <a:cs typeface="+mn-cs"/>
              </a:rPr>
              <a:t>ER</a:t>
            </a:r>
            <a:r>
              <a:rPr kumimoji="0" lang="zh-CN" altLang="en-US" sz="3200" b="0" i="0" u="none" strike="noStrike" kern="1200" cap="none" spc="0" normalizeH="0" baseline="0" noProof="0" dirty="0">
                <a:ln>
                  <a:noFill/>
                </a:ln>
                <a:solidFill>
                  <a:srgbClr val="006699"/>
                </a:solidFill>
                <a:effectLst/>
                <a:uLnTx/>
                <a:uFillTx/>
                <a:latin typeface="Verdana" panose="020B0604030504040204" pitchFamily="34" charset="0"/>
                <a:ea typeface="宋体" panose="02010600030101010101" pitchFamily="2" charset="-122"/>
                <a:cs typeface="+mn-cs"/>
              </a:rPr>
              <a:t>， 由关系式</a:t>
            </a:r>
            <a:endParaRPr lang="zh-CN" altLang="en-US" b="1" dirty="0"/>
          </a:p>
        </p:txBody>
      </p:sp>
      <p:sp>
        <p:nvSpPr>
          <p:cNvPr id="13" name="文本框 12">
            <a:extLst>
              <a:ext uri="{FF2B5EF4-FFF2-40B4-BE49-F238E27FC236}">
                <a16:creationId xmlns:a16="http://schemas.microsoft.com/office/drawing/2014/main" id="{AC7BC5D8-C591-4608-9528-9771AC8EBE1F}"/>
              </a:ext>
            </a:extLst>
          </p:cNvPr>
          <p:cNvSpPr txBox="1"/>
          <p:nvPr/>
        </p:nvSpPr>
        <p:spPr>
          <a:xfrm>
            <a:off x="116505" y="2620269"/>
            <a:ext cx="4732866" cy="584775"/>
          </a:xfrm>
          <a:prstGeom prst="rect">
            <a:avLst/>
          </a:prstGeom>
          <a:noFill/>
          <a:ln w="25400">
            <a:noFill/>
          </a:ln>
        </p:spPr>
        <p:txBody>
          <a:bodyPr wrap="square">
            <a:spAutoFit/>
          </a:bodyPr>
          <a:lstStyle/>
          <a:p>
            <a:pPr marL="457200" indent="-457200">
              <a:buFont typeface="Arial" panose="020B0604020202020204" pitchFamily="34" charset="0"/>
              <a:buChar char="•"/>
            </a:pPr>
            <a:r>
              <a:rPr kumimoji="0" lang="zh-CN" altLang="en-US" sz="3200" b="0" i="0" u="none" strike="noStrike" kern="1200" cap="none" spc="0" normalizeH="0" baseline="0" noProof="0" dirty="0">
                <a:ln>
                  <a:noFill/>
                </a:ln>
                <a:solidFill>
                  <a:srgbClr val="006699"/>
                </a:solidFill>
                <a:effectLst/>
                <a:uLnTx/>
                <a:uFillTx/>
                <a:latin typeface="Verdana" panose="020B0604030504040204" pitchFamily="34" charset="0"/>
                <a:ea typeface="宋体" panose="02010600030101010101" pitchFamily="2" charset="-122"/>
                <a:cs typeface="+mn-cs"/>
              </a:rPr>
              <a:t>则</a:t>
            </a:r>
            <a:r>
              <a:rPr kumimoji="0" lang="zh-CN" altLang="en-US" sz="3200" b="1" i="0" u="none" strike="noStrike" kern="1200" cap="none" spc="0" normalizeH="0" baseline="0" noProof="0" dirty="0">
                <a:ln>
                  <a:noFill/>
                </a:ln>
                <a:solidFill>
                  <a:srgbClr val="FF0000"/>
                </a:solidFill>
                <a:effectLst/>
                <a:uLnTx/>
                <a:uFillTx/>
                <a:latin typeface="Verdana" panose="020B0604030504040204" pitchFamily="34" charset="0"/>
                <a:ea typeface="宋体" panose="02010600030101010101" pitchFamily="2" charset="-122"/>
                <a:cs typeface="+mn-cs"/>
              </a:rPr>
              <a:t>平均滞留时间</a:t>
            </a:r>
            <a:r>
              <a:rPr kumimoji="0" lang="zh-CN" altLang="en-US" sz="3200" b="0" i="0" u="none" strike="noStrike" kern="1200" cap="none" spc="0" normalizeH="0" baseline="0" noProof="0" dirty="0">
                <a:ln>
                  <a:noFill/>
                </a:ln>
                <a:solidFill>
                  <a:srgbClr val="006699"/>
                </a:solidFill>
                <a:effectLst/>
                <a:uLnTx/>
                <a:uFillTx/>
                <a:latin typeface="Verdana" panose="020B0604030504040204" pitchFamily="34" charset="0"/>
                <a:ea typeface="宋体" panose="02010600030101010101" pitchFamily="2" charset="-122"/>
                <a:cs typeface="+mn-cs"/>
              </a:rPr>
              <a:t>为</a:t>
            </a:r>
            <a:endParaRPr lang="zh-CN" altLang="en-US" dirty="0"/>
          </a:p>
        </p:txBody>
      </p:sp>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2205EB1D-AAE9-4C77-A61E-710B70E913F3}"/>
                  </a:ext>
                </a:extLst>
              </p:cNvPr>
              <p:cNvSpPr txBox="1"/>
              <p:nvPr/>
            </p:nvSpPr>
            <p:spPr>
              <a:xfrm>
                <a:off x="1753659" y="1671090"/>
                <a:ext cx="4690532" cy="584775"/>
              </a:xfrm>
              <a:prstGeom prst="rect">
                <a:avLst/>
              </a:prstGeom>
              <a:noFill/>
              <a:ln w="25400">
                <a:noFill/>
              </a:ln>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sz="3200" i="1" smtClean="0">
                          <a:latin typeface="Cambria Math" panose="02040503050406030204" pitchFamily="18" charset="0"/>
                        </a:rPr>
                        <m:t>𝐸𝑁</m:t>
                      </m:r>
                      <m:r>
                        <a:rPr lang="zh-CN" altLang="en-US" sz="3200" i="0">
                          <a:latin typeface="Cambria Math" panose="02040503050406030204" pitchFamily="18" charset="0"/>
                        </a:rPr>
                        <m:t>=</m:t>
                      </m:r>
                      <m:r>
                        <a:rPr lang="zh-CN" altLang="en-US" sz="3200" i="1">
                          <a:latin typeface="Cambria Math" panose="02040503050406030204" pitchFamily="18" charset="0"/>
                        </a:rPr>
                        <m:t>𝜆</m:t>
                      </m:r>
                      <m:r>
                        <a:rPr lang="zh-CN" altLang="en-US" sz="3200" i="0">
                          <a:latin typeface="Cambria Math" panose="02040503050406030204" pitchFamily="18" charset="0"/>
                        </a:rPr>
                        <m:t>⋅</m:t>
                      </m:r>
                      <m:r>
                        <a:rPr lang="zh-CN" altLang="en-US" sz="3200" i="1">
                          <a:latin typeface="Cambria Math" panose="02040503050406030204" pitchFamily="18" charset="0"/>
                        </a:rPr>
                        <m:t>𝐸𝑅</m:t>
                      </m:r>
                    </m:oMath>
                  </m:oMathPara>
                </a14:m>
                <a:endParaRPr lang="zh-CN" altLang="en-US" dirty="0"/>
              </a:p>
            </p:txBody>
          </p:sp>
        </mc:Choice>
        <mc:Fallback xmlns="">
          <p:sp>
            <p:nvSpPr>
              <p:cNvPr id="9" name="文本框 8">
                <a:extLst>
                  <a:ext uri="{FF2B5EF4-FFF2-40B4-BE49-F238E27FC236}">
                    <a16:creationId xmlns:a16="http://schemas.microsoft.com/office/drawing/2014/main" id="{2205EB1D-AAE9-4C77-A61E-710B70E913F3}"/>
                  </a:ext>
                </a:extLst>
              </p:cNvPr>
              <p:cNvSpPr txBox="1">
                <a:spLocks noRot="1" noChangeAspect="1" noMove="1" noResize="1" noEditPoints="1" noAdjustHandles="1" noChangeArrowheads="1" noChangeShapeType="1" noTextEdit="1"/>
              </p:cNvSpPr>
              <p:nvPr/>
            </p:nvSpPr>
            <p:spPr>
              <a:xfrm>
                <a:off x="1753659" y="1671090"/>
                <a:ext cx="4690532" cy="584775"/>
              </a:xfrm>
              <a:prstGeom prst="rect">
                <a:avLst/>
              </a:prstGeom>
              <a:blipFill>
                <a:blip r:embed="rId2"/>
                <a:stretch>
                  <a:fillRect/>
                </a:stretch>
              </a:blipFill>
              <a:ln w="25400">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B1180332-5F6D-4C6B-84AC-63B54C63F0A0}"/>
                  </a:ext>
                </a:extLst>
              </p:cNvPr>
              <p:cNvSpPr txBox="1"/>
              <p:nvPr/>
            </p:nvSpPr>
            <p:spPr>
              <a:xfrm>
                <a:off x="2051720" y="3507477"/>
                <a:ext cx="4690532" cy="1094659"/>
              </a:xfrm>
              <a:prstGeom prst="rect">
                <a:avLst/>
              </a:prstGeom>
              <a:noFill/>
              <a:ln w="25400">
                <a:noFill/>
              </a:ln>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sz="3200" i="1" smtClean="0">
                          <a:latin typeface="Cambria Math" panose="02040503050406030204" pitchFamily="18" charset="0"/>
                        </a:rPr>
                        <m:t>𝐸𝑅</m:t>
                      </m:r>
                      <m:r>
                        <a:rPr lang="zh-CN" altLang="en-US" sz="3200" i="0">
                          <a:latin typeface="Cambria Math" panose="02040503050406030204" pitchFamily="18" charset="0"/>
                        </a:rPr>
                        <m:t>=</m:t>
                      </m:r>
                      <m:f>
                        <m:fPr>
                          <m:ctrlPr>
                            <a:rPr lang="zh-CN" altLang="en-US" sz="3200" i="1">
                              <a:solidFill>
                                <a:srgbClr val="836967"/>
                              </a:solidFill>
                              <a:latin typeface="Cambria Math" panose="02040503050406030204" pitchFamily="18" charset="0"/>
                            </a:rPr>
                          </m:ctrlPr>
                        </m:fPr>
                        <m:num>
                          <m:r>
                            <a:rPr lang="zh-CN" altLang="en-US" sz="3200" i="1">
                              <a:latin typeface="Cambria Math" panose="02040503050406030204" pitchFamily="18" charset="0"/>
                            </a:rPr>
                            <m:t>𝑢</m:t>
                          </m:r>
                        </m:num>
                        <m:den>
                          <m:r>
                            <a:rPr lang="zh-CN" altLang="en-US" sz="3200" i="1">
                              <a:latin typeface="Cambria Math" panose="02040503050406030204" pitchFamily="18" charset="0"/>
                            </a:rPr>
                            <m:t>𝜆</m:t>
                          </m:r>
                          <m:d>
                            <m:dPr>
                              <m:ctrlPr>
                                <a:rPr lang="zh-CN" altLang="en-US" sz="3200" i="1">
                                  <a:latin typeface="Cambria Math" panose="02040503050406030204" pitchFamily="18" charset="0"/>
                                </a:rPr>
                              </m:ctrlPr>
                            </m:dPr>
                            <m:e>
                              <m:r>
                                <a:rPr lang="zh-CN" altLang="en-US" sz="3200" i="0">
                                  <a:latin typeface="Cambria Math" panose="02040503050406030204" pitchFamily="18" charset="0"/>
                                </a:rPr>
                                <m:t>1−</m:t>
                              </m:r>
                              <m:r>
                                <a:rPr lang="zh-CN" altLang="en-US" sz="3200" i="1">
                                  <a:latin typeface="Cambria Math" panose="02040503050406030204" pitchFamily="18" charset="0"/>
                                </a:rPr>
                                <m:t>𝑢</m:t>
                              </m:r>
                            </m:e>
                          </m:d>
                        </m:den>
                      </m:f>
                      <m:r>
                        <a:rPr lang="zh-CN" altLang="en-US" sz="3200" i="0">
                          <a:latin typeface="Cambria Math" panose="02040503050406030204" pitchFamily="18" charset="0"/>
                        </a:rPr>
                        <m:t>=</m:t>
                      </m:r>
                      <m:f>
                        <m:fPr>
                          <m:ctrlPr>
                            <a:rPr lang="zh-CN" altLang="en-US" sz="3200" i="1">
                              <a:solidFill>
                                <a:srgbClr val="836967"/>
                              </a:solidFill>
                              <a:latin typeface="Cambria Math" panose="02040503050406030204" pitchFamily="18" charset="0"/>
                            </a:rPr>
                          </m:ctrlPr>
                        </m:fPr>
                        <m:num>
                          <m:r>
                            <a:rPr lang="zh-CN" altLang="en-US" sz="3200" i="0">
                              <a:latin typeface="Cambria Math" panose="02040503050406030204" pitchFamily="18" charset="0"/>
                            </a:rPr>
                            <m:t>1</m:t>
                          </m:r>
                        </m:num>
                        <m:den>
                          <m:r>
                            <a:rPr lang="zh-CN" altLang="en-US" sz="3200" i="1">
                              <a:latin typeface="Cambria Math" panose="02040503050406030204" pitchFamily="18" charset="0"/>
                            </a:rPr>
                            <m:t>𝜇</m:t>
                          </m:r>
                          <m:r>
                            <a:rPr lang="zh-CN" altLang="en-US" sz="3200" i="0">
                              <a:latin typeface="Cambria Math" panose="02040503050406030204" pitchFamily="18" charset="0"/>
                            </a:rPr>
                            <m:t>−</m:t>
                          </m:r>
                          <m:r>
                            <a:rPr lang="zh-CN" altLang="en-US" sz="3200" i="1">
                              <a:latin typeface="Cambria Math" panose="02040503050406030204" pitchFamily="18" charset="0"/>
                            </a:rPr>
                            <m:t>𝜆</m:t>
                          </m:r>
                        </m:den>
                      </m:f>
                    </m:oMath>
                  </m:oMathPara>
                </a14:m>
                <a:endParaRPr lang="zh-CN" altLang="en-US" dirty="0"/>
              </a:p>
            </p:txBody>
          </p:sp>
        </mc:Choice>
        <mc:Fallback xmlns="">
          <p:sp>
            <p:nvSpPr>
              <p:cNvPr id="11" name="文本框 10">
                <a:extLst>
                  <a:ext uri="{FF2B5EF4-FFF2-40B4-BE49-F238E27FC236}">
                    <a16:creationId xmlns:a16="http://schemas.microsoft.com/office/drawing/2014/main" id="{B1180332-5F6D-4C6B-84AC-63B54C63F0A0}"/>
                  </a:ext>
                </a:extLst>
              </p:cNvPr>
              <p:cNvSpPr txBox="1">
                <a:spLocks noRot="1" noChangeAspect="1" noMove="1" noResize="1" noEditPoints="1" noAdjustHandles="1" noChangeArrowheads="1" noChangeShapeType="1" noTextEdit="1"/>
              </p:cNvSpPr>
              <p:nvPr/>
            </p:nvSpPr>
            <p:spPr>
              <a:xfrm>
                <a:off x="2051720" y="3507477"/>
                <a:ext cx="4690532" cy="1094659"/>
              </a:xfrm>
              <a:prstGeom prst="rect">
                <a:avLst/>
              </a:prstGeom>
              <a:blipFill>
                <a:blip r:embed="rId3"/>
                <a:stretch>
                  <a:fillRect/>
                </a:stretch>
              </a:blipFill>
              <a:ln w="25400">
                <a:noFill/>
              </a:ln>
            </p:spPr>
            <p:txBody>
              <a:bodyPr/>
              <a:lstStyle/>
              <a:p>
                <a:r>
                  <a:rPr lang="zh-CN" altLang="en-US">
                    <a:noFill/>
                  </a:rPr>
                  <a:t> </a:t>
                </a:r>
              </a:p>
            </p:txBody>
          </p:sp>
        </mc:Fallback>
      </mc:AlternateContent>
      <p:sp>
        <p:nvSpPr>
          <p:cNvPr id="14" name="文本框 13">
            <a:extLst>
              <a:ext uri="{FF2B5EF4-FFF2-40B4-BE49-F238E27FC236}">
                <a16:creationId xmlns:a16="http://schemas.microsoft.com/office/drawing/2014/main" id="{5263443D-418E-488F-AACB-274CFF9F0780}"/>
              </a:ext>
            </a:extLst>
          </p:cNvPr>
          <p:cNvSpPr txBox="1"/>
          <p:nvPr/>
        </p:nvSpPr>
        <p:spPr>
          <a:xfrm>
            <a:off x="-79694" y="5644991"/>
            <a:ext cx="8953359" cy="584775"/>
          </a:xfrm>
          <a:prstGeom prst="rect">
            <a:avLst/>
          </a:prstGeom>
          <a:noFill/>
          <a:ln w="25400">
            <a:noFill/>
          </a:ln>
        </p:spPr>
        <p:txBody>
          <a:bodyPr wrap="square">
            <a:spAutoFit/>
          </a:bodyPr>
          <a:lstStyle/>
          <a:p>
            <a:pPr marL="457200" indent="-457200">
              <a:buFont typeface="Arial" panose="020B0604020202020204" pitchFamily="34" charset="0"/>
              <a:buChar char="•"/>
            </a:pPr>
            <a:r>
              <a:rPr kumimoji="0" lang="zh-CN" altLang="en-US" sz="3200" b="0" i="0" u="none" strike="noStrike" kern="1200" cap="none" spc="0" normalizeH="0" baseline="0" noProof="0" dirty="0">
                <a:ln>
                  <a:noFill/>
                </a:ln>
                <a:solidFill>
                  <a:srgbClr val="006699"/>
                </a:solidFill>
                <a:effectLst/>
                <a:uLnTx/>
                <a:uFillTx/>
                <a:latin typeface="Verdana" panose="020B0604030504040204" pitchFamily="34" charset="0"/>
                <a:ea typeface="宋体" panose="02010600030101010101" pitchFamily="2" charset="-122"/>
                <a:cs typeface="+mn-cs"/>
              </a:rPr>
              <a:t>顾客滞留时间</a:t>
            </a:r>
            <a:r>
              <a:rPr kumimoji="0" lang="en-US" altLang="zh-CN" sz="3200" b="0" i="1" u="none" strike="noStrike" kern="1200" cap="none" spc="0" normalizeH="0" baseline="0" noProof="0" dirty="0">
                <a:ln>
                  <a:noFill/>
                </a:ln>
                <a:solidFill>
                  <a:srgbClr val="006699"/>
                </a:solidFill>
                <a:effectLst/>
                <a:uLnTx/>
                <a:uFillTx/>
                <a:latin typeface="Verdana" panose="020B0604030504040204" pitchFamily="34" charset="0"/>
                <a:ea typeface="宋体" panose="02010600030101010101" pitchFamily="2" charset="-122"/>
                <a:cs typeface="+mn-cs"/>
              </a:rPr>
              <a:t>R</a:t>
            </a:r>
            <a:r>
              <a:rPr kumimoji="0" lang="zh-CN" altLang="en-US" sz="3200" b="0" i="0" u="none" strike="noStrike" kern="1200" cap="none" spc="0" normalizeH="0" baseline="0" noProof="0" dirty="0">
                <a:ln>
                  <a:noFill/>
                </a:ln>
                <a:solidFill>
                  <a:srgbClr val="006699"/>
                </a:solidFill>
                <a:effectLst/>
                <a:uLnTx/>
                <a:uFillTx/>
                <a:latin typeface="Verdana" panose="020B0604030504040204" pitchFamily="34" charset="0"/>
                <a:ea typeface="宋体" panose="02010600030101010101" pitchFamily="2" charset="-122"/>
                <a:cs typeface="+mn-cs"/>
              </a:rPr>
              <a:t>服从均值为</a:t>
            </a:r>
            <a:r>
              <a:rPr kumimoji="0" lang="en-US" altLang="zh-CN" sz="3200" b="0" i="0" u="none" strike="noStrike" kern="1200" cap="none" spc="0" normalizeH="0" baseline="0" noProof="0" dirty="0">
                <a:ln>
                  <a:noFill/>
                </a:ln>
                <a:solidFill>
                  <a:srgbClr val="006699"/>
                </a:solidFill>
                <a:effectLst/>
                <a:uLnTx/>
                <a:uFillTx/>
                <a:latin typeface="Verdana" panose="020B0604030504040204" pitchFamily="34" charset="0"/>
                <a:ea typeface="宋体" panose="02010600030101010101" pitchFamily="2" charset="-122"/>
                <a:cs typeface="+mn-cs"/>
              </a:rPr>
              <a:t>1/(</a:t>
            </a:r>
            <a:r>
              <a:rPr kumimoji="0" lang="el-GR" altLang="zh-CN" sz="3200" b="0" i="0" u="none" strike="noStrike" kern="1200" cap="none" spc="0" normalizeH="0" baseline="0" noProof="0" dirty="0">
                <a:ln>
                  <a:noFill/>
                </a:ln>
                <a:solidFill>
                  <a:srgbClr val="006699"/>
                </a:solidFill>
                <a:effectLst/>
                <a:uLnTx/>
                <a:uFillTx/>
                <a:latin typeface="Verdana" panose="020B0604030504040204" pitchFamily="34" charset="0"/>
                <a:ea typeface="宋体" panose="02010600030101010101" pitchFamily="2" charset="-122"/>
                <a:cs typeface="+mn-cs"/>
              </a:rPr>
              <a:t>μ</a:t>
            </a:r>
            <a:r>
              <a:rPr kumimoji="0" lang="en-US" altLang="zh-CN" sz="3200" b="0" i="0" u="none" strike="noStrike" kern="1200" cap="none" spc="0" normalizeH="0" baseline="0" noProof="0" dirty="0">
                <a:ln>
                  <a:noFill/>
                </a:ln>
                <a:solidFill>
                  <a:srgbClr val="006699"/>
                </a:solidFill>
                <a:effectLst/>
                <a:uLnTx/>
                <a:uFillTx/>
                <a:latin typeface="Verdana" panose="020B0604030504040204" pitchFamily="34" charset="0"/>
                <a:ea typeface="宋体" panose="02010600030101010101" pitchFamily="2" charset="-122"/>
                <a:cs typeface="+mn-cs"/>
              </a:rPr>
              <a:t>-</a:t>
            </a:r>
            <a:r>
              <a:rPr kumimoji="0" lang="el-GR" altLang="zh-CN" sz="3200" b="0" i="0" u="none" strike="noStrike" kern="1200" cap="none" spc="0" normalizeH="0" baseline="0" noProof="0" dirty="0">
                <a:ln>
                  <a:noFill/>
                </a:ln>
                <a:solidFill>
                  <a:srgbClr val="006699"/>
                </a:solidFill>
                <a:effectLst/>
                <a:uLnTx/>
                <a:uFillTx/>
                <a:latin typeface="Verdana" panose="020B0604030504040204" pitchFamily="34" charset="0"/>
                <a:ea typeface="宋体" panose="02010600030101010101" pitchFamily="2" charset="-122"/>
                <a:cs typeface="+mn-cs"/>
              </a:rPr>
              <a:t>λ</a:t>
            </a:r>
            <a:r>
              <a:rPr kumimoji="0" lang="en-US" altLang="zh-CN" sz="3200" b="0" i="0" u="none" strike="noStrike" kern="1200" cap="none" spc="0" normalizeH="0" baseline="0" noProof="0" dirty="0">
                <a:ln>
                  <a:noFill/>
                </a:ln>
                <a:solidFill>
                  <a:srgbClr val="006699"/>
                </a:solidFill>
                <a:effectLst/>
                <a:uLnTx/>
                <a:uFillTx/>
                <a:latin typeface="Verdana" panose="020B0604030504040204" pitchFamily="34" charset="0"/>
                <a:ea typeface="宋体" panose="02010600030101010101" pitchFamily="2" charset="-122"/>
                <a:cs typeface="+mn-cs"/>
              </a:rPr>
              <a:t>)</a:t>
            </a:r>
            <a:r>
              <a:rPr kumimoji="0" lang="zh-CN" altLang="en-US" sz="3200" b="0" i="0" u="none" strike="noStrike" kern="1200" cap="none" spc="0" normalizeH="0" baseline="0" noProof="0" dirty="0">
                <a:ln>
                  <a:noFill/>
                </a:ln>
                <a:solidFill>
                  <a:srgbClr val="006699"/>
                </a:solidFill>
                <a:effectLst/>
                <a:uLnTx/>
                <a:uFillTx/>
                <a:latin typeface="Verdana" panose="020B0604030504040204" pitchFamily="34" charset="0"/>
                <a:ea typeface="宋体" panose="02010600030101010101" pitchFamily="2" charset="-122"/>
                <a:cs typeface="+mn-cs"/>
              </a:rPr>
              <a:t>的指数分布</a:t>
            </a:r>
            <a:endParaRPr lang="zh-CN" altLang="en-US" dirty="0"/>
          </a:p>
        </p:txBody>
      </p:sp>
    </p:spTree>
    <p:extLst>
      <p:ext uri="{BB962C8B-B14F-4D97-AF65-F5344CB8AC3E}">
        <p14:creationId xmlns:p14="http://schemas.microsoft.com/office/powerpoint/2010/main" val="417547336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标题 1">
            <a:extLst>
              <a:ext uri="{FF2B5EF4-FFF2-40B4-BE49-F238E27FC236}">
                <a16:creationId xmlns:a16="http://schemas.microsoft.com/office/drawing/2014/main" id="{C5D96BB7-F3EE-475D-8C4A-757D9F1B8C06}"/>
              </a:ext>
            </a:extLst>
          </p:cNvPr>
          <p:cNvSpPr>
            <a:spLocks noGrp="1" noChangeArrowheads="1"/>
          </p:cNvSpPr>
          <p:nvPr>
            <p:ph type="title"/>
          </p:nvPr>
        </p:nvSpPr>
        <p:spPr>
          <a:xfrm>
            <a:off x="-15875" y="142875"/>
            <a:ext cx="8229600" cy="642938"/>
          </a:xfrm>
        </p:spPr>
        <p:txBody>
          <a:bodyPr/>
          <a:lstStyle/>
          <a:p>
            <a:pPr algn="l" defTabSz="512763" fontAlgn="base">
              <a:spcAft>
                <a:spcPct val="0"/>
              </a:spcAft>
            </a:pPr>
            <a:r>
              <a:rPr lang="zh-CN" altLang="en-US" dirty="0"/>
              <a:t>例</a:t>
            </a:r>
            <a:r>
              <a:rPr lang="en-US" altLang="zh-CN" dirty="0"/>
              <a:t>15.2</a:t>
            </a:r>
            <a:endParaRPr lang="zh-CN" altLang="en-US" dirty="0"/>
          </a:p>
        </p:txBody>
      </p:sp>
      <p:sp>
        <p:nvSpPr>
          <p:cNvPr id="4" name="灯片编号占位符 2">
            <a:extLst>
              <a:ext uri="{FF2B5EF4-FFF2-40B4-BE49-F238E27FC236}">
                <a16:creationId xmlns:a16="http://schemas.microsoft.com/office/drawing/2014/main" id="{C27C162C-7E7E-4C70-B53F-15564590C7C6}"/>
              </a:ext>
            </a:extLst>
          </p:cNvPr>
          <p:cNvSpPr>
            <a:spLocks noGrp="1" noChangeArrowheads="1"/>
          </p:cNvSpPr>
          <p:nvPr>
            <p:ph type="sldNum" sz="quarter" idx="12"/>
          </p:nvPr>
        </p:nvSpPr>
        <p:spPr bwMode="auto">
          <a:xfrm>
            <a:off x="6553200" y="6391275"/>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9FCE3FB9-BAC7-4293-A5BB-B8E090A183F8}" type="slidenum">
              <a:rPr lang="zh-CN" altLang="en-US">
                <a:solidFill>
                  <a:srgbClr val="898989"/>
                </a:solidFill>
              </a:rPr>
              <a:pPr/>
              <a:t>58</a:t>
            </a:fld>
            <a:endParaRPr lang="zh-CN" altLang="en-US">
              <a:solidFill>
                <a:srgbClr val="898989"/>
              </a:solidFill>
            </a:endParaRPr>
          </a:p>
        </p:txBody>
      </p:sp>
      <p:sp>
        <p:nvSpPr>
          <p:cNvPr id="16" name="文本框 15">
            <a:extLst>
              <a:ext uri="{FF2B5EF4-FFF2-40B4-BE49-F238E27FC236}">
                <a16:creationId xmlns:a16="http://schemas.microsoft.com/office/drawing/2014/main" id="{7CEDEC46-CDDF-44FE-8149-432C60974C70}"/>
              </a:ext>
            </a:extLst>
          </p:cNvPr>
          <p:cNvSpPr txBox="1"/>
          <p:nvPr/>
        </p:nvSpPr>
        <p:spPr>
          <a:xfrm>
            <a:off x="0" y="920621"/>
            <a:ext cx="9143999" cy="1077218"/>
          </a:xfrm>
          <a:prstGeom prst="rect">
            <a:avLst/>
          </a:prstGeom>
          <a:noFill/>
          <a:ln w="25400">
            <a:noFill/>
          </a:ln>
        </p:spPr>
        <p:txBody>
          <a:bodyPr wrap="square">
            <a:spAutoFit/>
          </a:bodyPr>
          <a:lstStyle/>
          <a:p>
            <a:pPr marL="457200" indent="-457200">
              <a:buFont typeface="Arial" panose="020B0604020202020204" pitchFamily="34" charset="0"/>
              <a:buChar char="•"/>
            </a:pPr>
            <a:r>
              <a:rPr kumimoji="0" lang="zh-CN" altLang="en-US" sz="3200" b="0" i="0" u="none" strike="noStrike" kern="1200" cap="none" spc="0" normalizeH="0" baseline="0" noProof="0" dirty="0">
                <a:ln>
                  <a:noFill/>
                </a:ln>
                <a:solidFill>
                  <a:srgbClr val="006699"/>
                </a:solidFill>
                <a:effectLst/>
                <a:uLnTx/>
                <a:uFillTx/>
                <a:latin typeface="Verdana" panose="020B0604030504040204" pitchFamily="34" charset="0"/>
                <a:ea typeface="宋体" panose="02010600030101010101" pitchFamily="2" charset="-122"/>
                <a:cs typeface="+mn-cs"/>
              </a:rPr>
              <a:t>用事件模拟的方法来模拟例</a:t>
            </a:r>
            <a:r>
              <a:rPr kumimoji="0" lang="en-US" altLang="zh-CN" sz="3200" b="0" i="0" u="none" strike="noStrike" kern="1200" cap="none" spc="0" normalizeH="0" baseline="0" noProof="0" dirty="0">
                <a:ln>
                  <a:noFill/>
                </a:ln>
                <a:solidFill>
                  <a:srgbClr val="006699"/>
                </a:solidFill>
                <a:effectLst/>
                <a:uLnTx/>
                <a:uFillTx/>
                <a:latin typeface="Verdana" panose="020B0604030504040204" pitchFamily="34" charset="0"/>
                <a:ea typeface="宋体" panose="02010600030101010101" pitchFamily="2" charset="-122"/>
                <a:cs typeface="+mn-cs"/>
              </a:rPr>
              <a:t>15.1</a:t>
            </a:r>
            <a:r>
              <a:rPr kumimoji="0" lang="zh-CN" altLang="en-US" sz="3200" b="0" i="0" u="none" strike="noStrike" kern="1200" cap="none" spc="0" normalizeH="0" baseline="0" noProof="0" dirty="0">
                <a:ln>
                  <a:noFill/>
                </a:ln>
                <a:solidFill>
                  <a:srgbClr val="006699"/>
                </a:solidFill>
                <a:effectLst/>
                <a:uLnTx/>
                <a:uFillTx/>
                <a:latin typeface="Verdana" panose="020B0604030504040204" pitchFamily="34" charset="0"/>
                <a:ea typeface="宋体" panose="02010600030101010101" pitchFamily="2" charset="-122"/>
                <a:cs typeface="+mn-cs"/>
              </a:rPr>
              <a:t>。 </a:t>
            </a:r>
            <a:endParaRPr kumimoji="0" lang="en-US" altLang="zh-CN" sz="3200" b="0" i="0" u="none" strike="noStrike" kern="1200" cap="none" spc="0" normalizeH="0" baseline="0" noProof="0" dirty="0">
              <a:ln>
                <a:noFill/>
              </a:ln>
              <a:solidFill>
                <a:srgbClr val="006699"/>
              </a:solidFill>
              <a:effectLst/>
              <a:uLnTx/>
              <a:uFillTx/>
              <a:latin typeface="Verdana" panose="020B0604030504040204" pitchFamily="34" charset="0"/>
              <a:ea typeface="宋体" panose="02010600030101010101" pitchFamily="2" charset="-122"/>
              <a:cs typeface="+mn-cs"/>
            </a:endParaRPr>
          </a:p>
          <a:p>
            <a:pPr marL="457200" indent="-457200">
              <a:buFont typeface="Arial" panose="020B0604020202020204" pitchFamily="34" charset="0"/>
              <a:buChar char="•"/>
            </a:pPr>
            <a:r>
              <a:rPr kumimoji="0" lang="zh-CN" altLang="en-US" sz="3200" b="0" i="0" u="none" strike="noStrike" kern="1200" cap="none" spc="0" normalizeH="0" baseline="0" noProof="0" dirty="0">
                <a:ln>
                  <a:noFill/>
                </a:ln>
                <a:solidFill>
                  <a:srgbClr val="006699"/>
                </a:solidFill>
                <a:effectLst/>
                <a:uLnTx/>
                <a:uFillTx/>
                <a:latin typeface="Verdana" panose="020B0604030504040204" pitchFamily="34" charset="0"/>
                <a:ea typeface="宋体" panose="02010600030101010101" pitchFamily="2" charset="-122"/>
                <a:cs typeface="+mn-cs"/>
              </a:rPr>
              <a:t>估计平均滞留时间</a:t>
            </a:r>
            <a:r>
              <a:rPr kumimoji="0" lang="en-US" altLang="zh-CN" sz="3200" b="0" i="0" u="none" strike="noStrike" kern="1200" cap="none" spc="0" normalizeH="0" baseline="0" noProof="0" dirty="0">
                <a:ln>
                  <a:noFill/>
                </a:ln>
                <a:solidFill>
                  <a:srgbClr val="006699"/>
                </a:solidFill>
                <a:effectLst/>
                <a:uLnTx/>
                <a:uFillTx/>
                <a:latin typeface="Verdana" panose="020B0604030504040204" pitchFamily="34" charset="0"/>
                <a:ea typeface="宋体" panose="02010600030101010101" pitchFamily="2" charset="-122"/>
                <a:cs typeface="+mn-cs"/>
              </a:rPr>
              <a:t>ER</a:t>
            </a:r>
            <a:endParaRPr lang="zh-CN" altLang="en-US" b="1" dirty="0"/>
          </a:p>
        </p:txBody>
      </p:sp>
      <p:pic>
        <p:nvPicPr>
          <p:cNvPr id="3" name="图片 2">
            <a:extLst>
              <a:ext uri="{FF2B5EF4-FFF2-40B4-BE49-F238E27FC236}">
                <a16:creationId xmlns:a16="http://schemas.microsoft.com/office/drawing/2014/main" id="{45D821A6-1629-4736-AFFB-60E261EEBBDC}"/>
              </a:ext>
            </a:extLst>
          </p:cNvPr>
          <p:cNvPicPr>
            <a:picLocks noChangeAspect="1"/>
          </p:cNvPicPr>
          <p:nvPr/>
        </p:nvPicPr>
        <p:blipFill>
          <a:blip r:embed="rId2"/>
          <a:stretch>
            <a:fillRect/>
          </a:stretch>
        </p:blipFill>
        <p:spPr>
          <a:xfrm>
            <a:off x="611560" y="1997839"/>
            <a:ext cx="5490610" cy="4017027"/>
          </a:xfrm>
          <a:prstGeom prst="rect">
            <a:avLst/>
          </a:prstGeom>
        </p:spPr>
      </p:pic>
    </p:spTree>
    <p:extLst>
      <p:ext uri="{BB962C8B-B14F-4D97-AF65-F5344CB8AC3E}">
        <p14:creationId xmlns:p14="http://schemas.microsoft.com/office/powerpoint/2010/main" val="350214268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标题 1">
            <a:extLst>
              <a:ext uri="{FF2B5EF4-FFF2-40B4-BE49-F238E27FC236}">
                <a16:creationId xmlns:a16="http://schemas.microsoft.com/office/drawing/2014/main" id="{C5D96BB7-F3EE-475D-8C4A-757D9F1B8C06}"/>
              </a:ext>
            </a:extLst>
          </p:cNvPr>
          <p:cNvSpPr>
            <a:spLocks noGrp="1" noChangeArrowheads="1"/>
          </p:cNvSpPr>
          <p:nvPr>
            <p:ph type="title"/>
          </p:nvPr>
        </p:nvSpPr>
        <p:spPr>
          <a:xfrm>
            <a:off x="-15875" y="142875"/>
            <a:ext cx="8229600" cy="642938"/>
          </a:xfrm>
        </p:spPr>
        <p:txBody>
          <a:bodyPr/>
          <a:lstStyle/>
          <a:p>
            <a:pPr algn="l" defTabSz="512763" fontAlgn="base">
              <a:spcAft>
                <a:spcPct val="0"/>
              </a:spcAft>
            </a:pPr>
            <a:r>
              <a:rPr lang="zh-CN" altLang="en-US" dirty="0"/>
              <a:t>例</a:t>
            </a:r>
            <a:r>
              <a:rPr lang="en-US" altLang="zh-CN" dirty="0"/>
              <a:t>15.2</a:t>
            </a:r>
            <a:endParaRPr lang="zh-CN" altLang="en-US" dirty="0"/>
          </a:p>
        </p:txBody>
      </p:sp>
      <p:sp>
        <p:nvSpPr>
          <p:cNvPr id="4" name="灯片编号占位符 2">
            <a:extLst>
              <a:ext uri="{FF2B5EF4-FFF2-40B4-BE49-F238E27FC236}">
                <a16:creationId xmlns:a16="http://schemas.microsoft.com/office/drawing/2014/main" id="{C27C162C-7E7E-4C70-B53F-15564590C7C6}"/>
              </a:ext>
            </a:extLst>
          </p:cNvPr>
          <p:cNvSpPr>
            <a:spLocks noGrp="1" noChangeArrowheads="1"/>
          </p:cNvSpPr>
          <p:nvPr>
            <p:ph type="sldNum" sz="quarter" idx="12"/>
          </p:nvPr>
        </p:nvSpPr>
        <p:spPr bwMode="auto">
          <a:xfrm>
            <a:off x="6553200" y="6391275"/>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9FCE3FB9-BAC7-4293-A5BB-B8E090A183F8}" type="slidenum">
              <a:rPr lang="zh-CN" altLang="en-US">
                <a:solidFill>
                  <a:srgbClr val="898989"/>
                </a:solidFill>
              </a:rPr>
              <a:pPr/>
              <a:t>59</a:t>
            </a:fld>
            <a:endParaRPr lang="zh-CN" altLang="en-US">
              <a:solidFill>
                <a:srgbClr val="898989"/>
              </a:solidFill>
            </a:endParaRPr>
          </a:p>
        </p:txBody>
      </p:sp>
      <p:sp>
        <p:nvSpPr>
          <p:cNvPr id="16" name="文本框 15">
            <a:extLst>
              <a:ext uri="{FF2B5EF4-FFF2-40B4-BE49-F238E27FC236}">
                <a16:creationId xmlns:a16="http://schemas.microsoft.com/office/drawing/2014/main" id="{7CEDEC46-CDDF-44FE-8149-432C60974C70}"/>
              </a:ext>
            </a:extLst>
          </p:cNvPr>
          <p:cNvSpPr txBox="1"/>
          <p:nvPr/>
        </p:nvSpPr>
        <p:spPr>
          <a:xfrm>
            <a:off x="0" y="920621"/>
            <a:ext cx="9143999" cy="1077218"/>
          </a:xfrm>
          <a:prstGeom prst="rect">
            <a:avLst/>
          </a:prstGeom>
          <a:noFill/>
          <a:ln w="25400">
            <a:noFill/>
          </a:ln>
        </p:spPr>
        <p:txBody>
          <a:bodyPr wrap="square">
            <a:spAutoFit/>
          </a:bodyPr>
          <a:lstStyle/>
          <a:p>
            <a:pPr marL="457200" indent="-457200">
              <a:buFont typeface="Arial" panose="020B0604020202020204" pitchFamily="34" charset="0"/>
              <a:buChar char="•"/>
            </a:pPr>
            <a:r>
              <a:rPr kumimoji="0" lang="zh-CN" altLang="en-US" sz="3200" b="0" i="0" u="none" strike="noStrike" kern="1200" cap="none" spc="0" normalizeH="0" baseline="0" noProof="0" dirty="0">
                <a:ln>
                  <a:noFill/>
                </a:ln>
                <a:solidFill>
                  <a:srgbClr val="006699"/>
                </a:solidFill>
                <a:effectLst/>
                <a:uLnTx/>
                <a:uFillTx/>
                <a:latin typeface="Verdana" panose="020B0604030504040204" pitchFamily="34" charset="0"/>
                <a:ea typeface="宋体" panose="02010600030101010101" pitchFamily="2" charset="-122"/>
                <a:cs typeface="+mn-cs"/>
              </a:rPr>
              <a:t>用事件模拟的方法来模拟例</a:t>
            </a:r>
            <a:r>
              <a:rPr kumimoji="0" lang="en-US" altLang="zh-CN" sz="3200" b="0" i="0" u="none" strike="noStrike" kern="1200" cap="none" spc="0" normalizeH="0" baseline="0" noProof="0" dirty="0">
                <a:ln>
                  <a:noFill/>
                </a:ln>
                <a:solidFill>
                  <a:srgbClr val="006699"/>
                </a:solidFill>
                <a:effectLst/>
                <a:uLnTx/>
                <a:uFillTx/>
                <a:latin typeface="Verdana" panose="020B0604030504040204" pitchFamily="34" charset="0"/>
                <a:ea typeface="宋体" panose="02010600030101010101" pitchFamily="2" charset="-122"/>
                <a:cs typeface="+mn-cs"/>
              </a:rPr>
              <a:t>15.1</a:t>
            </a:r>
            <a:r>
              <a:rPr kumimoji="0" lang="zh-CN" altLang="en-US" sz="3200" b="0" i="0" u="none" strike="noStrike" kern="1200" cap="none" spc="0" normalizeH="0" baseline="0" noProof="0" dirty="0">
                <a:ln>
                  <a:noFill/>
                </a:ln>
                <a:solidFill>
                  <a:srgbClr val="006699"/>
                </a:solidFill>
                <a:effectLst/>
                <a:uLnTx/>
                <a:uFillTx/>
                <a:latin typeface="Verdana" panose="020B0604030504040204" pitchFamily="34" charset="0"/>
                <a:ea typeface="宋体" panose="02010600030101010101" pitchFamily="2" charset="-122"/>
                <a:cs typeface="+mn-cs"/>
              </a:rPr>
              <a:t>。 </a:t>
            </a:r>
            <a:endParaRPr kumimoji="0" lang="en-US" altLang="zh-CN" sz="3200" b="0" i="0" u="none" strike="noStrike" kern="1200" cap="none" spc="0" normalizeH="0" baseline="0" noProof="0" dirty="0">
              <a:ln>
                <a:noFill/>
              </a:ln>
              <a:solidFill>
                <a:srgbClr val="006699"/>
              </a:solidFill>
              <a:effectLst/>
              <a:uLnTx/>
              <a:uFillTx/>
              <a:latin typeface="Verdana" panose="020B0604030504040204" pitchFamily="34" charset="0"/>
              <a:ea typeface="宋体" panose="02010600030101010101" pitchFamily="2" charset="-122"/>
              <a:cs typeface="+mn-cs"/>
            </a:endParaRPr>
          </a:p>
          <a:p>
            <a:pPr marL="457200" indent="-457200">
              <a:buFont typeface="Arial" panose="020B0604020202020204" pitchFamily="34" charset="0"/>
              <a:buChar char="•"/>
            </a:pPr>
            <a:r>
              <a:rPr kumimoji="0" lang="zh-CN" altLang="en-US" sz="3200" b="0" i="0" u="none" strike="noStrike" kern="1200" cap="none" spc="0" normalizeH="0" baseline="0" noProof="0" dirty="0">
                <a:ln>
                  <a:noFill/>
                </a:ln>
                <a:solidFill>
                  <a:srgbClr val="006699"/>
                </a:solidFill>
                <a:effectLst/>
                <a:uLnTx/>
                <a:uFillTx/>
                <a:latin typeface="Verdana" panose="020B0604030504040204" pitchFamily="34" charset="0"/>
                <a:ea typeface="宋体" panose="02010600030101010101" pitchFamily="2" charset="-122"/>
                <a:cs typeface="+mn-cs"/>
              </a:rPr>
              <a:t>估计平均滞留时间</a:t>
            </a:r>
            <a:r>
              <a:rPr kumimoji="0" lang="en-US" altLang="zh-CN" sz="3200" b="0" i="0" u="none" strike="noStrike" kern="1200" cap="none" spc="0" normalizeH="0" baseline="0" noProof="0" dirty="0">
                <a:ln>
                  <a:noFill/>
                </a:ln>
                <a:solidFill>
                  <a:srgbClr val="006699"/>
                </a:solidFill>
                <a:effectLst/>
                <a:uLnTx/>
                <a:uFillTx/>
                <a:latin typeface="Verdana" panose="020B0604030504040204" pitchFamily="34" charset="0"/>
                <a:ea typeface="宋体" panose="02010600030101010101" pitchFamily="2" charset="-122"/>
                <a:cs typeface="+mn-cs"/>
              </a:rPr>
              <a:t>ER</a:t>
            </a:r>
            <a:endParaRPr lang="zh-CN" altLang="en-US" b="1" dirty="0"/>
          </a:p>
        </p:txBody>
      </p:sp>
      <p:pic>
        <p:nvPicPr>
          <p:cNvPr id="5" name="图片 4">
            <a:extLst>
              <a:ext uri="{FF2B5EF4-FFF2-40B4-BE49-F238E27FC236}">
                <a16:creationId xmlns:a16="http://schemas.microsoft.com/office/drawing/2014/main" id="{B2EE47BF-7E94-44DA-8CF2-E83BD426CE4D}"/>
              </a:ext>
            </a:extLst>
          </p:cNvPr>
          <p:cNvPicPr>
            <a:picLocks noChangeAspect="1"/>
          </p:cNvPicPr>
          <p:nvPr/>
        </p:nvPicPr>
        <p:blipFill>
          <a:blip r:embed="rId2"/>
          <a:stretch>
            <a:fillRect/>
          </a:stretch>
        </p:blipFill>
        <p:spPr>
          <a:xfrm>
            <a:off x="1556665" y="1997839"/>
            <a:ext cx="4107859" cy="4047597"/>
          </a:xfrm>
          <a:prstGeom prst="rect">
            <a:avLst/>
          </a:prstGeom>
        </p:spPr>
      </p:pic>
    </p:spTree>
    <p:extLst>
      <p:ext uri="{BB962C8B-B14F-4D97-AF65-F5344CB8AC3E}">
        <p14:creationId xmlns:p14="http://schemas.microsoft.com/office/powerpoint/2010/main" val="34468768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标题 1">
            <a:extLst>
              <a:ext uri="{FF2B5EF4-FFF2-40B4-BE49-F238E27FC236}">
                <a16:creationId xmlns:a16="http://schemas.microsoft.com/office/drawing/2014/main" id="{C5D96BB7-F3EE-475D-8C4A-757D9F1B8C06}"/>
              </a:ext>
            </a:extLst>
          </p:cNvPr>
          <p:cNvSpPr>
            <a:spLocks noGrp="1" noChangeArrowheads="1"/>
          </p:cNvSpPr>
          <p:nvPr>
            <p:ph type="title"/>
          </p:nvPr>
        </p:nvSpPr>
        <p:spPr>
          <a:xfrm>
            <a:off x="-15875" y="142875"/>
            <a:ext cx="8229600" cy="642938"/>
          </a:xfrm>
        </p:spPr>
        <p:txBody>
          <a:bodyPr/>
          <a:lstStyle/>
          <a:p>
            <a:pPr algn="l" defTabSz="512763" fontAlgn="base">
              <a:spcAft>
                <a:spcPct val="0"/>
              </a:spcAft>
            </a:pPr>
            <a:r>
              <a:rPr lang="en-US" altLang="zh-CN" dirty="0"/>
              <a:t>3.6.1 </a:t>
            </a:r>
            <a:r>
              <a:rPr lang="zh-CN" altLang="en-US" dirty="0"/>
              <a:t>概述</a:t>
            </a:r>
          </a:p>
        </p:txBody>
      </p:sp>
      <p:sp>
        <p:nvSpPr>
          <p:cNvPr id="13" name="灯片编号占位符 2">
            <a:extLst>
              <a:ext uri="{FF2B5EF4-FFF2-40B4-BE49-F238E27FC236}">
                <a16:creationId xmlns:a16="http://schemas.microsoft.com/office/drawing/2014/main" id="{5A8BAC01-8B7C-42BB-BE3B-AED279295D94}"/>
              </a:ext>
            </a:extLst>
          </p:cNvPr>
          <p:cNvSpPr>
            <a:spLocks noGrp="1" noChangeArrowheads="1"/>
          </p:cNvSpPr>
          <p:nvPr>
            <p:ph type="sldNum" sz="quarter" idx="12"/>
          </p:nvPr>
        </p:nvSpPr>
        <p:spPr bwMode="auto">
          <a:xfrm>
            <a:off x="6553200" y="6391275"/>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9FCE3FB9-BAC7-4293-A5BB-B8E090A183F8}" type="slidenum">
              <a:rPr lang="zh-CN" altLang="en-US">
                <a:solidFill>
                  <a:srgbClr val="898989"/>
                </a:solidFill>
              </a:rPr>
              <a:pPr/>
              <a:t>6</a:t>
            </a:fld>
            <a:endParaRPr lang="zh-CN" altLang="en-US">
              <a:solidFill>
                <a:srgbClr val="898989"/>
              </a:solidFill>
            </a:endParaRPr>
          </a:p>
        </p:txBody>
      </p:sp>
      <p:sp>
        <p:nvSpPr>
          <p:cNvPr id="10" name="文本框 9">
            <a:extLst>
              <a:ext uri="{FF2B5EF4-FFF2-40B4-BE49-F238E27FC236}">
                <a16:creationId xmlns:a16="http://schemas.microsoft.com/office/drawing/2014/main" id="{7000FB4C-29CA-40D0-A510-4D9946881955}"/>
              </a:ext>
            </a:extLst>
          </p:cNvPr>
          <p:cNvSpPr txBox="1"/>
          <p:nvPr/>
        </p:nvSpPr>
        <p:spPr>
          <a:xfrm>
            <a:off x="183565" y="1043735"/>
            <a:ext cx="8229600" cy="584775"/>
          </a:xfrm>
          <a:prstGeom prst="rect">
            <a:avLst/>
          </a:prstGeom>
          <a:noFill/>
          <a:ln w="25400">
            <a:noFill/>
          </a:ln>
        </p:spPr>
        <p:txBody>
          <a:bodyPr wrap="square">
            <a:spAutoFit/>
          </a:bodyPr>
          <a:lstStyle/>
          <a:p>
            <a:r>
              <a:rPr lang="en-US" altLang="zh-CN" sz="3200" b="1" dirty="0">
                <a:solidFill>
                  <a:srgbClr val="FF0000"/>
                </a:solidFill>
                <a:latin typeface="Verdana" panose="020B0604030504040204" pitchFamily="34" charset="0"/>
              </a:rPr>
              <a:t>1 </a:t>
            </a:r>
            <a:r>
              <a:rPr lang="zh-CN" altLang="en-US" sz="3200" b="1" dirty="0">
                <a:solidFill>
                  <a:srgbClr val="FF0000"/>
                </a:solidFill>
                <a:latin typeface="Verdana" panose="020B0604030504040204" pitchFamily="34" charset="0"/>
              </a:rPr>
              <a:t>随机过程</a:t>
            </a:r>
            <a:r>
              <a:rPr lang="en-US" altLang="zh-CN" sz="3200" b="1" dirty="0">
                <a:solidFill>
                  <a:srgbClr val="FF0000"/>
                </a:solidFill>
                <a:latin typeface="Verdana" panose="020B0604030504040204" pitchFamily="34" charset="0"/>
              </a:rPr>
              <a:t>(Stochastic Process)</a:t>
            </a:r>
            <a:endParaRPr lang="zh-CN" altLang="en-US" sz="3200" b="1" dirty="0">
              <a:solidFill>
                <a:srgbClr val="FF0000"/>
              </a:solidFill>
              <a:latin typeface="Verdana" panose="020B0604030504040204" pitchFamily="34" charset="0"/>
            </a:endParaRPr>
          </a:p>
        </p:txBody>
      </p:sp>
      <p:sp>
        <p:nvSpPr>
          <p:cNvPr id="11" name="文本框 10">
            <a:extLst>
              <a:ext uri="{FF2B5EF4-FFF2-40B4-BE49-F238E27FC236}">
                <a16:creationId xmlns:a16="http://schemas.microsoft.com/office/drawing/2014/main" id="{8BF5F307-21D6-4145-8EE9-0CC27464B25C}"/>
              </a:ext>
            </a:extLst>
          </p:cNvPr>
          <p:cNvSpPr txBox="1"/>
          <p:nvPr/>
        </p:nvSpPr>
        <p:spPr>
          <a:xfrm>
            <a:off x="3162" y="1873977"/>
            <a:ext cx="8979328" cy="4031873"/>
          </a:xfrm>
          <a:prstGeom prst="rect">
            <a:avLst/>
          </a:prstGeom>
          <a:noFill/>
          <a:ln w="25400">
            <a:noFill/>
          </a:ln>
        </p:spPr>
        <p:txBody>
          <a:bodyPr wrap="square">
            <a:spAutoFit/>
          </a:bodyPr>
          <a:lstStyle/>
          <a:p>
            <a:pPr marL="457200" indent="-457200">
              <a:buFont typeface="Arial" panose="020B0604020202020204" pitchFamily="34" charset="0"/>
              <a:buChar char="•"/>
            </a:pPr>
            <a:r>
              <a:rPr lang="zh-CN" altLang="en-US" sz="3200" dirty="0">
                <a:solidFill>
                  <a:srgbClr val="006699"/>
                </a:solidFill>
                <a:latin typeface="Verdana" panose="020B0604030504040204" pitchFamily="34" charset="0"/>
              </a:rPr>
              <a:t>设</a:t>
            </a:r>
            <a:r>
              <a:rPr lang="fr-FR" altLang="zh-CN" sz="3200" dirty="0">
                <a:solidFill>
                  <a:srgbClr val="006699"/>
                </a:solidFill>
                <a:latin typeface="Verdana" panose="020B0604030504040204" pitchFamily="34" charset="0"/>
              </a:rPr>
              <a:t>{X(t),t</a:t>
            </a:r>
            <a:r>
              <a:rPr kumimoji="0" lang="en-US" altLang="zh-CN" sz="3200" b="1"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mn-cs"/>
                <a:sym typeface="Symbol" panose="05050102010706020507" pitchFamily="18" charset="2"/>
              </a:rPr>
              <a:t> </a:t>
            </a:r>
            <a:r>
              <a:rPr lang="en-US" altLang="zh-CN" sz="3200" dirty="0">
                <a:solidFill>
                  <a:srgbClr val="006699"/>
                </a:solidFill>
                <a:latin typeface="Verdana" panose="020B0604030504040204" pitchFamily="34" charset="0"/>
                <a:sym typeface="Symbol" panose="05050102010706020507" pitchFamily="18" charset="2"/>
              </a:rPr>
              <a:t>∈</a:t>
            </a:r>
            <a:r>
              <a:rPr lang="fr-FR" altLang="zh-CN" sz="3200" dirty="0">
                <a:solidFill>
                  <a:srgbClr val="006699"/>
                </a:solidFill>
                <a:latin typeface="Verdana" panose="020B0604030504040204" pitchFamily="34" charset="0"/>
              </a:rPr>
              <a:t>T}</a:t>
            </a:r>
            <a:r>
              <a:rPr lang="zh-CN" altLang="en-US" sz="3200" dirty="0">
                <a:solidFill>
                  <a:srgbClr val="006699"/>
                </a:solidFill>
                <a:latin typeface="Verdana" panose="020B0604030504040204" pitchFamily="34" charset="0"/>
              </a:rPr>
              <a:t>表示一组随机变量的集合， 称为一个</a:t>
            </a:r>
            <a:r>
              <a:rPr lang="zh-CN" altLang="en-US" sz="3200" b="1" dirty="0">
                <a:solidFill>
                  <a:srgbClr val="FF0000"/>
                </a:solidFill>
                <a:latin typeface="Verdana" panose="020B0604030504040204" pitchFamily="34" charset="0"/>
              </a:rPr>
              <a:t>随机过程</a:t>
            </a:r>
            <a:r>
              <a:rPr lang="en-US" altLang="zh-CN" sz="3200" dirty="0">
                <a:solidFill>
                  <a:srgbClr val="006699"/>
                </a:solidFill>
                <a:latin typeface="Verdana" panose="020B0604030504040204" pitchFamily="34" charset="0"/>
              </a:rPr>
              <a:t>,</a:t>
            </a:r>
            <a:r>
              <a:rPr lang="zh-CN" altLang="en-US" sz="3200" dirty="0">
                <a:solidFill>
                  <a:srgbClr val="006699"/>
                </a:solidFill>
                <a:latin typeface="Verdana" panose="020B0604030504040204" pitchFamily="34" charset="0"/>
              </a:rPr>
              <a:t>指标集合</a:t>
            </a:r>
            <a:r>
              <a:rPr lang="en-US" altLang="zh-CN" sz="3200" dirty="0">
                <a:solidFill>
                  <a:srgbClr val="006699"/>
                </a:solidFill>
                <a:latin typeface="Verdana" panose="020B0604030504040204" pitchFamily="34" charset="0"/>
              </a:rPr>
              <a:t>T</a:t>
            </a:r>
            <a:r>
              <a:rPr lang="zh-CN" altLang="en-US" sz="3200" dirty="0">
                <a:solidFill>
                  <a:srgbClr val="006699"/>
                </a:solidFill>
                <a:latin typeface="Verdana" panose="020B0604030504040204" pitchFamily="34" charset="0"/>
              </a:rPr>
              <a:t>称为</a:t>
            </a:r>
            <a:r>
              <a:rPr lang="zh-CN" altLang="en-US" sz="3200" b="1" dirty="0">
                <a:solidFill>
                  <a:srgbClr val="FF0000"/>
                </a:solidFill>
                <a:latin typeface="Verdana" panose="020B0604030504040204" pitchFamily="34" charset="0"/>
              </a:rPr>
              <a:t>时间参数集</a:t>
            </a:r>
            <a:endParaRPr lang="en-US" altLang="zh-CN" sz="3200" b="1" dirty="0">
              <a:solidFill>
                <a:srgbClr val="FF0000"/>
              </a:solidFill>
              <a:latin typeface="Verdana" panose="020B0604030504040204" pitchFamily="34" charset="0"/>
            </a:endParaRPr>
          </a:p>
          <a:p>
            <a:pPr marL="457200" indent="-457200">
              <a:buFont typeface="Arial" panose="020B0604020202020204" pitchFamily="34" charset="0"/>
              <a:buChar char="•"/>
            </a:pPr>
            <a:endParaRPr lang="en-US" altLang="zh-CN" sz="3200" b="1" dirty="0">
              <a:solidFill>
                <a:srgbClr val="FF0000"/>
              </a:solidFill>
              <a:latin typeface="Verdana" panose="020B0604030504040204" pitchFamily="34" charset="0"/>
            </a:endParaRPr>
          </a:p>
          <a:p>
            <a:pPr marL="457200" indent="-457200">
              <a:buFont typeface="Arial" panose="020B0604020202020204" pitchFamily="34" charset="0"/>
              <a:buChar char="•"/>
            </a:pPr>
            <a:r>
              <a:rPr lang="fr-FR" altLang="zh-CN" sz="3200" dirty="0">
                <a:solidFill>
                  <a:srgbClr val="006699"/>
                </a:solidFill>
                <a:latin typeface="Verdana" panose="020B0604030504040204" pitchFamily="34" charset="0"/>
              </a:rPr>
              <a:t>X</a:t>
            </a:r>
            <a:r>
              <a:rPr lang="fr-FR" altLang="zh-CN" sz="3200" baseline="-25000" dirty="0">
                <a:solidFill>
                  <a:srgbClr val="006699"/>
                </a:solidFill>
                <a:latin typeface="Verdana" panose="020B0604030504040204" pitchFamily="34" charset="0"/>
              </a:rPr>
              <a:t>t</a:t>
            </a:r>
            <a:r>
              <a:rPr lang="zh-CN" altLang="en-US" sz="3200" dirty="0">
                <a:solidFill>
                  <a:srgbClr val="006699"/>
                </a:solidFill>
                <a:latin typeface="Verdana" panose="020B0604030504040204" pitchFamily="34" charset="0"/>
              </a:rPr>
              <a:t>称为</a:t>
            </a:r>
            <a:r>
              <a:rPr lang="zh-CN" altLang="en-US" sz="3200" b="1" dirty="0">
                <a:solidFill>
                  <a:srgbClr val="FF0000"/>
                </a:solidFill>
                <a:latin typeface="Verdana" panose="020B0604030504040204" pitchFamily="34" charset="0"/>
              </a:rPr>
              <a:t>“系统在时刻</a:t>
            </a:r>
            <a:r>
              <a:rPr lang="en-US" altLang="zh-CN" sz="3200" b="1" i="1" dirty="0">
                <a:solidFill>
                  <a:srgbClr val="FF0000"/>
                </a:solidFill>
                <a:latin typeface="Verdana" panose="020B0604030504040204" pitchFamily="34" charset="0"/>
              </a:rPr>
              <a:t>t</a:t>
            </a:r>
            <a:r>
              <a:rPr lang="zh-CN" altLang="en-US" sz="3200" b="1" dirty="0">
                <a:solidFill>
                  <a:srgbClr val="FF0000"/>
                </a:solidFill>
                <a:latin typeface="Verdana" panose="020B0604030504040204" pitchFamily="34" charset="0"/>
              </a:rPr>
              <a:t>的状态”</a:t>
            </a:r>
            <a:endParaRPr lang="en-US" altLang="zh-CN" sz="3200" b="1" dirty="0">
              <a:solidFill>
                <a:srgbClr val="FF0000"/>
              </a:solidFill>
              <a:latin typeface="Verdana" panose="020B0604030504040204" pitchFamily="34" charset="0"/>
            </a:endParaRPr>
          </a:p>
          <a:p>
            <a:pPr marL="457200" indent="-457200">
              <a:buFont typeface="Arial" panose="020B0604020202020204" pitchFamily="34" charset="0"/>
              <a:buChar char="•"/>
            </a:pPr>
            <a:endParaRPr lang="en-US" altLang="zh-CN" sz="3200" b="1" dirty="0">
              <a:solidFill>
                <a:srgbClr val="FF0000"/>
              </a:solidFill>
              <a:latin typeface="Verdana" panose="020B0604030504040204" pitchFamily="34" charset="0"/>
            </a:endParaRPr>
          </a:p>
          <a:p>
            <a:pPr marL="457200" indent="-457200">
              <a:buFont typeface="Arial" panose="020B0604020202020204" pitchFamily="34" charset="0"/>
              <a:buChar char="•"/>
            </a:pPr>
            <a:r>
              <a:rPr lang="zh-CN" altLang="en-US" sz="3200" dirty="0">
                <a:solidFill>
                  <a:srgbClr val="006699"/>
                </a:solidFill>
                <a:latin typeface="Verdana" panose="020B0604030504040204" pitchFamily="34" charset="0"/>
              </a:rPr>
              <a:t>设所有</a:t>
            </a:r>
            <a:r>
              <a:rPr lang="fr-FR" altLang="zh-CN" sz="3200" dirty="0">
                <a:solidFill>
                  <a:srgbClr val="006699"/>
                </a:solidFill>
                <a:latin typeface="Verdana" panose="020B0604030504040204" pitchFamily="34" charset="0"/>
              </a:rPr>
              <a:t>X</a:t>
            </a:r>
            <a:r>
              <a:rPr lang="fr-FR" altLang="zh-CN" sz="3200" i="1" baseline="-25000" dirty="0">
                <a:solidFill>
                  <a:srgbClr val="006699"/>
                </a:solidFill>
                <a:latin typeface="Verdana" panose="020B0604030504040204" pitchFamily="34" charset="0"/>
              </a:rPr>
              <a:t>t</a:t>
            </a:r>
            <a:r>
              <a:rPr lang="zh-CN" altLang="en-US" sz="3200" dirty="0">
                <a:solidFill>
                  <a:srgbClr val="006699"/>
                </a:solidFill>
                <a:latin typeface="Verdana" panose="020B0604030504040204" pitchFamily="34" charset="0"/>
              </a:rPr>
              <a:t>均取值于</a:t>
            </a:r>
            <a:r>
              <a:rPr lang="zh-CN" altLang="en-US" sz="3200" b="1" dirty="0">
                <a:solidFill>
                  <a:srgbClr val="006699"/>
                </a:solidFill>
                <a:latin typeface="Verdana" panose="020B0604030504040204" pitchFamily="34" charset="0"/>
              </a:rPr>
              <a:t>有限</a:t>
            </a:r>
            <a:r>
              <a:rPr lang="zh-CN" altLang="en-US" sz="3200" dirty="0">
                <a:solidFill>
                  <a:srgbClr val="006699"/>
                </a:solidFill>
                <a:latin typeface="Verdana" panose="020B0604030504040204" pitchFamily="34" charset="0"/>
              </a:rPr>
              <a:t>集合</a:t>
            </a:r>
            <a:r>
              <a:rPr lang="en-US" altLang="zh-CN" sz="3200" dirty="0">
                <a:solidFill>
                  <a:srgbClr val="006699"/>
                </a:solidFill>
                <a:latin typeface="Verdana" panose="020B0604030504040204" pitchFamily="34" charset="0"/>
              </a:rPr>
              <a:t>S</a:t>
            </a:r>
          </a:p>
          <a:p>
            <a:pPr marL="457200" indent="-457200">
              <a:buFont typeface="Arial" panose="020B0604020202020204" pitchFamily="34" charset="0"/>
              <a:buChar char="•"/>
            </a:pPr>
            <a:endParaRPr lang="en-US" altLang="zh-CN" sz="3200" dirty="0">
              <a:solidFill>
                <a:srgbClr val="006699"/>
              </a:solidFill>
              <a:latin typeface="Verdana" panose="020B0604030504040204" pitchFamily="34" charset="0"/>
            </a:endParaRPr>
          </a:p>
          <a:p>
            <a:pPr marL="457200" indent="-457200">
              <a:buFont typeface="Arial" panose="020B0604020202020204" pitchFamily="34" charset="0"/>
              <a:buChar char="•"/>
            </a:pPr>
            <a:r>
              <a:rPr lang="en-US" altLang="zh-CN" sz="3200" dirty="0">
                <a:solidFill>
                  <a:srgbClr val="006699"/>
                </a:solidFill>
                <a:latin typeface="Verdana" panose="020B0604030504040204" pitchFamily="34" charset="0"/>
              </a:rPr>
              <a:t>S</a:t>
            </a:r>
            <a:r>
              <a:rPr lang="zh-CN" altLang="en-US" sz="3200" dirty="0">
                <a:solidFill>
                  <a:srgbClr val="006699"/>
                </a:solidFill>
                <a:latin typeface="Verdana" panose="020B0604030504040204" pitchFamily="34" charset="0"/>
              </a:rPr>
              <a:t>称为</a:t>
            </a:r>
            <a:r>
              <a:rPr lang="zh-CN" altLang="en-US" sz="3200" b="1" dirty="0">
                <a:solidFill>
                  <a:srgbClr val="FF0000"/>
                </a:solidFill>
                <a:latin typeface="Verdana" panose="020B0604030504040204" pitchFamily="34" charset="0"/>
              </a:rPr>
              <a:t>状态空间 </a:t>
            </a:r>
          </a:p>
        </p:txBody>
      </p:sp>
    </p:spTree>
    <p:extLst>
      <p:ext uri="{BB962C8B-B14F-4D97-AF65-F5344CB8AC3E}">
        <p14:creationId xmlns:p14="http://schemas.microsoft.com/office/powerpoint/2010/main" val="13492862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标题 1">
            <a:extLst>
              <a:ext uri="{FF2B5EF4-FFF2-40B4-BE49-F238E27FC236}">
                <a16:creationId xmlns:a16="http://schemas.microsoft.com/office/drawing/2014/main" id="{C5D96BB7-F3EE-475D-8C4A-757D9F1B8C06}"/>
              </a:ext>
            </a:extLst>
          </p:cNvPr>
          <p:cNvSpPr>
            <a:spLocks noGrp="1" noChangeArrowheads="1"/>
          </p:cNvSpPr>
          <p:nvPr>
            <p:ph type="title"/>
          </p:nvPr>
        </p:nvSpPr>
        <p:spPr>
          <a:xfrm>
            <a:off x="-15875" y="142875"/>
            <a:ext cx="8229600" cy="642938"/>
          </a:xfrm>
        </p:spPr>
        <p:txBody>
          <a:bodyPr/>
          <a:lstStyle/>
          <a:p>
            <a:pPr algn="l" defTabSz="512763" fontAlgn="base">
              <a:spcAft>
                <a:spcPct val="0"/>
              </a:spcAft>
            </a:pPr>
            <a:r>
              <a:rPr lang="zh-CN" altLang="en-US" dirty="0"/>
              <a:t>例</a:t>
            </a:r>
            <a:r>
              <a:rPr lang="en-US" altLang="zh-CN" dirty="0"/>
              <a:t>15.2</a:t>
            </a:r>
            <a:endParaRPr lang="zh-CN" altLang="en-US" dirty="0"/>
          </a:p>
        </p:txBody>
      </p:sp>
      <p:sp>
        <p:nvSpPr>
          <p:cNvPr id="4" name="灯片编号占位符 2">
            <a:extLst>
              <a:ext uri="{FF2B5EF4-FFF2-40B4-BE49-F238E27FC236}">
                <a16:creationId xmlns:a16="http://schemas.microsoft.com/office/drawing/2014/main" id="{C27C162C-7E7E-4C70-B53F-15564590C7C6}"/>
              </a:ext>
            </a:extLst>
          </p:cNvPr>
          <p:cNvSpPr>
            <a:spLocks noGrp="1" noChangeArrowheads="1"/>
          </p:cNvSpPr>
          <p:nvPr>
            <p:ph type="sldNum" sz="quarter" idx="12"/>
          </p:nvPr>
        </p:nvSpPr>
        <p:spPr bwMode="auto">
          <a:xfrm>
            <a:off x="6553200" y="6391275"/>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9FCE3FB9-BAC7-4293-A5BB-B8E090A183F8}" type="slidenum">
              <a:rPr lang="zh-CN" altLang="en-US">
                <a:solidFill>
                  <a:srgbClr val="898989"/>
                </a:solidFill>
              </a:rPr>
              <a:pPr/>
              <a:t>60</a:t>
            </a:fld>
            <a:endParaRPr lang="zh-CN" altLang="en-US">
              <a:solidFill>
                <a:srgbClr val="898989"/>
              </a:solidFill>
            </a:endParaRPr>
          </a:p>
        </p:txBody>
      </p:sp>
      <p:sp>
        <p:nvSpPr>
          <p:cNvPr id="16" name="文本框 15">
            <a:extLst>
              <a:ext uri="{FF2B5EF4-FFF2-40B4-BE49-F238E27FC236}">
                <a16:creationId xmlns:a16="http://schemas.microsoft.com/office/drawing/2014/main" id="{7CEDEC46-CDDF-44FE-8149-432C60974C70}"/>
              </a:ext>
            </a:extLst>
          </p:cNvPr>
          <p:cNvSpPr txBox="1"/>
          <p:nvPr/>
        </p:nvSpPr>
        <p:spPr>
          <a:xfrm>
            <a:off x="0" y="920621"/>
            <a:ext cx="9143999" cy="1077218"/>
          </a:xfrm>
          <a:prstGeom prst="rect">
            <a:avLst/>
          </a:prstGeom>
          <a:noFill/>
          <a:ln w="25400">
            <a:noFill/>
          </a:ln>
        </p:spPr>
        <p:txBody>
          <a:bodyPr wrap="square">
            <a:spAutoFit/>
          </a:bodyPr>
          <a:lstStyle/>
          <a:p>
            <a:pPr marL="457200" indent="-457200">
              <a:buFont typeface="Arial" panose="020B0604020202020204" pitchFamily="34" charset="0"/>
              <a:buChar char="•"/>
            </a:pPr>
            <a:r>
              <a:rPr kumimoji="0" lang="zh-CN" altLang="en-US" sz="3200" b="0" i="0" u="none" strike="noStrike" kern="1200" cap="none" spc="0" normalizeH="0" baseline="0" noProof="0" dirty="0">
                <a:ln>
                  <a:noFill/>
                </a:ln>
                <a:solidFill>
                  <a:srgbClr val="006699"/>
                </a:solidFill>
                <a:effectLst/>
                <a:uLnTx/>
                <a:uFillTx/>
                <a:latin typeface="Verdana" panose="020B0604030504040204" pitchFamily="34" charset="0"/>
                <a:ea typeface="宋体" panose="02010600030101010101" pitchFamily="2" charset="-122"/>
                <a:cs typeface="+mn-cs"/>
              </a:rPr>
              <a:t>用事件模拟的方法来模拟例</a:t>
            </a:r>
            <a:r>
              <a:rPr kumimoji="0" lang="en-US" altLang="zh-CN" sz="3200" b="0" i="0" u="none" strike="noStrike" kern="1200" cap="none" spc="0" normalizeH="0" baseline="0" noProof="0" dirty="0">
                <a:ln>
                  <a:noFill/>
                </a:ln>
                <a:solidFill>
                  <a:srgbClr val="006699"/>
                </a:solidFill>
                <a:effectLst/>
                <a:uLnTx/>
                <a:uFillTx/>
                <a:latin typeface="Verdana" panose="020B0604030504040204" pitchFamily="34" charset="0"/>
                <a:ea typeface="宋体" panose="02010600030101010101" pitchFamily="2" charset="-122"/>
                <a:cs typeface="+mn-cs"/>
              </a:rPr>
              <a:t>15.1</a:t>
            </a:r>
            <a:r>
              <a:rPr kumimoji="0" lang="zh-CN" altLang="en-US" sz="3200" b="0" i="0" u="none" strike="noStrike" kern="1200" cap="none" spc="0" normalizeH="0" baseline="0" noProof="0" dirty="0">
                <a:ln>
                  <a:noFill/>
                </a:ln>
                <a:solidFill>
                  <a:srgbClr val="006699"/>
                </a:solidFill>
                <a:effectLst/>
                <a:uLnTx/>
                <a:uFillTx/>
                <a:latin typeface="Verdana" panose="020B0604030504040204" pitchFamily="34" charset="0"/>
                <a:ea typeface="宋体" panose="02010600030101010101" pitchFamily="2" charset="-122"/>
                <a:cs typeface="+mn-cs"/>
              </a:rPr>
              <a:t>。 </a:t>
            </a:r>
            <a:endParaRPr kumimoji="0" lang="en-US" altLang="zh-CN" sz="3200" b="0" i="0" u="none" strike="noStrike" kern="1200" cap="none" spc="0" normalizeH="0" baseline="0" noProof="0" dirty="0">
              <a:ln>
                <a:noFill/>
              </a:ln>
              <a:solidFill>
                <a:srgbClr val="006699"/>
              </a:solidFill>
              <a:effectLst/>
              <a:uLnTx/>
              <a:uFillTx/>
              <a:latin typeface="Verdana" panose="020B0604030504040204" pitchFamily="34" charset="0"/>
              <a:ea typeface="宋体" panose="02010600030101010101" pitchFamily="2" charset="-122"/>
              <a:cs typeface="+mn-cs"/>
            </a:endParaRPr>
          </a:p>
          <a:p>
            <a:pPr marL="457200" indent="-457200">
              <a:buFont typeface="Arial" panose="020B0604020202020204" pitchFamily="34" charset="0"/>
              <a:buChar char="•"/>
            </a:pPr>
            <a:r>
              <a:rPr kumimoji="0" lang="zh-CN" altLang="en-US" sz="3200" b="0" i="0" u="none" strike="noStrike" kern="1200" cap="none" spc="0" normalizeH="0" baseline="0" noProof="0" dirty="0">
                <a:ln>
                  <a:noFill/>
                </a:ln>
                <a:solidFill>
                  <a:srgbClr val="006699"/>
                </a:solidFill>
                <a:effectLst/>
                <a:uLnTx/>
                <a:uFillTx/>
                <a:latin typeface="Verdana" panose="020B0604030504040204" pitchFamily="34" charset="0"/>
                <a:ea typeface="宋体" panose="02010600030101010101" pitchFamily="2" charset="-122"/>
                <a:cs typeface="+mn-cs"/>
              </a:rPr>
              <a:t>估计平均滞留时间</a:t>
            </a:r>
            <a:r>
              <a:rPr kumimoji="0" lang="en-US" altLang="zh-CN" sz="3200" b="0" i="0" u="none" strike="noStrike" kern="1200" cap="none" spc="0" normalizeH="0" baseline="0" noProof="0" dirty="0">
                <a:ln>
                  <a:noFill/>
                </a:ln>
                <a:solidFill>
                  <a:srgbClr val="006699"/>
                </a:solidFill>
                <a:effectLst/>
                <a:uLnTx/>
                <a:uFillTx/>
                <a:latin typeface="Verdana" panose="020B0604030504040204" pitchFamily="34" charset="0"/>
                <a:ea typeface="宋体" panose="02010600030101010101" pitchFamily="2" charset="-122"/>
                <a:cs typeface="+mn-cs"/>
              </a:rPr>
              <a:t>ER</a:t>
            </a:r>
            <a:endParaRPr lang="zh-CN" altLang="en-US" b="1" dirty="0"/>
          </a:p>
        </p:txBody>
      </p:sp>
      <p:pic>
        <p:nvPicPr>
          <p:cNvPr id="7" name="图片 6">
            <a:extLst>
              <a:ext uri="{FF2B5EF4-FFF2-40B4-BE49-F238E27FC236}">
                <a16:creationId xmlns:a16="http://schemas.microsoft.com/office/drawing/2014/main" id="{AA18DE41-0980-45B3-86FA-5075E109791C}"/>
              </a:ext>
            </a:extLst>
          </p:cNvPr>
          <p:cNvPicPr>
            <a:picLocks noChangeAspect="1"/>
          </p:cNvPicPr>
          <p:nvPr/>
        </p:nvPicPr>
        <p:blipFill>
          <a:blip r:embed="rId2"/>
          <a:stretch>
            <a:fillRect/>
          </a:stretch>
        </p:blipFill>
        <p:spPr>
          <a:xfrm>
            <a:off x="1448438" y="1988017"/>
            <a:ext cx="5104762" cy="4180952"/>
          </a:xfrm>
          <a:prstGeom prst="rect">
            <a:avLst/>
          </a:prstGeom>
        </p:spPr>
      </p:pic>
    </p:spTree>
    <p:extLst>
      <p:ext uri="{BB962C8B-B14F-4D97-AF65-F5344CB8AC3E}">
        <p14:creationId xmlns:p14="http://schemas.microsoft.com/office/powerpoint/2010/main" val="243063442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标题 1">
            <a:extLst>
              <a:ext uri="{FF2B5EF4-FFF2-40B4-BE49-F238E27FC236}">
                <a16:creationId xmlns:a16="http://schemas.microsoft.com/office/drawing/2014/main" id="{C5D96BB7-F3EE-475D-8C4A-757D9F1B8C06}"/>
              </a:ext>
            </a:extLst>
          </p:cNvPr>
          <p:cNvSpPr>
            <a:spLocks noGrp="1" noChangeArrowheads="1"/>
          </p:cNvSpPr>
          <p:nvPr>
            <p:ph type="title"/>
          </p:nvPr>
        </p:nvSpPr>
        <p:spPr>
          <a:xfrm>
            <a:off x="-15875" y="142875"/>
            <a:ext cx="8229600" cy="642938"/>
          </a:xfrm>
        </p:spPr>
        <p:txBody>
          <a:bodyPr/>
          <a:lstStyle/>
          <a:p>
            <a:pPr algn="l" defTabSz="512763" fontAlgn="base">
              <a:spcAft>
                <a:spcPct val="0"/>
              </a:spcAft>
            </a:pPr>
            <a:r>
              <a:rPr lang="zh-CN" altLang="en-US" dirty="0"/>
              <a:t>例 医院预检处</a:t>
            </a:r>
          </a:p>
        </p:txBody>
      </p:sp>
      <p:sp>
        <p:nvSpPr>
          <p:cNvPr id="4" name="灯片编号占位符 2">
            <a:extLst>
              <a:ext uri="{FF2B5EF4-FFF2-40B4-BE49-F238E27FC236}">
                <a16:creationId xmlns:a16="http://schemas.microsoft.com/office/drawing/2014/main" id="{C27C162C-7E7E-4C70-B53F-15564590C7C6}"/>
              </a:ext>
            </a:extLst>
          </p:cNvPr>
          <p:cNvSpPr>
            <a:spLocks noGrp="1" noChangeArrowheads="1"/>
          </p:cNvSpPr>
          <p:nvPr>
            <p:ph type="sldNum" sz="quarter" idx="12"/>
          </p:nvPr>
        </p:nvSpPr>
        <p:spPr bwMode="auto">
          <a:xfrm>
            <a:off x="6553200" y="6391275"/>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9FCE3FB9-BAC7-4293-A5BB-B8E090A183F8}" type="slidenum">
              <a:rPr lang="zh-CN" altLang="en-US">
                <a:solidFill>
                  <a:srgbClr val="898989"/>
                </a:solidFill>
              </a:rPr>
              <a:pPr/>
              <a:t>61</a:t>
            </a:fld>
            <a:endParaRPr lang="zh-CN" altLang="en-US">
              <a:solidFill>
                <a:srgbClr val="898989"/>
              </a:solidFill>
            </a:endParaRPr>
          </a:p>
        </p:txBody>
      </p:sp>
      <p:sp>
        <p:nvSpPr>
          <p:cNvPr id="16" name="文本框 15">
            <a:extLst>
              <a:ext uri="{FF2B5EF4-FFF2-40B4-BE49-F238E27FC236}">
                <a16:creationId xmlns:a16="http://schemas.microsoft.com/office/drawing/2014/main" id="{7CEDEC46-CDDF-44FE-8149-432C60974C70}"/>
              </a:ext>
            </a:extLst>
          </p:cNvPr>
          <p:cNvSpPr txBox="1"/>
          <p:nvPr/>
        </p:nvSpPr>
        <p:spPr>
          <a:xfrm>
            <a:off x="0" y="920621"/>
            <a:ext cx="9143999" cy="5016758"/>
          </a:xfrm>
          <a:prstGeom prst="rect">
            <a:avLst/>
          </a:prstGeom>
          <a:noFill/>
          <a:ln w="25400">
            <a:noFill/>
          </a:ln>
        </p:spPr>
        <p:txBody>
          <a:bodyPr wrap="square">
            <a:spAutoFit/>
          </a:bodyPr>
          <a:lstStyle/>
          <a:p>
            <a:r>
              <a:rPr kumimoji="0" lang="zh-CN" altLang="en-US" sz="3200" b="0" i="0" u="none" strike="noStrike" kern="1200" cap="none" spc="0" normalizeH="0" baseline="0" noProof="0" dirty="0">
                <a:ln>
                  <a:noFill/>
                </a:ln>
                <a:solidFill>
                  <a:srgbClr val="006699"/>
                </a:solidFill>
                <a:effectLst/>
                <a:uLnTx/>
                <a:uFillTx/>
                <a:latin typeface="Verdana" panose="020B0604030504040204" pitchFamily="34" charset="0"/>
                <a:ea typeface="宋体" panose="02010600030101010101" pitchFamily="2" charset="-122"/>
                <a:cs typeface="+mn-cs"/>
              </a:rPr>
              <a:t>在一个中等规模的医院都设有预检处</a:t>
            </a:r>
            <a:r>
              <a:rPr kumimoji="0" lang="en-US" altLang="zh-CN" sz="3200" b="0" i="0" u="none" strike="noStrike" kern="1200" cap="none" spc="0" normalizeH="0" baseline="0" noProof="0" dirty="0">
                <a:ln>
                  <a:noFill/>
                </a:ln>
                <a:solidFill>
                  <a:srgbClr val="006699"/>
                </a:solidFill>
                <a:effectLst/>
                <a:uLnTx/>
                <a:uFillTx/>
                <a:latin typeface="Verdana" panose="020B0604030504040204" pitchFamily="34" charset="0"/>
                <a:ea typeface="宋体" panose="02010600030101010101" pitchFamily="2" charset="-122"/>
                <a:cs typeface="+mn-cs"/>
              </a:rPr>
              <a:t>,</a:t>
            </a:r>
            <a:r>
              <a:rPr kumimoji="0" lang="zh-CN" altLang="en-US" sz="3200" b="0" i="0" u="none" strike="noStrike" kern="1200" cap="none" spc="0" normalizeH="0" baseline="0" noProof="0" dirty="0">
                <a:ln>
                  <a:noFill/>
                </a:ln>
                <a:solidFill>
                  <a:srgbClr val="006699"/>
                </a:solidFill>
                <a:effectLst/>
                <a:uLnTx/>
                <a:uFillTx/>
                <a:latin typeface="Verdana" panose="020B0604030504040204" pitchFamily="34" charset="0"/>
                <a:ea typeface="宋体" panose="02010600030101010101" pitchFamily="2" charset="-122"/>
                <a:cs typeface="+mn-cs"/>
              </a:rPr>
              <a:t>预检员的工作主要是帮助患者或访客对病类的甄别</a:t>
            </a:r>
            <a:r>
              <a:rPr kumimoji="0" lang="en-US" altLang="zh-CN" sz="3200" b="0" i="0" u="none" strike="noStrike" kern="1200" cap="none" spc="0" normalizeH="0" baseline="0" noProof="0" dirty="0">
                <a:ln>
                  <a:noFill/>
                </a:ln>
                <a:solidFill>
                  <a:srgbClr val="006699"/>
                </a:solidFill>
                <a:effectLst/>
                <a:uLnTx/>
                <a:uFillTx/>
                <a:latin typeface="Verdana" panose="020B0604030504040204" pitchFamily="34" charset="0"/>
                <a:ea typeface="宋体" panose="02010600030101010101" pitchFamily="2" charset="-122"/>
                <a:cs typeface="+mn-cs"/>
              </a:rPr>
              <a:t>,</a:t>
            </a:r>
            <a:r>
              <a:rPr kumimoji="0" lang="zh-CN" altLang="en-US" sz="3200" b="0" i="0" u="none" strike="noStrike" kern="1200" cap="none" spc="0" normalizeH="0" baseline="0" noProof="0" dirty="0">
                <a:ln>
                  <a:noFill/>
                </a:ln>
                <a:solidFill>
                  <a:srgbClr val="006699"/>
                </a:solidFill>
                <a:effectLst/>
                <a:uLnTx/>
                <a:uFillTx/>
                <a:latin typeface="Verdana" panose="020B0604030504040204" pitchFamily="34" charset="0"/>
                <a:ea typeface="宋体" panose="02010600030101010101" pitchFamily="2" charset="-122"/>
                <a:cs typeface="+mn-cs"/>
              </a:rPr>
              <a:t>使他们能正确地挂号</a:t>
            </a:r>
            <a:r>
              <a:rPr kumimoji="0" lang="en-US" altLang="zh-CN" sz="3200" b="0" i="0" u="none" strike="noStrike" kern="1200" cap="none" spc="0" normalizeH="0" baseline="0" noProof="0" dirty="0">
                <a:ln>
                  <a:noFill/>
                </a:ln>
                <a:solidFill>
                  <a:srgbClr val="006699"/>
                </a:solidFill>
                <a:effectLst/>
                <a:uLnTx/>
                <a:uFillTx/>
                <a:latin typeface="Verdana" panose="020B0604030504040204" pitchFamily="34" charset="0"/>
                <a:ea typeface="宋体" panose="02010600030101010101" pitchFamily="2" charset="-122"/>
                <a:cs typeface="+mn-cs"/>
              </a:rPr>
              <a:t>,</a:t>
            </a:r>
            <a:r>
              <a:rPr kumimoji="0" lang="zh-CN" altLang="en-US" sz="3200" b="0" i="0" u="none" strike="noStrike" kern="1200" cap="none" spc="0" normalizeH="0" baseline="0" noProof="0" dirty="0">
                <a:ln>
                  <a:noFill/>
                </a:ln>
                <a:solidFill>
                  <a:srgbClr val="006699"/>
                </a:solidFill>
                <a:effectLst/>
                <a:uLnTx/>
                <a:uFillTx/>
                <a:latin typeface="Verdana" panose="020B0604030504040204" pitchFamily="34" charset="0"/>
                <a:ea typeface="宋体" panose="02010600030101010101" pitchFamily="2" charset="-122"/>
                <a:cs typeface="+mn-cs"/>
              </a:rPr>
              <a:t>到医院的相关诊疗科室就诊</a:t>
            </a:r>
            <a:r>
              <a:rPr kumimoji="0" lang="en-US" altLang="zh-CN" sz="3200" b="0" i="0" u="none" strike="noStrike" kern="1200" cap="none" spc="0" normalizeH="0" baseline="0" noProof="0" dirty="0">
                <a:ln>
                  <a:noFill/>
                </a:ln>
                <a:solidFill>
                  <a:srgbClr val="006699"/>
                </a:solidFill>
                <a:effectLst/>
                <a:uLnTx/>
                <a:uFillTx/>
                <a:latin typeface="Verdana" panose="020B0604030504040204" pitchFamily="34" charset="0"/>
                <a:ea typeface="宋体" panose="02010600030101010101" pitchFamily="2" charset="-122"/>
                <a:cs typeface="+mn-cs"/>
              </a:rPr>
              <a:t>.</a:t>
            </a:r>
          </a:p>
          <a:p>
            <a:r>
              <a:rPr kumimoji="0" lang="zh-CN" altLang="en-US" sz="3200" b="0" i="0" u="none" strike="noStrike" kern="1200" cap="none" spc="0" normalizeH="0" baseline="0" noProof="0" dirty="0">
                <a:ln>
                  <a:noFill/>
                </a:ln>
                <a:solidFill>
                  <a:srgbClr val="006699"/>
                </a:solidFill>
                <a:effectLst/>
                <a:uLnTx/>
                <a:uFillTx/>
                <a:latin typeface="Verdana" panose="020B0604030504040204" pitchFamily="34" charset="0"/>
                <a:ea typeface="宋体" panose="02010600030101010101" pitchFamily="2" charset="-122"/>
                <a:cs typeface="+mn-cs"/>
              </a:rPr>
              <a:t>随着计算机的普及</a:t>
            </a:r>
            <a:r>
              <a:rPr kumimoji="0" lang="en-US" altLang="zh-CN" sz="3200" b="0" i="0" u="none" strike="noStrike" kern="1200" cap="none" spc="0" normalizeH="0" baseline="0" noProof="0" dirty="0">
                <a:ln>
                  <a:noFill/>
                </a:ln>
                <a:solidFill>
                  <a:srgbClr val="006699"/>
                </a:solidFill>
                <a:effectLst/>
                <a:uLnTx/>
                <a:uFillTx/>
                <a:latin typeface="Verdana" panose="020B0604030504040204" pitchFamily="34" charset="0"/>
                <a:ea typeface="宋体" panose="02010600030101010101" pitchFamily="2" charset="-122"/>
                <a:cs typeface="+mn-cs"/>
              </a:rPr>
              <a:t>,</a:t>
            </a:r>
            <a:r>
              <a:rPr kumimoji="0" lang="zh-CN" altLang="en-US" sz="3200" b="0" i="0" u="none" strike="noStrike" kern="1200" cap="none" spc="0" normalizeH="0" baseline="0" noProof="0" dirty="0">
                <a:ln>
                  <a:noFill/>
                </a:ln>
                <a:solidFill>
                  <a:srgbClr val="006699"/>
                </a:solidFill>
                <a:effectLst/>
                <a:uLnTx/>
                <a:uFillTx/>
                <a:latin typeface="Verdana" panose="020B0604030504040204" pitchFamily="34" charset="0"/>
                <a:ea typeface="宋体" panose="02010600030101010101" pitchFamily="2" charset="-122"/>
                <a:cs typeface="+mn-cs"/>
              </a:rPr>
              <a:t>医院会在接待大厅设置计算机自助挂号的触摸屏来取代人工接待</a:t>
            </a:r>
            <a:r>
              <a:rPr kumimoji="0" lang="en-US" altLang="zh-CN" sz="3200" b="0" i="0" u="none" strike="noStrike" kern="1200" cap="none" spc="0" normalizeH="0" baseline="0" noProof="0" dirty="0">
                <a:ln>
                  <a:noFill/>
                </a:ln>
                <a:solidFill>
                  <a:srgbClr val="006699"/>
                </a:solidFill>
                <a:effectLst/>
                <a:uLnTx/>
                <a:uFillTx/>
                <a:latin typeface="Verdana" panose="020B0604030504040204" pitchFamily="34" charset="0"/>
                <a:ea typeface="宋体" panose="02010600030101010101" pitchFamily="2" charset="-122"/>
                <a:cs typeface="+mn-cs"/>
              </a:rPr>
              <a:t>,</a:t>
            </a:r>
            <a:r>
              <a:rPr kumimoji="0" lang="zh-CN" altLang="en-US" sz="3200" b="0" i="0" u="none" strike="noStrike" kern="1200" cap="none" spc="0" normalizeH="0" baseline="0" noProof="0" dirty="0">
                <a:ln>
                  <a:noFill/>
                </a:ln>
                <a:solidFill>
                  <a:srgbClr val="006699"/>
                </a:solidFill>
                <a:effectLst/>
                <a:uLnTx/>
                <a:uFillTx/>
                <a:latin typeface="Verdana" panose="020B0604030504040204" pitchFamily="34" charset="0"/>
                <a:ea typeface="宋体" panose="02010600030101010101" pitchFamily="2" charset="-122"/>
                <a:cs typeface="+mn-cs"/>
              </a:rPr>
              <a:t>患者或访客要使用计算机提供的导航信息为自己挂号</a:t>
            </a:r>
            <a:r>
              <a:rPr kumimoji="0" lang="en-US" altLang="zh-CN" sz="3200" b="0" i="0" u="none" strike="noStrike" kern="1200" cap="none" spc="0" normalizeH="0" baseline="0" noProof="0" dirty="0">
                <a:ln>
                  <a:noFill/>
                </a:ln>
                <a:solidFill>
                  <a:srgbClr val="006699"/>
                </a:solidFill>
                <a:effectLst/>
                <a:uLnTx/>
                <a:uFillTx/>
                <a:latin typeface="Verdana" panose="020B0604030504040204" pitchFamily="34" charset="0"/>
                <a:ea typeface="宋体" panose="02010600030101010101" pitchFamily="2" charset="-122"/>
                <a:cs typeface="+mn-cs"/>
              </a:rPr>
              <a:t>.</a:t>
            </a:r>
            <a:r>
              <a:rPr kumimoji="0" lang="zh-CN" altLang="en-US" sz="3200" b="0" i="0" u="none" strike="noStrike" kern="1200" cap="none" spc="0" normalizeH="0" baseline="0" noProof="0" dirty="0">
                <a:ln>
                  <a:noFill/>
                </a:ln>
                <a:solidFill>
                  <a:srgbClr val="006699"/>
                </a:solidFill>
                <a:effectLst/>
                <a:uLnTx/>
                <a:uFillTx/>
                <a:latin typeface="Verdana" panose="020B0604030504040204" pitchFamily="34" charset="0"/>
                <a:ea typeface="宋体" panose="02010600030101010101" pitchFamily="2" charset="-122"/>
                <a:cs typeface="+mn-cs"/>
              </a:rPr>
              <a:t>但有些患者或访客可能不会操作或因不熟练的操作而引起耽误</a:t>
            </a:r>
            <a:r>
              <a:rPr kumimoji="0" lang="en-US" altLang="zh-CN" sz="3200" b="0" i="0" u="none" strike="noStrike" kern="1200" cap="none" spc="0" normalizeH="0" baseline="0" noProof="0" dirty="0">
                <a:ln>
                  <a:noFill/>
                </a:ln>
                <a:solidFill>
                  <a:srgbClr val="006699"/>
                </a:solidFill>
                <a:effectLst/>
                <a:uLnTx/>
                <a:uFillTx/>
                <a:latin typeface="Verdana" panose="020B0604030504040204" pitchFamily="34" charset="0"/>
                <a:ea typeface="宋体" panose="02010600030101010101" pitchFamily="2" charset="-122"/>
                <a:cs typeface="+mn-cs"/>
              </a:rPr>
              <a:t>,</a:t>
            </a:r>
            <a:r>
              <a:rPr kumimoji="0" lang="zh-CN" altLang="en-US" sz="3200" b="0" i="0" u="none" strike="noStrike" kern="1200" cap="none" spc="0" normalizeH="0" baseline="0" noProof="0" dirty="0">
                <a:ln>
                  <a:noFill/>
                </a:ln>
                <a:solidFill>
                  <a:srgbClr val="006699"/>
                </a:solidFill>
                <a:effectLst/>
                <a:uLnTx/>
                <a:uFillTx/>
                <a:latin typeface="Verdana" panose="020B0604030504040204" pitchFamily="34" charset="0"/>
                <a:ea typeface="宋体" panose="02010600030101010101" pitchFamily="2" charset="-122"/>
                <a:cs typeface="+mn-cs"/>
              </a:rPr>
              <a:t>所以往往会因此出现排队现象</a:t>
            </a:r>
            <a:r>
              <a:rPr kumimoji="0" lang="en-US" altLang="zh-CN" sz="3200" b="0" i="0" u="none" strike="noStrike" kern="1200" cap="none" spc="0" normalizeH="0" baseline="0" noProof="0" dirty="0">
                <a:ln>
                  <a:noFill/>
                </a:ln>
                <a:solidFill>
                  <a:srgbClr val="006699"/>
                </a:solidFill>
                <a:effectLst/>
                <a:uLnTx/>
                <a:uFillTx/>
                <a:latin typeface="Verdana" panose="020B0604030504040204" pitchFamily="34" charset="0"/>
                <a:ea typeface="宋体" panose="02010600030101010101" pitchFamily="2" charset="-122"/>
                <a:cs typeface="+mn-cs"/>
              </a:rPr>
              <a:t>.</a:t>
            </a:r>
            <a:r>
              <a:rPr kumimoji="0" lang="zh-CN" altLang="en-US" sz="3200" b="0" i="0" u="none" strike="noStrike" kern="1200" cap="none" spc="0" normalizeH="0" baseline="0" noProof="0" dirty="0">
                <a:ln>
                  <a:noFill/>
                </a:ln>
                <a:solidFill>
                  <a:srgbClr val="006699"/>
                </a:solidFill>
                <a:effectLst/>
                <a:uLnTx/>
                <a:uFillTx/>
                <a:latin typeface="Verdana" panose="020B0604030504040204" pitchFamily="34" charset="0"/>
                <a:ea typeface="宋体" panose="02010600030101010101" pitchFamily="2" charset="-122"/>
                <a:cs typeface="+mn-cs"/>
              </a:rPr>
              <a:t>这种现象就需要医院的信息管理工程师来评估计算机挂号的效率及可能引起的意外耽误程度</a:t>
            </a:r>
            <a:r>
              <a:rPr kumimoji="0" lang="en-US" altLang="zh-CN" sz="3200" b="0" i="0" u="none" strike="noStrike" kern="1200" cap="none" spc="0" normalizeH="0" baseline="0" noProof="0" dirty="0">
                <a:ln>
                  <a:noFill/>
                </a:ln>
                <a:solidFill>
                  <a:srgbClr val="006699"/>
                </a:solidFill>
                <a:effectLst/>
                <a:uLnTx/>
                <a:uFillTx/>
                <a:latin typeface="Verdana" panose="020B0604030504040204" pitchFamily="34" charset="0"/>
                <a:ea typeface="宋体" panose="02010600030101010101" pitchFamily="2" charset="-122"/>
                <a:cs typeface="+mn-cs"/>
              </a:rPr>
              <a:t>.</a:t>
            </a:r>
            <a:endParaRPr lang="zh-CN" altLang="en-US" b="1" dirty="0"/>
          </a:p>
        </p:txBody>
      </p:sp>
    </p:spTree>
    <p:extLst>
      <p:ext uri="{BB962C8B-B14F-4D97-AF65-F5344CB8AC3E}">
        <p14:creationId xmlns:p14="http://schemas.microsoft.com/office/powerpoint/2010/main" val="159403305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标题 1">
            <a:extLst>
              <a:ext uri="{FF2B5EF4-FFF2-40B4-BE49-F238E27FC236}">
                <a16:creationId xmlns:a16="http://schemas.microsoft.com/office/drawing/2014/main" id="{C5D96BB7-F3EE-475D-8C4A-757D9F1B8C06}"/>
              </a:ext>
            </a:extLst>
          </p:cNvPr>
          <p:cNvSpPr>
            <a:spLocks noGrp="1" noChangeArrowheads="1"/>
          </p:cNvSpPr>
          <p:nvPr>
            <p:ph type="title"/>
          </p:nvPr>
        </p:nvSpPr>
        <p:spPr>
          <a:xfrm>
            <a:off x="-15875" y="142875"/>
            <a:ext cx="8229600" cy="642938"/>
          </a:xfrm>
        </p:spPr>
        <p:txBody>
          <a:bodyPr/>
          <a:lstStyle/>
          <a:p>
            <a:pPr algn="l" defTabSz="512763" fontAlgn="base">
              <a:spcAft>
                <a:spcPct val="0"/>
              </a:spcAft>
            </a:pPr>
            <a:r>
              <a:rPr lang="zh-CN" altLang="en-US" dirty="0"/>
              <a:t>例 医院预检处</a:t>
            </a:r>
          </a:p>
        </p:txBody>
      </p:sp>
      <p:sp>
        <p:nvSpPr>
          <p:cNvPr id="4" name="灯片编号占位符 2">
            <a:extLst>
              <a:ext uri="{FF2B5EF4-FFF2-40B4-BE49-F238E27FC236}">
                <a16:creationId xmlns:a16="http://schemas.microsoft.com/office/drawing/2014/main" id="{C27C162C-7E7E-4C70-B53F-15564590C7C6}"/>
              </a:ext>
            </a:extLst>
          </p:cNvPr>
          <p:cNvSpPr>
            <a:spLocks noGrp="1" noChangeArrowheads="1"/>
          </p:cNvSpPr>
          <p:nvPr>
            <p:ph type="sldNum" sz="quarter" idx="12"/>
          </p:nvPr>
        </p:nvSpPr>
        <p:spPr bwMode="auto">
          <a:xfrm>
            <a:off x="6553200" y="6391275"/>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9FCE3FB9-BAC7-4293-A5BB-B8E090A183F8}" type="slidenum">
              <a:rPr lang="zh-CN" altLang="en-US">
                <a:solidFill>
                  <a:srgbClr val="898989"/>
                </a:solidFill>
              </a:rPr>
              <a:pPr/>
              <a:t>62</a:t>
            </a:fld>
            <a:endParaRPr lang="zh-CN" altLang="en-US">
              <a:solidFill>
                <a:srgbClr val="898989"/>
              </a:solidFill>
            </a:endParaRPr>
          </a:p>
        </p:txBody>
      </p:sp>
      <p:sp>
        <p:nvSpPr>
          <p:cNvPr id="16" name="文本框 15">
            <a:extLst>
              <a:ext uri="{FF2B5EF4-FFF2-40B4-BE49-F238E27FC236}">
                <a16:creationId xmlns:a16="http://schemas.microsoft.com/office/drawing/2014/main" id="{7CEDEC46-CDDF-44FE-8149-432C60974C70}"/>
              </a:ext>
            </a:extLst>
          </p:cNvPr>
          <p:cNvSpPr txBox="1"/>
          <p:nvPr/>
        </p:nvSpPr>
        <p:spPr>
          <a:xfrm>
            <a:off x="0" y="920621"/>
            <a:ext cx="9143999" cy="5632311"/>
          </a:xfrm>
          <a:prstGeom prst="rect">
            <a:avLst/>
          </a:prstGeom>
          <a:noFill/>
          <a:ln w="25400">
            <a:noFill/>
          </a:ln>
        </p:spPr>
        <p:txBody>
          <a:bodyPr wrap="square">
            <a:spAutoFit/>
          </a:bodyPr>
          <a:lstStyle/>
          <a:p>
            <a:r>
              <a:rPr kumimoji="0" lang="en-US" altLang="zh-CN" b="0" i="0" u="none" strike="noStrike" kern="1200" cap="none" spc="0" normalizeH="0" baseline="0" noProof="0" dirty="0" err="1">
                <a:ln>
                  <a:noFill/>
                </a:ln>
                <a:solidFill>
                  <a:srgbClr val="006699"/>
                </a:solidFill>
                <a:effectLst/>
                <a:uLnTx/>
                <a:uFillTx/>
                <a:latin typeface="Verdana" panose="020B0604030504040204" pitchFamily="34" charset="0"/>
                <a:ea typeface="宋体" panose="02010600030101010101" pitchFamily="2" charset="-122"/>
                <a:cs typeface="+mn-cs"/>
              </a:rPr>
              <a:t>Total_time</a:t>
            </a:r>
            <a:r>
              <a:rPr kumimoji="0" lang="en-US" altLang="zh-CN" b="0" i="0" u="none" strike="noStrike" kern="1200" cap="none" spc="0" normalizeH="0" baseline="0" noProof="0" dirty="0">
                <a:ln>
                  <a:noFill/>
                </a:ln>
                <a:solidFill>
                  <a:srgbClr val="006699"/>
                </a:solidFill>
                <a:effectLst/>
                <a:uLnTx/>
                <a:uFillTx/>
                <a:latin typeface="Verdana" panose="020B0604030504040204" pitchFamily="34" charset="0"/>
                <a:ea typeface="宋体" panose="02010600030101010101" pitchFamily="2" charset="-122"/>
                <a:cs typeface="+mn-cs"/>
              </a:rPr>
              <a:t>=10;%</a:t>
            </a:r>
            <a:r>
              <a:rPr kumimoji="0" lang="zh-CN" altLang="en-US" b="0" i="0" u="none" strike="noStrike" kern="1200" cap="none" spc="0" normalizeH="0" baseline="0" noProof="0" dirty="0">
                <a:ln>
                  <a:noFill/>
                </a:ln>
                <a:solidFill>
                  <a:srgbClr val="006699"/>
                </a:solidFill>
                <a:effectLst/>
                <a:uLnTx/>
                <a:uFillTx/>
                <a:latin typeface="Verdana" panose="020B0604030504040204" pitchFamily="34" charset="0"/>
                <a:ea typeface="宋体" panose="02010600030101010101" pitchFamily="2" charset="-122"/>
                <a:cs typeface="+mn-cs"/>
              </a:rPr>
              <a:t>总迭代时间</a:t>
            </a:r>
          </a:p>
          <a:p>
            <a:r>
              <a:rPr kumimoji="0" lang="en-US" altLang="zh-CN" b="0" i="0" u="none" strike="noStrike" kern="1200" cap="none" spc="0" normalizeH="0" baseline="0" noProof="0" dirty="0">
                <a:ln>
                  <a:noFill/>
                </a:ln>
                <a:solidFill>
                  <a:srgbClr val="006699"/>
                </a:solidFill>
                <a:effectLst/>
                <a:uLnTx/>
                <a:uFillTx/>
                <a:latin typeface="Verdana" panose="020B0604030504040204" pitchFamily="34" charset="0"/>
                <a:ea typeface="宋体" panose="02010600030101010101" pitchFamily="2" charset="-122"/>
                <a:cs typeface="+mn-cs"/>
              </a:rPr>
              <a:t>lambda=65;mu=60;%</a:t>
            </a:r>
            <a:r>
              <a:rPr kumimoji="0" lang="zh-CN" altLang="en-US" b="0" i="0" u="none" strike="noStrike" kern="1200" cap="none" spc="0" normalizeH="0" baseline="0" noProof="0" dirty="0">
                <a:ln>
                  <a:noFill/>
                </a:ln>
                <a:solidFill>
                  <a:srgbClr val="006699"/>
                </a:solidFill>
                <a:effectLst/>
                <a:uLnTx/>
                <a:uFillTx/>
                <a:latin typeface="Verdana" panose="020B0604030504040204" pitchFamily="34" charset="0"/>
                <a:ea typeface="宋体" panose="02010600030101010101" pitchFamily="2" charset="-122"/>
                <a:cs typeface="+mn-cs"/>
              </a:rPr>
              <a:t>到达率与服务率</a:t>
            </a:r>
          </a:p>
          <a:p>
            <a:r>
              <a:rPr kumimoji="0" lang="en-US" altLang="zh-CN" b="0" i="0" u="none" strike="noStrike" kern="1200" cap="none" spc="0" normalizeH="0" baseline="0" noProof="0" dirty="0" err="1">
                <a:ln>
                  <a:noFill/>
                </a:ln>
                <a:solidFill>
                  <a:srgbClr val="006699"/>
                </a:solidFill>
                <a:effectLst/>
                <a:uLnTx/>
                <a:uFillTx/>
                <a:latin typeface="Verdana" panose="020B0604030504040204" pitchFamily="34" charset="0"/>
                <a:ea typeface="宋体" panose="02010600030101010101" pitchFamily="2" charset="-122"/>
                <a:cs typeface="+mn-cs"/>
              </a:rPr>
              <a:t>arr_mean</a:t>
            </a:r>
            <a:r>
              <a:rPr kumimoji="0" lang="en-US" altLang="zh-CN" b="0" i="0" u="none" strike="noStrike" kern="1200" cap="none" spc="0" normalizeH="0" baseline="0" noProof="0" dirty="0">
                <a:ln>
                  <a:noFill/>
                </a:ln>
                <a:solidFill>
                  <a:srgbClr val="006699"/>
                </a:solidFill>
                <a:effectLst/>
                <a:uLnTx/>
                <a:uFillTx/>
                <a:latin typeface="Verdana" panose="020B0604030504040204" pitchFamily="34" charset="0"/>
                <a:ea typeface="宋体" panose="02010600030101010101" pitchFamily="2" charset="-122"/>
                <a:cs typeface="+mn-cs"/>
              </a:rPr>
              <a:t>=1/</a:t>
            </a:r>
            <a:r>
              <a:rPr kumimoji="0" lang="en-US" altLang="zh-CN" b="0" i="0" u="none" strike="noStrike" kern="1200" cap="none" spc="0" normalizeH="0" baseline="0" noProof="0" dirty="0" err="1">
                <a:ln>
                  <a:noFill/>
                </a:ln>
                <a:solidFill>
                  <a:srgbClr val="006699"/>
                </a:solidFill>
                <a:effectLst/>
                <a:uLnTx/>
                <a:uFillTx/>
                <a:latin typeface="Verdana" panose="020B0604030504040204" pitchFamily="34" charset="0"/>
                <a:ea typeface="宋体" panose="02010600030101010101" pitchFamily="2" charset="-122"/>
                <a:cs typeface="+mn-cs"/>
              </a:rPr>
              <a:t>lambda;ser_mean</a:t>
            </a:r>
            <a:r>
              <a:rPr kumimoji="0" lang="en-US" altLang="zh-CN" b="0" i="0" u="none" strike="noStrike" kern="1200" cap="none" spc="0" normalizeH="0" baseline="0" noProof="0" dirty="0">
                <a:ln>
                  <a:noFill/>
                </a:ln>
                <a:solidFill>
                  <a:srgbClr val="006699"/>
                </a:solidFill>
                <a:effectLst/>
                <a:uLnTx/>
                <a:uFillTx/>
                <a:latin typeface="Verdana" panose="020B0604030504040204" pitchFamily="34" charset="0"/>
                <a:ea typeface="宋体" panose="02010600030101010101" pitchFamily="2" charset="-122"/>
                <a:cs typeface="+mn-cs"/>
              </a:rPr>
              <a:t>=1/mu;%</a:t>
            </a:r>
            <a:r>
              <a:rPr kumimoji="0" lang="zh-CN" altLang="en-US" b="0" i="0" u="none" strike="noStrike" kern="1200" cap="none" spc="0" normalizeH="0" baseline="0" noProof="0" dirty="0">
                <a:ln>
                  <a:noFill/>
                </a:ln>
                <a:solidFill>
                  <a:srgbClr val="006699"/>
                </a:solidFill>
                <a:effectLst/>
                <a:uLnTx/>
                <a:uFillTx/>
                <a:latin typeface="Verdana" panose="020B0604030504040204" pitchFamily="34" charset="0"/>
                <a:ea typeface="宋体" panose="02010600030101010101" pitchFamily="2" charset="-122"/>
                <a:cs typeface="+mn-cs"/>
              </a:rPr>
              <a:t>平均到达时间与平均服务时间</a:t>
            </a:r>
          </a:p>
          <a:p>
            <a:r>
              <a:rPr kumimoji="0" lang="en-US" altLang="zh-CN" b="0" i="0" u="none" strike="noStrike" kern="1200" cap="none" spc="0" normalizeH="0" baseline="0" noProof="0" dirty="0">
                <a:ln>
                  <a:noFill/>
                </a:ln>
                <a:solidFill>
                  <a:srgbClr val="006699"/>
                </a:solidFill>
                <a:effectLst/>
                <a:uLnTx/>
                <a:uFillTx/>
                <a:latin typeface="Verdana" panose="020B0604030504040204" pitchFamily="34" charset="0"/>
                <a:ea typeface="宋体" panose="02010600030101010101" pitchFamily="2" charset="-122"/>
                <a:cs typeface="+mn-cs"/>
              </a:rPr>
              <a:t>%</a:t>
            </a:r>
            <a:r>
              <a:rPr kumimoji="0" lang="zh-CN" altLang="en-US" b="0" i="0" u="none" strike="noStrike" kern="1200" cap="none" spc="0" normalizeH="0" baseline="0" noProof="0" dirty="0">
                <a:ln>
                  <a:noFill/>
                </a:ln>
                <a:solidFill>
                  <a:srgbClr val="006699"/>
                </a:solidFill>
                <a:effectLst/>
                <a:uLnTx/>
                <a:uFillTx/>
                <a:latin typeface="Verdana" panose="020B0604030504040204" pitchFamily="34" charset="0"/>
                <a:ea typeface="宋体" panose="02010600030101010101" pitchFamily="2" charset="-122"/>
                <a:cs typeface="+mn-cs"/>
              </a:rPr>
              <a:t>可能到达的最大顾客数</a:t>
            </a:r>
            <a:r>
              <a:rPr kumimoji="0" lang="en-US" altLang="zh-CN" b="0" i="0" u="none" strike="noStrike" kern="1200" cap="none" spc="0" normalizeH="0" baseline="0" noProof="0" dirty="0">
                <a:ln>
                  <a:noFill/>
                </a:ln>
                <a:solidFill>
                  <a:srgbClr val="006699"/>
                </a:solidFill>
                <a:effectLst/>
                <a:uLnTx/>
                <a:uFillTx/>
                <a:latin typeface="Verdana" panose="020B0604030504040204" pitchFamily="34" charset="0"/>
                <a:ea typeface="宋体" panose="02010600030101010101" pitchFamily="2" charset="-122"/>
                <a:cs typeface="+mn-cs"/>
              </a:rPr>
              <a:t>(round:</a:t>
            </a:r>
            <a:r>
              <a:rPr kumimoji="0" lang="zh-CN" altLang="en-US" b="0" i="0" u="none" strike="noStrike" kern="1200" cap="none" spc="0" normalizeH="0" baseline="0" noProof="0" dirty="0">
                <a:ln>
                  <a:noFill/>
                </a:ln>
                <a:solidFill>
                  <a:srgbClr val="006699"/>
                </a:solidFill>
                <a:effectLst/>
                <a:uLnTx/>
                <a:uFillTx/>
                <a:latin typeface="Verdana" panose="020B0604030504040204" pitchFamily="34" charset="0"/>
                <a:ea typeface="宋体" panose="02010600030101010101" pitchFamily="2" charset="-122"/>
                <a:cs typeface="+mn-cs"/>
              </a:rPr>
              <a:t>四舍五入求整数</a:t>
            </a:r>
            <a:r>
              <a:rPr kumimoji="0" lang="en-US" altLang="zh-CN" b="0" i="0" u="none" strike="noStrike" kern="1200" cap="none" spc="0" normalizeH="0" baseline="0" noProof="0" dirty="0">
                <a:ln>
                  <a:noFill/>
                </a:ln>
                <a:solidFill>
                  <a:srgbClr val="006699"/>
                </a:solidFill>
                <a:effectLst/>
                <a:uLnTx/>
                <a:uFillTx/>
                <a:latin typeface="Verdana" panose="020B0604030504040204" pitchFamily="34" charset="0"/>
                <a:ea typeface="宋体" panose="02010600030101010101" pitchFamily="2" charset="-122"/>
                <a:cs typeface="+mn-cs"/>
              </a:rPr>
              <a:t>)</a:t>
            </a:r>
          </a:p>
          <a:p>
            <a:r>
              <a:rPr kumimoji="0" lang="en-US" altLang="zh-CN" b="0" i="0" u="none" strike="noStrike" kern="1200" cap="none" spc="0" normalizeH="0" baseline="0" noProof="0" dirty="0" err="1">
                <a:ln>
                  <a:noFill/>
                </a:ln>
                <a:solidFill>
                  <a:srgbClr val="006699"/>
                </a:solidFill>
                <a:effectLst/>
                <a:uLnTx/>
                <a:uFillTx/>
                <a:latin typeface="Verdana" panose="020B0604030504040204" pitchFamily="34" charset="0"/>
                <a:ea typeface="宋体" panose="02010600030101010101" pitchFamily="2" charset="-122"/>
                <a:cs typeface="+mn-cs"/>
              </a:rPr>
              <a:t>arr_num</a:t>
            </a:r>
            <a:r>
              <a:rPr kumimoji="0" lang="en-US" altLang="zh-CN" b="0" i="0" u="none" strike="noStrike" kern="1200" cap="none" spc="0" normalizeH="0" baseline="0" noProof="0" dirty="0">
                <a:ln>
                  <a:noFill/>
                </a:ln>
                <a:solidFill>
                  <a:srgbClr val="006699"/>
                </a:solidFill>
                <a:effectLst/>
                <a:uLnTx/>
                <a:uFillTx/>
                <a:latin typeface="Verdana" panose="020B0604030504040204" pitchFamily="34" charset="0"/>
                <a:ea typeface="宋体" panose="02010600030101010101" pitchFamily="2" charset="-122"/>
                <a:cs typeface="+mn-cs"/>
              </a:rPr>
              <a:t>=round(</a:t>
            </a:r>
            <a:r>
              <a:rPr kumimoji="0" lang="en-US" altLang="zh-CN" b="0" i="0" u="none" strike="noStrike" kern="1200" cap="none" spc="0" normalizeH="0" baseline="0" noProof="0" dirty="0" err="1">
                <a:ln>
                  <a:noFill/>
                </a:ln>
                <a:solidFill>
                  <a:srgbClr val="006699"/>
                </a:solidFill>
                <a:effectLst/>
                <a:uLnTx/>
                <a:uFillTx/>
                <a:latin typeface="Verdana" panose="020B0604030504040204" pitchFamily="34" charset="0"/>
                <a:ea typeface="宋体" panose="02010600030101010101" pitchFamily="2" charset="-122"/>
                <a:cs typeface="+mn-cs"/>
              </a:rPr>
              <a:t>Total_time</a:t>
            </a:r>
            <a:r>
              <a:rPr kumimoji="0" lang="en-US" altLang="zh-CN" b="0" i="0" u="none" strike="noStrike" kern="1200" cap="none" spc="0" normalizeH="0" baseline="0" noProof="0" dirty="0">
                <a:ln>
                  <a:noFill/>
                </a:ln>
                <a:solidFill>
                  <a:srgbClr val="006699"/>
                </a:solidFill>
                <a:effectLst/>
                <a:uLnTx/>
                <a:uFillTx/>
                <a:latin typeface="Verdana" panose="020B0604030504040204" pitchFamily="34" charset="0"/>
                <a:ea typeface="宋体" panose="02010600030101010101" pitchFamily="2" charset="-122"/>
                <a:cs typeface="+mn-cs"/>
              </a:rPr>
              <a:t>*lambda*2);</a:t>
            </a:r>
          </a:p>
          <a:p>
            <a:r>
              <a:rPr kumimoji="0" lang="en-US" altLang="zh-CN" b="0" i="0" u="none" strike="noStrike" kern="1200" cap="none" spc="0" normalizeH="0" baseline="0" noProof="0" dirty="0">
                <a:ln>
                  <a:noFill/>
                </a:ln>
                <a:solidFill>
                  <a:srgbClr val="006699"/>
                </a:solidFill>
                <a:effectLst/>
                <a:uLnTx/>
                <a:uFillTx/>
                <a:latin typeface="Verdana" panose="020B0604030504040204" pitchFamily="34" charset="0"/>
                <a:ea typeface="宋体" panose="02010600030101010101" pitchFamily="2" charset="-122"/>
                <a:cs typeface="+mn-cs"/>
              </a:rPr>
              <a:t>guests=zeros(5,arr_num);%</a:t>
            </a:r>
            <a:r>
              <a:rPr kumimoji="0" lang="zh-CN" altLang="en-US" b="0" i="0" u="none" strike="noStrike" kern="1200" cap="none" spc="0" normalizeH="0" baseline="0" noProof="0" dirty="0">
                <a:ln>
                  <a:noFill/>
                </a:ln>
                <a:solidFill>
                  <a:srgbClr val="006699"/>
                </a:solidFill>
                <a:effectLst/>
                <a:uLnTx/>
                <a:uFillTx/>
                <a:latin typeface="Verdana" panose="020B0604030504040204" pitchFamily="34" charset="0"/>
                <a:ea typeface="宋体" panose="02010600030101010101" pitchFamily="2" charset="-122"/>
                <a:cs typeface="+mn-cs"/>
              </a:rPr>
              <a:t>定义顾客信息的数组</a:t>
            </a:r>
          </a:p>
          <a:p>
            <a:r>
              <a:rPr kumimoji="0" lang="en-US" altLang="zh-CN" b="0" i="0" u="none" strike="noStrike" kern="1200" cap="none" spc="0" normalizeH="0" baseline="0" noProof="0" dirty="0">
                <a:ln>
                  <a:noFill/>
                </a:ln>
                <a:solidFill>
                  <a:srgbClr val="006699"/>
                </a:solidFill>
                <a:effectLst/>
                <a:uLnTx/>
                <a:uFillTx/>
                <a:latin typeface="Verdana" panose="020B0604030504040204" pitchFamily="34" charset="0"/>
                <a:ea typeface="宋体" panose="02010600030101010101" pitchFamily="2" charset="-122"/>
                <a:cs typeface="+mn-cs"/>
              </a:rPr>
              <a:t>%</a:t>
            </a:r>
            <a:r>
              <a:rPr kumimoji="0" lang="zh-CN" altLang="en-US" b="0" i="0" u="none" strike="noStrike" kern="1200" cap="none" spc="0" normalizeH="0" baseline="0" noProof="0" dirty="0">
                <a:ln>
                  <a:noFill/>
                </a:ln>
                <a:solidFill>
                  <a:srgbClr val="006699"/>
                </a:solidFill>
                <a:effectLst/>
                <a:uLnTx/>
                <a:uFillTx/>
                <a:latin typeface="Verdana" panose="020B0604030504040204" pitchFamily="34" charset="0"/>
                <a:ea typeface="宋体" panose="02010600030101010101" pitchFamily="2" charset="-122"/>
                <a:cs typeface="+mn-cs"/>
              </a:rPr>
              <a:t>按指数分布产生各顾客到达的时间间隔</a:t>
            </a:r>
          </a:p>
          <a:p>
            <a:r>
              <a:rPr kumimoji="0" lang="en-US" altLang="zh-CN" b="0" i="0" u="none" strike="noStrike" kern="1200" cap="none" spc="0" normalizeH="0" baseline="0" noProof="0" dirty="0">
                <a:ln>
                  <a:noFill/>
                </a:ln>
                <a:solidFill>
                  <a:srgbClr val="006699"/>
                </a:solidFill>
                <a:effectLst/>
                <a:uLnTx/>
                <a:uFillTx/>
                <a:latin typeface="Verdana" panose="020B0604030504040204" pitchFamily="34" charset="0"/>
                <a:ea typeface="宋体" panose="02010600030101010101" pitchFamily="2" charset="-122"/>
                <a:cs typeface="+mn-cs"/>
              </a:rPr>
              <a:t>guests(1,:)=</a:t>
            </a:r>
            <a:r>
              <a:rPr kumimoji="0" lang="en-US" altLang="zh-CN" b="0" i="0" u="none" strike="noStrike" kern="1200" cap="none" spc="0" normalizeH="0" baseline="0" noProof="0" dirty="0" err="1">
                <a:ln>
                  <a:noFill/>
                </a:ln>
                <a:solidFill>
                  <a:srgbClr val="006699"/>
                </a:solidFill>
                <a:effectLst/>
                <a:uLnTx/>
                <a:uFillTx/>
                <a:latin typeface="Verdana" panose="020B0604030504040204" pitchFamily="34" charset="0"/>
                <a:ea typeface="宋体" panose="02010600030101010101" pitchFamily="2" charset="-122"/>
                <a:cs typeface="+mn-cs"/>
              </a:rPr>
              <a:t>exprnd</a:t>
            </a:r>
            <a:r>
              <a:rPr kumimoji="0" lang="en-US" altLang="zh-CN" b="0" i="0" u="none" strike="noStrike" kern="1200" cap="none" spc="0" normalizeH="0" baseline="0" noProof="0" dirty="0">
                <a:ln>
                  <a:noFill/>
                </a:ln>
                <a:solidFill>
                  <a:srgbClr val="006699"/>
                </a:solidFill>
                <a:effectLst/>
                <a:uLnTx/>
                <a:uFillTx/>
                <a:latin typeface="Verdana" panose="020B0604030504040204" pitchFamily="34" charset="0"/>
                <a:ea typeface="宋体" panose="02010600030101010101" pitchFamily="2" charset="-122"/>
                <a:cs typeface="+mn-cs"/>
              </a:rPr>
              <a:t>(arr_mean,1,arr_num);</a:t>
            </a:r>
          </a:p>
          <a:p>
            <a:r>
              <a:rPr kumimoji="0" lang="en-US" altLang="zh-CN" b="0" i="0" u="none" strike="noStrike" kern="1200" cap="none" spc="0" normalizeH="0" baseline="0" noProof="0" dirty="0">
                <a:ln>
                  <a:noFill/>
                </a:ln>
                <a:solidFill>
                  <a:srgbClr val="006699"/>
                </a:solidFill>
                <a:effectLst/>
                <a:uLnTx/>
                <a:uFillTx/>
                <a:latin typeface="Verdana" panose="020B0604030504040204" pitchFamily="34" charset="0"/>
                <a:ea typeface="宋体" panose="02010600030101010101" pitchFamily="2" charset="-122"/>
                <a:cs typeface="+mn-cs"/>
              </a:rPr>
              <a:t>%</a:t>
            </a:r>
            <a:r>
              <a:rPr kumimoji="0" lang="zh-CN" altLang="en-US" b="0" i="0" u="none" strike="noStrike" kern="1200" cap="none" spc="0" normalizeH="0" baseline="0" noProof="0" dirty="0">
                <a:ln>
                  <a:noFill/>
                </a:ln>
                <a:solidFill>
                  <a:srgbClr val="006699"/>
                </a:solidFill>
                <a:effectLst/>
                <a:uLnTx/>
                <a:uFillTx/>
                <a:latin typeface="Verdana" panose="020B0604030504040204" pitchFamily="34" charset="0"/>
                <a:ea typeface="宋体" panose="02010600030101010101" pitchFamily="2" charset="-122"/>
                <a:cs typeface="+mn-cs"/>
              </a:rPr>
              <a:t>各顾客的到达时刻等于时间间隔的累积和</a:t>
            </a:r>
          </a:p>
          <a:p>
            <a:r>
              <a:rPr kumimoji="0" lang="en-US" altLang="zh-CN" b="0" i="0" u="none" strike="noStrike" kern="1200" cap="none" spc="0" normalizeH="0" baseline="0" noProof="0" dirty="0">
                <a:ln>
                  <a:noFill/>
                </a:ln>
                <a:solidFill>
                  <a:srgbClr val="006699"/>
                </a:solidFill>
                <a:effectLst/>
                <a:uLnTx/>
                <a:uFillTx/>
                <a:latin typeface="Verdana" panose="020B0604030504040204" pitchFamily="34" charset="0"/>
                <a:ea typeface="宋体" panose="02010600030101010101" pitchFamily="2" charset="-122"/>
                <a:cs typeface="+mn-cs"/>
              </a:rPr>
              <a:t>guests(1,:)=</a:t>
            </a:r>
            <a:r>
              <a:rPr kumimoji="0" lang="en-US" altLang="zh-CN" b="0" i="0" u="none" strike="noStrike" kern="1200" cap="none" spc="0" normalizeH="0" baseline="0" noProof="0" dirty="0" err="1">
                <a:ln>
                  <a:noFill/>
                </a:ln>
                <a:solidFill>
                  <a:srgbClr val="006699"/>
                </a:solidFill>
                <a:effectLst/>
                <a:uLnTx/>
                <a:uFillTx/>
                <a:latin typeface="Verdana" panose="020B0604030504040204" pitchFamily="34" charset="0"/>
                <a:ea typeface="宋体" panose="02010600030101010101" pitchFamily="2" charset="-122"/>
                <a:cs typeface="+mn-cs"/>
              </a:rPr>
              <a:t>cumsum</a:t>
            </a:r>
            <a:r>
              <a:rPr kumimoji="0" lang="en-US" altLang="zh-CN" b="0" i="0" u="none" strike="noStrike" kern="1200" cap="none" spc="0" normalizeH="0" baseline="0" noProof="0" dirty="0">
                <a:ln>
                  <a:noFill/>
                </a:ln>
                <a:solidFill>
                  <a:srgbClr val="006699"/>
                </a:solidFill>
                <a:effectLst/>
                <a:uLnTx/>
                <a:uFillTx/>
                <a:latin typeface="Verdana" panose="020B0604030504040204" pitchFamily="34" charset="0"/>
                <a:ea typeface="宋体" panose="02010600030101010101" pitchFamily="2" charset="-122"/>
                <a:cs typeface="+mn-cs"/>
              </a:rPr>
              <a:t>(guests(1,:));</a:t>
            </a:r>
          </a:p>
          <a:p>
            <a:r>
              <a:rPr kumimoji="0" lang="en-US" altLang="zh-CN" b="0" i="0" u="none" strike="noStrike" kern="1200" cap="none" spc="0" normalizeH="0" baseline="0" noProof="0" dirty="0">
                <a:ln>
                  <a:noFill/>
                </a:ln>
                <a:solidFill>
                  <a:srgbClr val="006699"/>
                </a:solidFill>
                <a:effectLst/>
                <a:uLnTx/>
                <a:uFillTx/>
                <a:latin typeface="Verdana" panose="020B0604030504040204" pitchFamily="34" charset="0"/>
                <a:ea typeface="宋体" panose="02010600030101010101" pitchFamily="2" charset="-122"/>
                <a:cs typeface="+mn-cs"/>
              </a:rPr>
              <a:t>%</a:t>
            </a:r>
            <a:r>
              <a:rPr kumimoji="0" lang="zh-CN" altLang="en-US" b="0" i="0" u="none" strike="noStrike" kern="1200" cap="none" spc="0" normalizeH="0" baseline="0" noProof="0" dirty="0">
                <a:ln>
                  <a:noFill/>
                </a:ln>
                <a:solidFill>
                  <a:srgbClr val="006699"/>
                </a:solidFill>
                <a:effectLst/>
                <a:uLnTx/>
                <a:uFillTx/>
                <a:latin typeface="Verdana" panose="020B0604030504040204" pitchFamily="34" charset="0"/>
                <a:ea typeface="宋体" panose="02010600030101010101" pitchFamily="2" charset="-122"/>
                <a:cs typeface="+mn-cs"/>
              </a:rPr>
              <a:t>按指数分布产生各顾客服务时间</a:t>
            </a:r>
          </a:p>
          <a:p>
            <a:r>
              <a:rPr kumimoji="0" lang="en-US" altLang="zh-CN" b="0" i="0" u="none" strike="noStrike" kern="1200" cap="none" spc="0" normalizeH="0" baseline="0" noProof="0" dirty="0">
                <a:ln>
                  <a:noFill/>
                </a:ln>
                <a:solidFill>
                  <a:srgbClr val="006699"/>
                </a:solidFill>
                <a:effectLst/>
                <a:uLnTx/>
                <a:uFillTx/>
                <a:latin typeface="Verdana" panose="020B0604030504040204" pitchFamily="34" charset="0"/>
                <a:ea typeface="宋体" panose="02010600030101010101" pitchFamily="2" charset="-122"/>
                <a:cs typeface="+mn-cs"/>
              </a:rPr>
              <a:t>guests(2,:)=</a:t>
            </a:r>
            <a:r>
              <a:rPr kumimoji="0" lang="en-US" altLang="zh-CN" b="0" i="0" u="none" strike="noStrike" kern="1200" cap="none" spc="0" normalizeH="0" baseline="0" noProof="0" dirty="0" err="1">
                <a:ln>
                  <a:noFill/>
                </a:ln>
                <a:solidFill>
                  <a:srgbClr val="006699"/>
                </a:solidFill>
                <a:effectLst/>
                <a:uLnTx/>
                <a:uFillTx/>
                <a:latin typeface="Verdana" panose="020B0604030504040204" pitchFamily="34" charset="0"/>
                <a:ea typeface="宋体" panose="02010600030101010101" pitchFamily="2" charset="-122"/>
                <a:cs typeface="+mn-cs"/>
              </a:rPr>
              <a:t>exprnd</a:t>
            </a:r>
            <a:r>
              <a:rPr kumimoji="0" lang="en-US" altLang="zh-CN" b="0" i="0" u="none" strike="noStrike" kern="1200" cap="none" spc="0" normalizeH="0" baseline="0" noProof="0" dirty="0">
                <a:ln>
                  <a:noFill/>
                </a:ln>
                <a:solidFill>
                  <a:srgbClr val="006699"/>
                </a:solidFill>
                <a:effectLst/>
                <a:uLnTx/>
                <a:uFillTx/>
                <a:latin typeface="Verdana" panose="020B0604030504040204" pitchFamily="34" charset="0"/>
                <a:ea typeface="宋体" panose="02010600030101010101" pitchFamily="2" charset="-122"/>
                <a:cs typeface="+mn-cs"/>
              </a:rPr>
              <a:t>(ser_mean,1,arr_num);</a:t>
            </a:r>
          </a:p>
          <a:p>
            <a:r>
              <a:rPr kumimoji="0" lang="en-US" altLang="zh-CN" b="0" i="0" u="none" strike="noStrike" kern="1200" cap="none" spc="0" normalizeH="0" baseline="0" noProof="0" dirty="0">
                <a:ln>
                  <a:noFill/>
                </a:ln>
                <a:solidFill>
                  <a:srgbClr val="006699"/>
                </a:solidFill>
                <a:effectLst/>
                <a:uLnTx/>
                <a:uFillTx/>
                <a:latin typeface="Verdana" panose="020B0604030504040204" pitchFamily="34" charset="0"/>
                <a:ea typeface="宋体" panose="02010600030101010101" pitchFamily="2" charset="-122"/>
                <a:cs typeface="+mn-cs"/>
              </a:rPr>
              <a:t>%</a:t>
            </a:r>
            <a:r>
              <a:rPr kumimoji="0" lang="zh-CN" altLang="en-US" b="0" i="0" u="none" strike="noStrike" kern="1200" cap="none" spc="0" normalizeH="0" baseline="0" noProof="0" dirty="0">
                <a:ln>
                  <a:noFill/>
                </a:ln>
                <a:solidFill>
                  <a:srgbClr val="006699"/>
                </a:solidFill>
                <a:effectLst/>
                <a:uLnTx/>
                <a:uFillTx/>
                <a:latin typeface="Verdana" panose="020B0604030504040204" pitchFamily="34" charset="0"/>
                <a:ea typeface="宋体" panose="02010600030101010101" pitchFamily="2" charset="-122"/>
                <a:cs typeface="+mn-cs"/>
              </a:rPr>
              <a:t>计算模拟的顾客个数</a:t>
            </a:r>
            <a:r>
              <a:rPr kumimoji="0" lang="en-US" altLang="zh-CN" b="0" i="0" u="none" strike="noStrike" kern="1200" cap="none" spc="0" normalizeH="0" baseline="0" noProof="0" dirty="0">
                <a:ln>
                  <a:noFill/>
                </a:ln>
                <a:solidFill>
                  <a:srgbClr val="006699"/>
                </a:solidFill>
                <a:effectLst/>
                <a:uLnTx/>
                <a:uFillTx/>
                <a:latin typeface="Verdana" panose="020B0604030504040204" pitchFamily="34" charset="0"/>
                <a:ea typeface="宋体" panose="02010600030101010101" pitchFamily="2" charset="-122"/>
                <a:cs typeface="+mn-cs"/>
              </a:rPr>
              <a:t>,</a:t>
            </a:r>
            <a:r>
              <a:rPr kumimoji="0" lang="zh-CN" altLang="en-US" b="0" i="0" u="none" strike="noStrike" kern="1200" cap="none" spc="0" normalizeH="0" baseline="0" noProof="0" dirty="0">
                <a:ln>
                  <a:noFill/>
                </a:ln>
                <a:solidFill>
                  <a:srgbClr val="006699"/>
                </a:solidFill>
                <a:effectLst/>
                <a:uLnTx/>
                <a:uFillTx/>
                <a:latin typeface="Verdana" panose="020B0604030504040204" pitchFamily="34" charset="0"/>
                <a:ea typeface="宋体" panose="02010600030101010101" pitchFamily="2" charset="-122"/>
                <a:cs typeface="+mn-cs"/>
              </a:rPr>
              <a:t>即到达时刻在模拟时间内的顾客数</a:t>
            </a:r>
          </a:p>
          <a:p>
            <a:r>
              <a:rPr kumimoji="0" lang="en-US" altLang="zh-CN" b="0" i="0" u="none" strike="noStrike" kern="1200" cap="none" spc="0" normalizeH="0" baseline="0" noProof="0" dirty="0">
                <a:ln>
                  <a:noFill/>
                </a:ln>
                <a:solidFill>
                  <a:srgbClr val="006699"/>
                </a:solidFill>
                <a:effectLst/>
                <a:uLnTx/>
                <a:uFillTx/>
                <a:latin typeface="Verdana" panose="020B0604030504040204" pitchFamily="34" charset="0"/>
                <a:ea typeface="宋体" panose="02010600030101010101" pitchFamily="2" charset="-122"/>
                <a:cs typeface="+mn-cs"/>
              </a:rPr>
              <a:t>1en_sim=sum(guests(1,:)&lt;=</a:t>
            </a:r>
            <a:r>
              <a:rPr kumimoji="0" lang="en-US" altLang="zh-CN" b="0" i="0" u="none" strike="noStrike" kern="1200" cap="none" spc="0" normalizeH="0" baseline="0" noProof="0" dirty="0" err="1">
                <a:ln>
                  <a:noFill/>
                </a:ln>
                <a:solidFill>
                  <a:srgbClr val="006699"/>
                </a:solidFill>
                <a:effectLst/>
                <a:uLnTx/>
                <a:uFillTx/>
                <a:latin typeface="Verdana" panose="020B0604030504040204" pitchFamily="34" charset="0"/>
                <a:ea typeface="宋体" panose="02010600030101010101" pitchFamily="2" charset="-122"/>
                <a:cs typeface="+mn-cs"/>
              </a:rPr>
              <a:t>Total_time</a:t>
            </a:r>
            <a:r>
              <a:rPr kumimoji="0" lang="en-US" altLang="zh-CN" b="0" i="0" u="none" strike="noStrike" kern="1200" cap="none" spc="0" normalizeH="0" baseline="0" noProof="0" dirty="0">
                <a:ln>
                  <a:noFill/>
                </a:ln>
                <a:solidFill>
                  <a:srgbClr val="006699"/>
                </a:solidFill>
                <a:effectLst/>
                <a:uLnTx/>
                <a:uFillTx/>
                <a:latin typeface="Verdana" panose="020B0604030504040204" pitchFamily="34" charset="0"/>
                <a:ea typeface="宋体" panose="02010600030101010101" pitchFamily="2" charset="-122"/>
                <a:cs typeface="+mn-cs"/>
              </a:rPr>
              <a:t>);</a:t>
            </a:r>
          </a:p>
          <a:p>
            <a:r>
              <a:rPr kumimoji="0" lang="en-US" altLang="zh-CN" b="0" i="0" u="none" strike="noStrike" kern="1200" cap="none" spc="0" normalizeH="0" baseline="0" noProof="0" dirty="0">
                <a:ln>
                  <a:noFill/>
                </a:ln>
                <a:solidFill>
                  <a:srgbClr val="006699"/>
                </a:solidFill>
                <a:effectLst/>
                <a:uLnTx/>
                <a:uFillTx/>
                <a:latin typeface="Verdana" panose="020B0604030504040204" pitchFamily="34" charset="0"/>
                <a:ea typeface="宋体" panose="02010600030101010101" pitchFamily="2" charset="-122"/>
                <a:cs typeface="+mn-cs"/>
              </a:rPr>
              <a:t>%</a:t>
            </a:r>
            <a:r>
              <a:rPr kumimoji="0" lang="zh-CN" altLang="en-US" b="0" i="0" u="none" strike="noStrike" kern="1200" cap="none" spc="0" normalizeH="0" baseline="0" noProof="0" dirty="0">
                <a:ln>
                  <a:noFill/>
                </a:ln>
                <a:solidFill>
                  <a:srgbClr val="006699"/>
                </a:solidFill>
                <a:effectLst/>
                <a:uLnTx/>
                <a:uFillTx/>
                <a:latin typeface="Verdana" panose="020B0604030504040204" pitchFamily="34" charset="0"/>
                <a:ea typeface="宋体" panose="02010600030101010101" pitchFamily="2" charset="-122"/>
                <a:cs typeface="+mn-cs"/>
              </a:rPr>
              <a:t>初始化第</a:t>
            </a:r>
            <a:r>
              <a:rPr kumimoji="0" lang="en-US" altLang="zh-CN" b="0" i="0" u="none" strike="noStrike" kern="1200" cap="none" spc="0" normalizeH="0" baseline="0" noProof="0" dirty="0">
                <a:ln>
                  <a:noFill/>
                </a:ln>
                <a:solidFill>
                  <a:srgbClr val="006699"/>
                </a:solidFill>
                <a:effectLst/>
                <a:uLnTx/>
                <a:uFillTx/>
                <a:latin typeface="Verdana" panose="020B0604030504040204" pitchFamily="34" charset="0"/>
                <a:ea typeface="宋体" panose="02010600030101010101" pitchFamily="2" charset="-122"/>
                <a:cs typeface="+mn-cs"/>
              </a:rPr>
              <a:t>1</a:t>
            </a:r>
            <a:r>
              <a:rPr kumimoji="0" lang="zh-CN" altLang="en-US" b="0" i="0" u="none" strike="noStrike" kern="1200" cap="none" spc="0" normalizeH="0" baseline="0" noProof="0" dirty="0">
                <a:ln>
                  <a:noFill/>
                </a:ln>
                <a:solidFill>
                  <a:srgbClr val="006699"/>
                </a:solidFill>
                <a:effectLst/>
                <a:uLnTx/>
                <a:uFillTx/>
                <a:latin typeface="Verdana" panose="020B0604030504040204" pitchFamily="34" charset="0"/>
                <a:ea typeface="宋体" panose="02010600030101010101" pitchFamily="2" charset="-122"/>
                <a:cs typeface="+mn-cs"/>
              </a:rPr>
              <a:t>个顾客的信息</a:t>
            </a:r>
          </a:p>
          <a:p>
            <a:r>
              <a:rPr kumimoji="0" lang="en-US" altLang="zh-CN" b="0" i="0" u="none" strike="noStrike" kern="1200" cap="none" spc="0" normalizeH="0" baseline="0" noProof="0" dirty="0">
                <a:ln>
                  <a:noFill/>
                </a:ln>
                <a:solidFill>
                  <a:srgbClr val="006699"/>
                </a:solidFill>
                <a:effectLst/>
                <a:uLnTx/>
                <a:uFillTx/>
                <a:latin typeface="Verdana" panose="020B0604030504040204" pitchFamily="34" charset="0"/>
                <a:ea typeface="宋体" panose="02010600030101010101" pitchFamily="2" charset="-122"/>
                <a:cs typeface="+mn-cs"/>
              </a:rPr>
              <a:t>guests(3,1)=0; %</a:t>
            </a:r>
            <a:r>
              <a:rPr kumimoji="0" lang="zh-CN" altLang="en-US" b="0" i="0" u="none" strike="noStrike" kern="1200" cap="none" spc="0" normalizeH="0" baseline="0" noProof="0" dirty="0">
                <a:ln>
                  <a:noFill/>
                </a:ln>
                <a:solidFill>
                  <a:srgbClr val="006699"/>
                </a:solidFill>
                <a:effectLst/>
                <a:uLnTx/>
                <a:uFillTx/>
                <a:latin typeface="Verdana" panose="020B0604030504040204" pitchFamily="34" charset="0"/>
                <a:ea typeface="宋体" panose="02010600030101010101" pitchFamily="2" charset="-122"/>
                <a:cs typeface="+mn-cs"/>
              </a:rPr>
              <a:t>第</a:t>
            </a:r>
            <a:r>
              <a:rPr kumimoji="0" lang="en-US" altLang="zh-CN" b="0" i="0" u="none" strike="noStrike" kern="1200" cap="none" spc="0" normalizeH="0" baseline="0" noProof="0" dirty="0">
                <a:ln>
                  <a:noFill/>
                </a:ln>
                <a:solidFill>
                  <a:srgbClr val="006699"/>
                </a:solidFill>
                <a:effectLst/>
                <a:uLnTx/>
                <a:uFillTx/>
                <a:latin typeface="Verdana" panose="020B0604030504040204" pitchFamily="34" charset="0"/>
                <a:ea typeface="宋体" panose="02010600030101010101" pitchFamily="2" charset="-122"/>
                <a:cs typeface="+mn-cs"/>
              </a:rPr>
              <a:t>1</a:t>
            </a:r>
            <a:r>
              <a:rPr kumimoji="0" lang="zh-CN" altLang="en-US" b="0" i="0" u="none" strike="noStrike" kern="1200" cap="none" spc="0" normalizeH="0" baseline="0" noProof="0" dirty="0">
                <a:ln>
                  <a:noFill/>
                </a:ln>
                <a:solidFill>
                  <a:srgbClr val="006699"/>
                </a:solidFill>
                <a:effectLst/>
                <a:uLnTx/>
                <a:uFillTx/>
                <a:latin typeface="Verdana" panose="020B0604030504040204" pitchFamily="34" charset="0"/>
                <a:ea typeface="宋体" panose="02010600030101010101" pitchFamily="2" charset="-122"/>
                <a:cs typeface="+mn-cs"/>
              </a:rPr>
              <a:t>个顾客进入系统后直接接受服务</a:t>
            </a:r>
            <a:r>
              <a:rPr kumimoji="0" lang="en-US" altLang="zh-CN" b="0" i="0" u="none" strike="noStrike" kern="1200" cap="none" spc="0" normalizeH="0" baseline="0" noProof="0" dirty="0">
                <a:ln>
                  <a:noFill/>
                </a:ln>
                <a:solidFill>
                  <a:srgbClr val="006699"/>
                </a:solidFill>
                <a:effectLst/>
                <a:uLnTx/>
                <a:uFillTx/>
                <a:latin typeface="Verdana" panose="020B0604030504040204" pitchFamily="34" charset="0"/>
                <a:ea typeface="宋体" panose="02010600030101010101" pitchFamily="2" charset="-122"/>
                <a:cs typeface="+mn-cs"/>
              </a:rPr>
              <a:t>,</a:t>
            </a:r>
            <a:r>
              <a:rPr kumimoji="0" lang="zh-CN" altLang="en-US" b="0" i="0" u="none" strike="noStrike" kern="1200" cap="none" spc="0" normalizeH="0" baseline="0" noProof="0" dirty="0">
                <a:ln>
                  <a:noFill/>
                </a:ln>
                <a:solidFill>
                  <a:srgbClr val="006699"/>
                </a:solidFill>
                <a:effectLst/>
                <a:uLnTx/>
                <a:uFillTx/>
                <a:latin typeface="Verdana" panose="020B0604030504040204" pitchFamily="34" charset="0"/>
                <a:ea typeface="宋体" panose="02010600030101010101" pitchFamily="2" charset="-122"/>
                <a:cs typeface="+mn-cs"/>
              </a:rPr>
              <a:t>无需等待</a:t>
            </a:r>
          </a:p>
          <a:p>
            <a:r>
              <a:rPr kumimoji="0" lang="en-US" altLang="zh-CN" b="0" i="0" u="none" strike="noStrike" kern="1200" cap="none" spc="0" normalizeH="0" baseline="0" noProof="0" dirty="0">
                <a:ln>
                  <a:noFill/>
                </a:ln>
                <a:solidFill>
                  <a:srgbClr val="006699"/>
                </a:solidFill>
                <a:effectLst/>
                <a:uLnTx/>
                <a:uFillTx/>
                <a:latin typeface="Verdana" panose="020B0604030504040204" pitchFamily="34" charset="0"/>
                <a:ea typeface="宋体" panose="02010600030101010101" pitchFamily="2" charset="-122"/>
                <a:cs typeface="+mn-cs"/>
              </a:rPr>
              <a:t>%</a:t>
            </a:r>
            <a:r>
              <a:rPr kumimoji="0" lang="zh-CN" altLang="en-US" b="0" i="0" u="none" strike="noStrike" kern="1200" cap="none" spc="0" normalizeH="0" baseline="0" noProof="0" dirty="0">
                <a:ln>
                  <a:noFill/>
                </a:ln>
                <a:solidFill>
                  <a:srgbClr val="006699"/>
                </a:solidFill>
                <a:effectLst/>
                <a:uLnTx/>
                <a:uFillTx/>
                <a:latin typeface="Verdana" panose="020B0604030504040204" pitchFamily="34" charset="0"/>
                <a:ea typeface="宋体" panose="02010600030101010101" pitchFamily="2" charset="-122"/>
                <a:cs typeface="+mn-cs"/>
              </a:rPr>
              <a:t>其离开时刻等于其到达时刻与服务时间之和</a:t>
            </a:r>
          </a:p>
          <a:p>
            <a:r>
              <a:rPr kumimoji="0" lang="en-US" altLang="zh-CN" b="0" i="0" u="none" strike="noStrike" kern="1200" cap="none" spc="0" normalizeH="0" baseline="0" noProof="0" dirty="0">
                <a:ln>
                  <a:noFill/>
                </a:ln>
                <a:solidFill>
                  <a:srgbClr val="006699"/>
                </a:solidFill>
                <a:effectLst/>
                <a:uLnTx/>
                <a:uFillTx/>
                <a:latin typeface="Verdana" panose="020B0604030504040204" pitchFamily="34" charset="0"/>
                <a:ea typeface="宋体" panose="02010600030101010101" pitchFamily="2" charset="-122"/>
                <a:cs typeface="+mn-cs"/>
              </a:rPr>
              <a:t>guests(4,1)=guests(1,1)+guests(2,1);</a:t>
            </a:r>
          </a:p>
          <a:p>
            <a:r>
              <a:rPr kumimoji="0" lang="en-US" altLang="zh-CN" b="0" i="0" u="none" strike="noStrike" kern="1200" cap="none" spc="0" normalizeH="0" baseline="0" noProof="0" dirty="0">
                <a:ln>
                  <a:noFill/>
                </a:ln>
                <a:solidFill>
                  <a:srgbClr val="006699"/>
                </a:solidFill>
                <a:effectLst/>
                <a:uLnTx/>
                <a:uFillTx/>
                <a:latin typeface="Verdana" panose="020B0604030504040204" pitchFamily="34" charset="0"/>
                <a:ea typeface="宋体" panose="02010600030101010101" pitchFamily="2" charset="-122"/>
                <a:cs typeface="+mn-cs"/>
              </a:rPr>
              <a:t>guests(5,1)=0;%</a:t>
            </a:r>
            <a:r>
              <a:rPr kumimoji="0" lang="zh-CN" altLang="en-US" b="0" i="0" u="none" strike="noStrike" kern="1200" cap="none" spc="0" normalizeH="0" baseline="0" noProof="0" dirty="0">
                <a:ln>
                  <a:noFill/>
                </a:ln>
                <a:solidFill>
                  <a:srgbClr val="006699"/>
                </a:solidFill>
                <a:effectLst/>
                <a:uLnTx/>
                <a:uFillTx/>
                <a:latin typeface="Verdana" panose="020B0604030504040204" pitchFamily="34" charset="0"/>
                <a:ea typeface="宋体" panose="02010600030101010101" pitchFamily="2" charset="-122"/>
                <a:cs typeface="+mn-cs"/>
              </a:rPr>
              <a:t>此时系统内没有其他顾客</a:t>
            </a:r>
            <a:r>
              <a:rPr kumimoji="0" lang="en-US" altLang="zh-CN" b="0" i="0" u="none" strike="noStrike" kern="1200" cap="none" spc="0" normalizeH="0" baseline="0" noProof="0" dirty="0">
                <a:ln>
                  <a:noFill/>
                </a:ln>
                <a:solidFill>
                  <a:srgbClr val="006699"/>
                </a:solidFill>
                <a:effectLst/>
                <a:uLnTx/>
                <a:uFillTx/>
                <a:latin typeface="Verdana" panose="020B0604030504040204" pitchFamily="34" charset="0"/>
                <a:ea typeface="宋体" panose="02010600030101010101" pitchFamily="2" charset="-122"/>
                <a:cs typeface="+mn-cs"/>
              </a:rPr>
              <a:t>,</a:t>
            </a:r>
            <a:r>
              <a:rPr kumimoji="0" lang="zh-CN" altLang="en-US" b="0" i="0" u="none" strike="noStrike" kern="1200" cap="none" spc="0" normalizeH="0" baseline="0" noProof="0" dirty="0">
                <a:ln>
                  <a:noFill/>
                </a:ln>
                <a:solidFill>
                  <a:srgbClr val="006699"/>
                </a:solidFill>
                <a:effectLst/>
                <a:uLnTx/>
                <a:uFillTx/>
                <a:latin typeface="Verdana" panose="020B0604030504040204" pitchFamily="34" charset="0"/>
                <a:ea typeface="宋体" panose="02010600030101010101" pitchFamily="2" charset="-122"/>
                <a:cs typeface="+mn-cs"/>
              </a:rPr>
              <a:t>故附加信息为</a:t>
            </a:r>
            <a:r>
              <a:rPr kumimoji="0" lang="en-US" altLang="zh-CN" b="0" i="0" u="none" strike="noStrike" kern="1200" cap="none" spc="0" normalizeH="0" baseline="0" noProof="0" dirty="0">
                <a:ln>
                  <a:noFill/>
                </a:ln>
                <a:solidFill>
                  <a:srgbClr val="006699"/>
                </a:solidFill>
                <a:effectLst/>
                <a:uLnTx/>
                <a:uFillTx/>
                <a:latin typeface="Verdana" panose="020B0604030504040204" pitchFamily="34" charset="0"/>
                <a:ea typeface="宋体" panose="02010600030101010101" pitchFamily="2" charset="-122"/>
                <a:cs typeface="+mn-cs"/>
              </a:rPr>
              <a:t>0</a:t>
            </a:r>
          </a:p>
          <a:p>
            <a:r>
              <a:rPr kumimoji="0" lang="en-US" altLang="zh-CN" b="0" i="0" u="none" strike="noStrike" kern="1200" cap="none" spc="0" normalizeH="0" baseline="0" noProof="0" dirty="0">
                <a:ln>
                  <a:noFill/>
                </a:ln>
                <a:solidFill>
                  <a:srgbClr val="006699"/>
                </a:solidFill>
                <a:effectLst/>
                <a:uLnTx/>
                <a:uFillTx/>
                <a:latin typeface="Verdana" panose="020B0604030504040204" pitchFamily="34" charset="0"/>
                <a:ea typeface="宋体" panose="02010600030101010101" pitchFamily="2" charset="-122"/>
                <a:cs typeface="+mn-cs"/>
              </a:rPr>
              <a:t>member=[1];%</a:t>
            </a:r>
            <a:r>
              <a:rPr kumimoji="0" lang="zh-CN" altLang="en-US" b="0" i="0" u="none" strike="noStrike" kern="1200" cap="none" spc="0" normalizeH="0" baseline="0" noProof="0" dirty="0">
                <a:ln>
                  <a:noFill/>
                </a:ln>
                <a:solidFill>
                  <a:srgbClr val="006699"/>
                </a:solidFill>
                <a:effectLst/>
                <a:uLnTx/>
                <a:uFillTx/>
                <a:latin typeface="Verdana" panose="020B0604030504040204" pitchFamily="34" charset="0"/>
                <a:ea typeface="宋体" panose="02010600030101010101" pitchFamily="2" charset="-122"/>
                <a:cs typeface="+mn-cs"/>
              </a:rPr>
              <a:t>其进入系统后</a:t>
            </a:r>
            <a:r>
              <a:rPr kumimoji="0" lang="en-US" altLang="zh-CN" b="0" i="0" u="none" strike="noStrike" kern="1200" cap="none" spc="0" normalizeH="0" baseline="0" noProof="0" dirty="0">
                <a:ln>
                  <a:noFill/>
                </a:ln>
                <a:solidFill>
                  <a:srgbClr val="006699"/>
                </a:solidFill>
                <a:effectLst/>
                <a:uLnTx/>
                <a:uFillTx/>
                <a:latin typeface="Verdana" panose="020B0604030504040204" pitchFamily="34" charset="0"/>
                <a:ea typeface="宋体" panose="02010600030101010101" pitchFamily="2" charset="-122"/>
                <a:cs typeface="+mn-cs"/>
              </a:rPr>
              <a:t>,</a:t>
            </a:r>
            <a:r>
              <a:rPr kumimoji="0" lang="zh-CN" altLang="en-US" b="0" i="0" u="none" strike="noStrike" kern="1200" cap="none" spc="0" normalizeH="0" baseline="0" noProof="0" dirty="0">
                <a:ln>
                  <a:noFill/>
                </a:ln>
                <a:solidFill>
                  <a:srgbClr val="006699"/>
                </a:solidFill>
                <a:effectLst/>
                <a:uLnTx/>
                <a:uFillTx/>
                <a:latin typeface="Verdana" panose="020B0604030504040204" pitchFamily="34" charset="0"/>
                <a:ea typeface="宋体" panose="02010600030101010101" pitchFamily="2" charset="-122"/>
                <a:cs typeface="+mn-cs"/>
              </a:rPr>
              <a:t>系统内已有成员序号为</a:t>
            </a:r>
            <a:r>
              <a:rPr kumimoji="0" lang="en-US" altLang="zh-CN" b="0" i="0" u="none" strike="noStrike" kern="1200" cap="none" spc="0" normalizeH="0" baseline="0" noProof="0" dirty="0">
                <a:ln>
                  <a:noFill/>
                </a:ln>
                <a:solidFill>
                  <a:srgbClr val="006699"/>
                </a:solidFill>
                <a:effectLst/>
                <a:uLnTx/>
                <a:uFillTx/>
                <a:latin typeface="Verdana" panose="020B0604030504040204" pitchFamily="34" charset="0"/>
                <a:ea typeface="宋体" panose="02010600030101010101" pitchFamily="2" charset="-122"/>
                <a:cs typeface="+mn-cs"/>
              </a:rPr>
              <a:t>1</a:t>
            </a:r>
            <a:endParaRPr lang="zh-CN" altLang="en-US" sz="1100" b="1" dirty="0"/>
          </a:p>
        </p:txBody>
      </p:sp>
    </p:spTree>
    <p:extLst>
      <p:ext uri="{BB962C8B-B14F-4D97-AF65-F5344CB8AC3E}">
        <p14:creationId xmlns:p14="http://schemas.microsoft.com/office/powerpoint/2010/main" val="15353456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标题 1">
            <a:extLst>
              <a:ext uri="{FF2B5EF4-FFF2-40B4-BE49-F238E27FC236}">
                <a16:creationId xmlns:a16="http://schemas.microsoft.com/office/drawing/2014/main" id="{C5D96BB7-F3EE-475D-8C4A-757D9F1B8C06}"/>
              </a:ext>
            </a:extLst>
          </p:cNvPr>
          <p:cNvSpPr>
            <a:spLocks noGrp="1" noChangeArrowheads="1"/>
          </p:cNvSpPr>
          <p:nvPr>
            <p:ph type="title"/>
          </p:nvPr>
        </p:nvSpPr>
        <p:spPr>
          <a:xfrm>
            <a:off x="-15875" y="142875"/>
            <a:ext cx="8229600" cy="642938"/>
          </a:xfrm>
        </p:spPr>
        <p:txBody>
          <a:bodyPr/>
          <a:lstStyle/>
          <a:p>
            <a:pPr algn="l" defTabSz="512763" fontAlgn="base">
              <a:spcAft>
                <a:spcPct val="0"/>
              </a:spcAft>
            </a:pPr>
            <a:r>
              <a:rPr lang="zh-CN" altLang="en-US" dirty="0"/>
              <a:t>例 医院预检处</a:t>
            </a:r>
          </a:p>
        </p:txBody>
      </p:sp>
      <p:sp>
        <p:nvSpPr>
          <p:cNvPr id="4" name="灯片编号占位符 2">
            <a:extLst>
              <a:ext uri="{FF2B5EF4-FFF2-40B4-BE49-F238E27FC236}">
                <a16:creationId xmlns:a16="http://schemas.microsoft.com/office/drawing/2014/main" id="{C27C162C-7E7E-4C70-B53F-15564590C7C6}"/>
              </a:ext>
            </a:extLst>
          </p:cNvPr>
          <p:cNvSpPr>
            <a:spLocks noGrp="1" noChangeArrowheads="1"/>
          </p:cNvSpPr>
          <p:nvPr>
            <p:ph type="sldNum" sz="quarter" idx="12"/>
          </p:nvPr>
        </p:nvSpPr>
        <p:spPr bwMode="auto">
          <a:xfrm>
            <a:off x="6553200" y="6391275"/>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9FCE3FB9-BAC7-4293-A5BB-B8E090A183F8}" type="slidenum">
              <a:rPr lang="zh-CN" altLang="en-US">
                <a:solidFill>
                  <a:srgbClr val="898989"/>
                </a:solidFill>
              </a:rPr>
              <a:pPr/>
              <a:t>63</a:t>
            </a:fld>
            <a:endParaRPr lang="zh-CN" altLang="en-US">
              <a:solidFill>
                <a:srgbClr val="898989"/>
              </a:solidFill>
            </a:endParaRPr>
          </a:p>
        </p:txBody>
      </p:sp>
      <p:sp>
        <p:nvSpPr>
          <p:cNvPr id="16" name="文本框 15">
            <a:extLst>
              <a:ext uri="{FF2B5EF4-FFF2-40B4-BE49-F238E27FC236}">
                <a16:creationId xmlns:a16="http://schemas.microsoft.com/office/drawing/2014/main" id="{7CEDEC46-CDDF-44FE-8149-432C60974C70}"/>
              </a:ext>
            </a:extLst>
          </p:cNvPr>
          <p:cNvSpPr txBox="1"/>
          <p:nvPr/>
        </p:nvSpPr>
        <p:spPr>
          <a:xfrm>
            <a:off x="0" y="920621"/>
            <a:ext cx="9143999" cy="5447645"/>
          </a:xfrm>
          <a:prstGeom prst="rect">
            <a:avLst/>
          </a:prstGeom>
          <a:noFill/>
          <a:ln w="25400">
            <a:noFill/>
          </a:ln>
        </p:spPr>
        <p:txBody>
          <a:bodyPr wrap="square">
            <a:spAutoFit/>
          </a:bodyPr>
          <a:lstStyle/>
          <a:p>
            <a:r>
              <a:rPr lang="en-US" altLang="zh-CN" sz="1200" dirty="0">
                <a:solidFill>
                  <a:srgbClr val="006699"/>
                </a:solidFill>
                <a:latin typeface="Verdana" panose="020B0604030504040204" pitchFamily="34" charset="0"/>
              </a:rPr>
              <a:t>%</a:t>
            </a:r>
            <a:r>
              <a:rPr lang="zh-CN" altLang="en-US" sz="1200" dirty="0">
                <a:solidFill>
                  <a:srgbClr val="006699"/>
                </a:solidFill>
                <a:latin typeface="Verdana" panose="020B0604030504040204" pitchFamily="34" charset="0"/>
              </a:rPr>
              <a:t>计算第</a:t>
            </a:r>
            <a:r>
              <a:rPr lang="en-US" altLang="zh-CN" sz="1200" dirty="0" err="1">
                <a:solidFill>
                  <a:srgbClr val="006699"/>
                </a:solidFill>
                <a:latin typeface="Verdana" panose="020B0604030504040204" pitchFamily="34" charset="0"/>
              </a:rPr>
              <a:t>i</a:t>
            </a:r>
            <a:r>
              <a:rPr lang="zh-CN" altLang="en-US" sz="1200" dirty="0">
                <a:solidFill>
                  <a:srgbClr val="006699"/>
                </a:solidFill>
                <a:latin typeface="Verdana" panose="020B0604030504040204" pitchFamily="34" charset="0"/>
              </a:rPr>
              <a:t>个顾客的信息</a:t>
            </a:r>
          </a:p>
          <a:p>
            <a:r>
              <a:rPr lang="en-US" altLang="zh-CN" sz="1200" dirty="0">
                <a:solidFill>
                  <a:srgbClr val="006699"/>
                </a:solidFill>
                <a:latin typeface="Verdana" panose="020B0604030504040204" pitchFamily="34" charset="0"/>
              </a:rPr>
              <a:t>for </a:t>
            </a:r>
            <a:r>
              <a:rPr lang="en-US" altLang="zh-CN" sz="1200" dirty="0" err="1">
                <a:solidFill>
                  <a:srgbClr val="006699"/>
                </a:solidFill>
                <a:latin typeface="Verdana" panose="020B0604030504040204" pitchFamily="34" charset="0"/>
              </a:rPr>
              <a:t>i</a:t>
            </a:r>
            <a:r>
              <a:rPr lang="en-US" altLang="zh-CN" sz="1200" dirty="0">
                <a:solidFill>
                  <a:srgbClr val="006699"/>
                </a:solidFill>
                <a:latin typeface="Verdana" panose="020B0604030504040204" pitchFamily="34" charset="0"/>
              </a:rPr>
              <a:t>=2:arr_num</a:t>
            </a:r>
          </a:p>
          <a:p>
            <a:r>
              <a:rPr lang="en-US" altLang="zh-CN" sz="1200" dirty="0">
                <a:solidFill>
                  <a:srgbClr val="006699"/>
                </a:solidFill>
                <a:latin typeface="Verdana" panose="020B0604030504040204" pitchFamily="34" charset="0"/>
              </a:rPr>
              <a:t>%</a:t>
            </a:r>
            <a:r>
              <a:rPr lang="zh-CN" altLang="en-US" sz="1200" dirty="0">
                <a:solidFill>
                  <a:srgbClr val="006699"/>
                </a:solidFill>
                <a:latin typeface="Verdana" panose="020B0604030504040204" pitchFamily="34" charset="0"/>
              </a:rPr>
              <a:t>如果第</a:t>
            </a:r>
            <a:r>
              <a:rPr lang="en-US" altLang="zh-CN" sz="1200" dirty="0" err="1">
                <a:solidFill>
                  <a:srgbClr val="006699"/>
                </a:solidFill>
                <a:latin typeface="Verdana" panose="020B0604030504040204" pitchFamily="34" charset="0"/>
              </a:rPr>
              <a:t>i</a:t>
            </a:r>
            <a:r>
              <a:rPr lang="zh-CN" altLang="en-US" sz="1200" dirty="0">
                <a:solidFill>
                  <a:srgbClr val="006699"/>
                </a:solidFill>
                <a:latin typeface="Verdana" panose="020B0604030504040204" pitchFamily="34" charset="0"/>
              </a:rPr>
              <a:t>个顾客的到达时间超过了迭代时间</a:t>
            </a:r>
            <a:r>
              <a:rPr lang="en-US" altLang="zh-CN" sz="1200" dirty="0">
                <a:solidFill>
                  <a:srgbClr val="006699"/>
                </a:solidFill>
                <a:latin typeface="Verdana" panose="020B0604030504040204" pitchFamily="34" charset="0"/>
              </a:rPr>
              <a:t>,</a:t>
            </a:r>
            <a:r>
              <a:rPr lang="zh-CN" altLang="en-US" sz="1200" dirty="0">
                <a:solidFill>
                  <a:srgbClr val="006699"/>
                </a:solidFill>
                <a:latin typeface="Verdana" panose="020B0604030504040204" pitchFamily="34" charset="0"/>
              </a:rPr>
              <a:t>则跳出循环</a:t>
            </a:r>
          </a:p>
          <a:p>
            <a:r>
              <a:rPr lang="zh-CN" altLang="en-US" sz="1200" dirty="0">
                <a:solidFill>
                  <a:srgbClr val="006699"/>
                </a:solidFill>
                <a:latin typeface="Verdana" panose="020B0604030504040204" pitchFamily="34" charset="0"/>
              </a:rPr>
              <a:t>     </a:t>
            </a:r>
            <a:r>
              <a:rPr lang="en-US" altLang="zh-CN" sz="1200" dirty="0">
                <a:solidFill>
                  <a:srgbClr val="006699"/>
                </a:solidFill>
                <a:latin typeface="Verdana" panose="020B0604030504040204" pitchFamily="34" charset="0"/>
              </a:rPr>
              <a:t>if guests(1,i)&gt;</a:t>
            </a:r>
            <a:r>
              <a:rPr lang="en-US" altLang="zh-CN" sz="1200" dirty="0" err="1">
                <a:solidFill>
                  <a:srgbClr val="006699"/>
                </a:solidFill>
                <a:latin typeface="Verdana" panose="020B0604030504040204" pitchFamily="34" charset="0"/>
              </a:rPr>
              <a:t>Total_time</a:t>
            </a:r>
            <a:endParaRPr lang="en-US" altLang="zh-CN" sz="1200" dirty="0">
              <a:solidFill>
                <a:srgbClr val="006699"/>
              </a:solidFill>
              <a:latin typeface="Verdana" panose="020B0604030504040204" pitchFamily="34" charset="0"/>
            </a:endParaRPr>
          </a:p>
          <a:p>
            <a:r>
              <a:rPr lang="en-US" altLang="zh-CN" sz="1200" dirty="0">
                <a:solidFill>
                  <a:srgbClr val="006699"/>
                </a:solidFill>
                <a:latin typeface="Verdana" panose="020B0604030504040204" pitchFamily="34" charset="0"/>
              </a:rPr>
              <a:t>         break;</a:t>
            </a:r>
          </a:p>
          <a:p>
            <a:r>
              <a:rPr lang="en-US" altLang="zh-CN" sz="1200" dirty="0">
                <a:solidFill>
                  <a:srgbClr val="006699"/>
                </a:solidFill>
                <a:latin typeface="Verdana" panose="020B0604030504040204" pitchFamily="34" charset="0"/>
              </a:rPr>
              <a:t>    else</a:t>
            </a:r>
          </a:p>
          <a:p>
            <a:r>
              <a:rPr lang="en-US" altLang="zh-CN" sz="1200" dirty="0">
                <a:solidFill>
                  <a:srgbClr val="006699"/>
                </a:solidFill>
                <a:latin typeface="Verdana" panose="020B0604030504040204" pitchFamily="34" charset="0"/>
              </a:rPr>
              <a:t>%</a:t>
            </a:r>
            <a:r>
              <a:rPr lang="zh-CN" altLang="en-US" sz="1200" dirty="0">
                <a:solidFill>
                  <a:srgbClr val="006699"/>
                </a:solidFill>
                <a:latin typeface="Verdana" panose="020B0604030504040204" pitchFamily="34" charset="0"/>
              </a:rPr>
              <a:t>如果第</a:t>
            </a:r>
            <a:r>
              <a:rPr lang="en-US" altLang="zh-CN" sz="1200" dirty="0" err="1">
                <a:solidFill>
                  <a:srgbClr val="006699"/>
                </a:solidFill>
                <a:latin typeface="Verdana" panose="020B0604030504040204" pitchFamily="34" charset="0"/>
              </a:rPr>
              <a:t>i</a:t>
            </a:r>
            <a:r>
              <a:rPr lang="zh-CN" altLang="en-US" sz="1200" dirty="0">
                <a:solidFill>
                  <a:srgbClr val="006699"/>
                </a:solidFill>
                <a:latin typeface="Verdana" panose="020B0604030504040204" pitchFamily="34" charset="0"/>
              </a:rPr>
              <a:t>个顾客的到达时间在迭代时间内</a:t>
            </a:r>
            <a:r>
              <a:rPr lang="en-US" altLang="zh-CN" sz="1200" dirty="0">
                <a:solidFill>
                  <a:srgbClr val="006699"/>
                </a:solidFill>
                <a:latin typeface="Verdana" panose="020B0604030504040204" pitchFamily="34" charset="0"/>
              </a:rPr>
              <a:t>,</a:t>
            </a:r>
            <a:r>
              <a:rPr lang="zh-CN" altLang="en-US" sz="1200" dirty="0">
                <a:solidFill>
                  <a:srgbClr val="006699"/>
                </a:solidFill>
                <a:latin typeface="Verdana" panose="020B0604030504040204" pitchFamily="34" charset="0"/>
              </a:rPr>
              <a:t>则计算在其到达时刻系统中已有的顾客数</a:t>
            </a:r>
          </a:p>
          <a:p>
            <a:r>
              <a:rPr lang="zh-CN" altLang="en-US" sz="1200" dirty="0">
                <a:solidFill>
                  <a:srgbClr val="006699"/>
                </a:solidFill>
                <a:latin typeface="Verdana" panose="020B0604030504040204" pitchFamily="34" charset="0"/>
              </a:rPr>
              <a:t>        </a:t>
            </a:r>
            <a:r>
              <a:rPr lang="en-US" altLang="zh-CN" sz="1200" dirty="0">
                <a:solidFill>
                  <a:srgbClr val="006699"/>
                </a:solidFill>
                <a:latin typeface="Verdana" panose="020B0604030504040204" pitchFamily="34" charset="0"/>
              </a:rPr>
              <a:t>number=sum(guests(4,member)&gt;guests(1,i));</a:t>
            </a:r>
          </a:p>
          <a:p>
            <a:r>
              <a:rPr lang="en-US" altLang="zh-CN" sz="1200" dirty="0">
                <a:solidFill>
                  <a:srgbClr val="006699"/>
                </a:solidFill>
                <a:latin typeface="Verdana" panose="020B0604030504040204" pitchFamily="34" charset="0"/>
              </a:rPr>
              <a:t>        if number==0</a:t>
            </a:r>
          </a:p>
          <a:p>
            <a:r>
              <a:rPr lang="en-US" altLang="zh-CN" sz="1200" dirty="0">
                <a:solidFill>
                  <a:srgbClr val="006699"/>
                </a:solidFill>
                <a:latin typeface="Verdana" panose="020B0604030504040204" pitchFamily="34" charset="0"/>
              </a:rPr>
              <a:t>%</a:t>
            </a:r>
            <a:r>
              <a:rPr lang="zh-CN" altLang="en-US" sz="1200" dirty="0">
                <a:solidFill>
                  <a:srgbClr val="006699"/>
                </a:solidFill>
                <a:latin typeface="Verdana" panose="020B0604030504040204" pitchFamily="34" charset="0"/>
              </a:rPr>
              <a:t>如果系统为空</a:t>
            </a:r>
            <a:r>
              <a:rPr lang="en-US" altLang="zh-CN" sz="1200" dirty="0">
                <a:solidFill>
                  <a:srgbClr val="006699"/>
                </a:solidFill>
                <a:latin typeface="Verdana" panose="020B0604030504040204" pitchFamily="34" charset="0"/>
              </a:rPr>
              <a:t>,</a:t>
            </a:r>
            <a:r>
              <a:rPr lang="zh-CN" altLang="en-US" sz="1200" dirty="0">
                <a:solidFill>
                  <a:srgbClr val="006699"/>
                </a:solidFill>
                <a:latin typeface="Verdana" panose="020B0604030504040204" pitchFamily="34" charset="0"/>
              </a:rPr>
              <a:t>则第</a:t>
            </a:r>
            <a:r>
              <a:rPr lang="en-US" altLang="zh-CN" sz="1200" dirty="0" err="1">
                <a:solidFill>
                  <a:srgbClr val="006699"/>
                </a:solidFill>
                <a:latin typeface="Verdana" panose="020B0604030504040204" pitchFamily="34" charset="0"/>
              </a:rPr>
              <a:t>i</a:t>
            </a:r>
            <a:r>
              <a:rPr lang="zh-CN" altLang="en-US" sz="1200" dirty="0">
                <a:solidFill>
                  <a:srgbClr val="006699"/>
                </a:solidFill>
                <a:latin typeface="Verdana" panose="020B0604030504040204" pitchFamily="34" charset="0"/>
              </a:rPr>
              <a:t>个顾客直接接受服务</a:t>
            </a:r>
            <a:r>
              <a:rPr lang="en-US" altLang="zh-CN" sz="1200" dirty="0">
                <a:solidFill>
                  <a:srgbClr val="006699"/>
                </a:solidFill>
                <a:latin typeface="Verdana" panose="020B0604030504040204" pitchFamily="34" charset="0"/>
              </a:rPr>
              <a:t>,</a:t>
            </a:r>
            <a:r>
              <a:rPr lang="zh-CN" altLang="en-US" sz="1200" dirty="0">
                <a:solidFill>
                  <a:srgbClr val="006699"/>
                </a:solidFill>
                <a:latin typeface="Verdana" panose="020B0604030504040204" pitchFamily="34" charset="0"/>
              </a:rPr>
              <a:t>其等待时间为</a:t>
            </a:r>
            <a:r>
              <a:rPr lang="en-US" altLang="zh-CN" sz="1200" dirty="0">
                <a:solidFill>
                  <a:srgbClr val="006699"/>
                </a:solidFill>
                <a:latin typeface="Verdana" panose="020B0604030504040204" pitchFamily="34" charset="0"/>
              </a:rPr>
              <a:t>0</a:t>
            </a:r>
          </a:p>
          <a:p>
            <a:r>
              <a:rPr lang="en-US" altLang="zh-CN" sz="1200" dirty="0">
                <a:solidFill>
                  <a:srgbClr val="006699"/>
                </a:solidFill>
                <a:latin typeface="Verdana" panose="020B0604030504040204" pitchFamily="34" charset="0"/>
              </a:rPr>
              <a:t>            guests(3,i)=0;</a:t>
            </a:r>
          </a:p>
          <a:p>
            <a:r>
              <a:rPr lang="en-US" altLang="zh-CN" sz="1200" dirty="0">
                <a:solidFill>
                  <a:srgbClr val="006699"/>
                </a:solidFill>
                <a:latin typeface="Verdana" panose="020B0604030504040204" pitchFamily="34" charset="0"/>
              </a:rPr>
              <a:t>%</a:t>
            </a:r>
            <a:r>
              <a:rPr lang="zh-CN" altLang="en-US" sz="1200" dirty="0">
                <a:solidFill>
                  <a:srgbClr val="006699"/>
                </a:solidFill>
                <a:latin typeface="Verdana" panose="020B0604030504040204" pitchFamily="34" charset="0"/>
              </a:rPr>
              <a:t>其离开时刻等于到达时刻与服务时间之和</a:t>
            </a:r>
          </a:p>
          <a:p>
            <a:r>
              <a:rPr lang="zh-CN" altLang="en-US" sz="1200" dirty="0">
                <a:solidFill>
                  <a:srgbClr val="006699"/>
                </a:solidFill>
                <a:latin typeface="Verdana" panose="020B0604030504040204" pitchFamily="34" charset="0"/>
              </a:rPr>
              <a:t>            </a:t>
            </a:r>
            <a:r>
              <a:rPr lang="en-US" altLang="zh-CN" sz="1200" dirty="0">
                <a:solidFill>
                  <a:srgbClr val="006699"/>
                </a:solidFill>
                <a:latin typeface="Verdana" panose="020B0604030504040204" pitchFamily="34" charset="0"/>
              </a:rPr>
              <a:t>guests(4,i)=guests(1,i)+guests(2,i);</a:t>
            </a:r>
          </a:p>
          <a:p>
            <a:r>
              <a:rPr lang="en-US" altLang="zh-CN" sz="1200" dirty="0">
                <a:solidFill>
                  <a:srgbClr val="006699"/>
                </a:solidFill>
                <a:latin typeface="Verdana" panose="020B0604030504040204" pitchFamily="34" charset="0"/>
              </a:rPr>
              <a:t>            guests(5,i)=0; %</a:t>
            </a:r>
            <a:r>
              <a:rPr lang="zh-CN" altLang="en-US" sz="1200" dirty="0">
                <a:solidFill>
                  <a:srgbClr val="006699"/>
                </a:solidFill>
                <a:latin typeface="Verdana" panose="020B0604030504040204" pitchFamily="34" charset="0"/>
              </a:rPr>
              <a:t>其附加信息是</a:t>
            </a:r>
            <a:r>
              <a:rPr lang="en-US" altLang="zh-CN" sz="1200" dirty="0">
                <a:solidFill>
                  <a:srgbClr val="006699"/>
                </a:solidFill>
                <a:latin typeface="Verdana" panose="020B0604030504040204" pitchFamily="34" charset="0"/>
              </a:rPr>
              <a:t>0</a:t>
            </a:r>
          </a:p>
          <a:p>
            <a:r>
              <a:rPr lang="en-US" altLang="zh-CN" sz="1200" dirty="0">
                <a:solidFill>
                  <a:srgbClr val="006699"/>
                </a:solidFill>
                <a:latin typeface="Verdana" panose="020B0604030504040204" pitchFamily="34" charset="0"/>
              </a:rPr>
              <a:t>            member=[</a:t>
            </a:r>
            <a:r>
              <a:rPr lang="en-US" altLang="zh-CN" sz="1200" dirty="0" err="1">
                <a:solidFill>
                  <a:srgbClr val="006699"/>
                </a:solidFill>
                <a:latin typeface="Verdana" panose="020B0604030504040204" pitchFamily="34" charset="0"/>
              </a:rPr>
              <a:t>member,i</a:t>
            </a:r>
            <a:r>
              <a:rPr lang="en-US" altLang="zh-CN" sz="1200" dirty="0">
                <a:solidFill>
                  <a:srgbClr val="006699"/>
                </a:solidFill>
                <a:latin typeface="Verdana" panose="020B0604030504040204" pitchFamily="34" charset="0"/>
              </a:rPr>
              <a:t>];</a:t>
            </a:r>
          </a:p>
          <a:p>
            <a:r>
              <a:rPr lang="en-US" altLang="zh-CN" sz="1200" dirty="0">
                <a:solidFill>
                  <a:srgbClr val="006699"/>
                </a:solidFill>
                <a:latin typeface="Verdana" panose="020B0604030504040204" pitchFamily="34" charset="0"/>
              </a:rPr>
              <a:t>        else</a:t>
            </a:r>
          </a:p>
          <a:p>
            <a:r>
              <a:rPr lang="en-US" altLang="zh-CN" sz="1200" dirty="0">
                <a:solidFill>
                  <a:srgbClr val="006699"/>
                </a:solidFill>
                <a:latin typeface="Verdana" panose="020B0604030504040204" pitchFamily="34" charset="0"/>
              </a:rPr>
              <a:t>%</a:t>
            </a:r>
            <a:r>
              <a:rPr lang="zh-CN" altLang="en-US" sz="1200" dirty="0">
                <a:solidFill>
                  <a:srgbClr val="006699"/>
                </a:solidFill>
                <a:latin typeface="Verdana" panose="020B0604030504040204" pitchFamily="34" charset="0"/>
              </a:rPr>
              <a:t>如果系统有顾客正在接受服务</a:t>
            </a:r>
            <a:r>
              <a:rPr lang="en-US" altLang="zh-CN" sz="1200" dirty="0">
                <a:solidFill>
                  <a:srgbClr val="006699"/>
                </a:solidFill>
                <a:latin typeface="Verdana" panose="020B0604030504040204" pitchFamily="34" charset="0"/>
              </a:rPr>
              <a:t>,</a:t>
            </a:r>
            <a:r>
              <a:rPr lang="zh-CN" altLang="en-US" sz="1200" dirty="0">
                <a:solidFill>
                  <a:srgbClr val="006699"/>
                </a:solidFill>
                <a:latin typeface="Verdana" panose="020B0604030504040204" pitchFamily="34" charset="0"/>
              </a:rPr>
              <a:t>且系统等待队列未满</a:t>
            </a:r>
            <a:r>
              <a:rPr lang="en-US" altLang="zh-CN" sz="1200" dirty="0">
                <a:solidFill>
                  <a:srgbClr val="006699"/>
                </a:solidFill>
                <a:latin typeface="Verdana" panose="020B0604030504040204" pitchFamily="34" charset="0"/>
              </a:rPr>
              <a:t>,</a:t>
            </a:r>
            <a:r>
              <a:rPr lang="zh-CN" altLang="en-US" sz="1200" dirty="0">
                <a:solidFill>
                  <a:srgbClr val="006699"/>
                </a:solidFill>
                <a:latin typeface="Verdana" panose="020B0604030504040204" pitchFamily="34" charset="0"/>
              </a:rPr>
              <a:t>则第</a:t>
            </a:r>
            <a:r>
              <a:rPr lang="en-US" altLang="zh-CN" sz="1200" dirty="0" err="1">
                <a:solidFill>
                  <a:srgbClr val="006699"/>
                </a:solidFill>
                <a:latin typeface="Verdana" panose="020B0604030504040204" pitchFamily="34" charset="0"/>
              </a:rPr>
              <a:t>i</a:t>
            </a:r>
            <a:r>
              <a:rPr lang="zh-CN" altLang="en-US" sz="1200" dirty="0">
                <a:solidFill>
                  <a:srgbClr val="006699"/>
                </a:solidFill>
                <a:latin typeface="Verdana" panose="020B0604030504040204" pitchFamily="34" charset="0"/>
              </a:rPr>
              <a:t>个顾客进入系统</a:t>
            </a:r>
          </a:p>
          <a:p>
            <a:r>
              <a:rPr lang="zh-CN" altLang="en-US" sz="1200" dirty="0">
                <a:solidFill>
                  <a:srgbClr val="006699"/>
                </a:solidFill>
                <a:latin typeface="Verdana" panose="020B0604030504040204" pitchFamily="34" charset="0"/>
              </a:rPr>
              <a:t>            </a:t>
            </a:r>
            <a:r>
              <a:rPr lang="en-US" altLang="zh-CN" sz="1200" dirty="0">
                <a:solidFill>
                  <a:srgbClr val="006699"/>
                </a:solidFill>
                <a:latin typeface="Verdana" panose="020B0604030504040204" pitchFamily="34" charset="0"/>
              </a:rPr>
              <a:t>1en_mem=length(member);</a:t>
            </a:r>
          </a:p>
          <a:p>
            <a:r>
              <a:rPr lang="en-US" altLang="zh-CN" sz="1200" dirty="0">
                <a:solidFill>
                  <a:srgbClr val="006699"/>
                </a:solidFill>
                <a:latin typeface="Verdana" panose="020B0604030504040204" pitchFamily="34" charset="0"/>
              </a:rPr>
              <a:t>%</a:t>
            </a:r>
            <a:r>
              <a:rPr lang="zh-CN" altLang="en-US" sz="1200" dirty="0">
                <a:solidFill>
                  <a:srgbClr val="006699"/>
                </a:solidFill>
                <a:latin typeface="Verdana" panose="020B0604030504040204" pitchFamily="34" charset="0"/>
              </a:rPr>
              <a:t>其等待时间等于队列中前一个顾客的离开时刻减去其到达时刻</a:t>
            </a:r>
          </a:p>
          <a:p>
            <a:r>
              <a:rPr lang="zh-CN" altLang="en-US" sz="1200" dirty="0">
                <a:solidFill>
                  <a:srgbClr val="006699"/>
                </a:solidFill>
                <a:latin typeface="Verdana" panose="020B0604030504040204" pitchFamily="34" charset="0"/>
              </a:rPr>
              <a:t>            </a:t>
            </a:r>
            <a:r>
              <a:rPr lang="en-US" altLang="zh-CN" sz="1200" dirty="0">
                <a:solidFill>
                  <a:srgbClr val="006699"/>
                </a:solidFill>
                <a:latin typeface="Verdana" panose="020B0604030504040204" pitchFamily="34" charset="0"/>
              </a:rPr>
              <a:t>guests(3,i)=guests(4,member(</a:t>
            </a:r>
            <a:r>
              <a:rPr lang="en-US" altLang="zh-CN" sz="1200" dirty="0" err="1">
                <a:solidFill>
                  <a:srgbClr val="006699"/>
                </a:solidFill>
                <a:latin typeface="Verdana" panose="020B0604030504040204" pitchFamily="34" charset="0"/>
              </a:rPr>
              <a:t>len_mem</a:t>
            </a:r>
            <a:r>
              <a:rPr lang="en-US" altLang="zh-CN" sz="1200" dirty="0">
                <a:solidFill>
                  <a:srgbClr val="006699"/>
                </a:solidFill>
                <a:latin typeface="Verdana" panose="020B0604030504040204" pitchFamily="34" charset="0"/>
              </a:rPr>
              <a:t>))-guests(1,i);</a:t>
            </a:r>
          </a:p>
          <a:p>
            <a:r>
              <a:rPr lang="en-US" altLang="zh-CN" sz="1200" dirty="0">
                <a:solidFill>
                  <a:srgbClr val="006699"/>
                </a:solidFill>
                <a:latin typeface="Verdana" panose="020B0604030504040204" pitchFamily="34" charset="0"/>
              </a:rPr>
              <a:t>%</a:t>
            </a:r>
            <a:r>
              <a:rPr lang="zh-CN" altLang="en-US" sz="1200" dirty="0">
                <a:solidFill>
                  <a:srgbClr val="006699"/>
                </a:solidFill>
                <a:latin typeface="Verdana" panose="020B0604030504040204" pitchFamily="34" charset="0"/>
              </a:rPr>
              <a:t>其离开时刻等于队列中前一个顾客的离开时刻加上其服务时间</a:t>
            </a:r>
          </a:p>
          <a:p>
            <a:r>
              <a:rPr lang="zh-CN" altLang="en-US" sz="1200" dirty="0">
                <a:solidFill>
                  <a:srgbClr val="006699"/>
                </a:solidFill>
                <a:latin typeface="Verdana" panose="020B0604030504040204" pitchFamily="34" charset="0"/>
              </a:rPr>
              <a:t>            </a:t>
            </a:r>
            <a:r>
              <a:rPr lang="en-US" altLang="zh-CN" sz="1200" dirty="0">
                <a:solidFill>
                  <a:srgbClr val="006699"/>
                </a:solidFill>
                <a:latin typeface="Verdana" panose="020B0604030504040204" pitchFamily="34" charset="0"/>
              </a:rPr>
              <a:t>guests(4,i)=guests(4,member(</a:t>
            </a:r>
            <a:r>
              <a:rPr lang="en-US" altLang="zh-CN" sz="1200" dirty="0" err="1">
                <a:solidFill>
                  <a:srgbClr val="006699"/>
                </a:solidFill>
                <a:latin typeface="Verdana" panose="020B0604030504040204" pitchFamily="34" charset="0"/>
              </a:rPr>
              <a:t>len_mem</a:t>
            </a:r>
            <a:r>
              <a:rPr lang="en-US" altLang="zh-CN" sz="1200" dirty="0">
                <a:solidFill>
                  <a:srgbClr val="006699"/>
                </a:solidFill>
                <a:latin typeface="Verdana" panose="020B0604030504040204" pitchFamily="34" charset="0"/>
              </a:rPr>
              <a:t>))+guests(2,i);</a:t>
            </a:r>
          </a:p>
          <a:p>
            <a:r>
              <a:rPr lang="en-US" altLang="zh-CN" sz="1200" dirty="0">
                <a:solidFill>
                  <a:srgbClr val="006699"/>
                </a:solidFill>
                <a:latin typeface="Verdana" panose="020B0604030504040204" pitchFamily="34" charset="0"/>
              </a:rPr>
              <a:t>%</a:t>
            </a:r>
            <a:r>
              <a:rPr lang="zh-CN" altLang="en-US" sz="1200" dirty="0">
                <a:solidFill>
                  <a:srgbClr val="006699"/>
                </a:solidFill>
                <a:latin typeface="Verdana" panose="020B0604030504040204" pitchFamily="34" charset="0"/>
              </a:rPr>
              <a:t>附加信息表示其进入系统时在他之前系统已有的顾客数</a:t>
            </a:r>
          </a:p>
          <a:p>
            <a:r>
              <a:rPr lang="zh-CN" altLang="en-US" sz="1200" dirty="0">
                <a:solidFill>
                  <a:srgbClr val="006699"/>
                </a:solidFill>
                <a:latin typeface="Verdana" panose="020B0604030504040204" pitchFamily="34" charset="0"/>
              </a:rPr>
              <a:t>            </a:t>
            </a:r>
            <a:r>
              <a:rPr lang="en-US" altLang="zh-CN" sz="1200" dirty="0">
                <a:solidFill>
                  <a:srgbClr val="006699"/>
                </a:solidFill>
                <a:latin typeface="Verdana" panose="020B0604030504040204" pitchFamily="34" charset="0"/>
              </a:rPr>
              <a:t>guests(5,i)=number;</a:t>
            </a:r>
          </a:p>
          <a:p>
            <a:r>
              <a:rPr lang="en-US" altLang="zh-CN" sz="1200" dirty="0">
                <a:solidFill>
                  <a:srgbClr val="006699"/>
                </a:solidFill>
                <a:latin typeface="Verdana" panose="020B0604030504040204" pitchFamily="34" charset="0"/>
              </a:rPr>
              <a:t>            member=[</a:t>
            </a:r>
            <a:r>
              <a:rPr lang="en-US" altLang="zh-CN" sz="1200" dirty="0" err="1">
                <a:solidFill>
                  <a:srgbClr val="006699"/>
                </a:solidFill>
                <a:latin typeface="Verdana" panose="020B0604030504040204" pitchFamily="34" charset="0"/>
              </a:rPr>
              <a:t>member,i</a:t>
            </a:r>
            <a:r>
              <a:rPr lang="en-US" altLang="zh-CN" sz="1200" dirty="0">
                <a:solidFill>
                  <a:srgbClr val="006699"/>
                </a:solidFill>
                <a:latin typeface="Verdana" panose="020B0604030504040204" pitchFamily="34" charset="0"/>
              </a:rPr>
              <a:t>];</a:t>
            </a:r>
          </a:p>
          <a:p>
            <a:r>
              <a:rPr lang="en-US" altLang="zh-CN" sz="1200" dirty="0">
                <a:solidFill>
                  <a:srgbClr val="006699"/>
                </a:solidFill>
                <a:latin typeface="Verdana" panose="020B0604030504040204" pitchFamily="34" charset="0"/>
              </a:rPr>
              <a:t>        end</a:t>
            </a:r>
          </a:p>
          <a:p>
            <a:r>
              <a:rPr lang="en-US" altLang="zh-CN" sz="1200" dirty="0">
                <a:solidFill>
                  <a:srgbClr val="006699"/>
                </a:solidFill>
                <a:latin typeface="Verdana" panose="020B0604030504040204" pitchFamily="34" charset="0"/>
              </a:rPr>
              <a:t>    end</a:t>
            </a:r>
          </a:p>
          <a:p>
            <a:r>
              <a:rPr lang="en-US" altLang="zh-CN" sz="1200" dirty="0">
                <a:solidFill>
                  <a:srgbClr val="006699"/>
                </a:solidFill>
                <a:latin typeface="Verdana" panose="020B0604030504040204" pitchFamily="34" charset="0"/>
              </a:rPr>
              <a:t>end</a:t>
            </a:r>
          </a:p>
          <a:p>
            <a:r>
              <a:rPr lang="en-US" altLang="zh-CN" sz="1200" dirty="0" err="1">
                <a:solidFill>
                  <a:srgbClr val="006699"/>
                </a:solidFill>
                <a:latin typeface="Verdana" panose="020B0604030504040204" pitchFamily="34" charset="0"/>
              </a:rPr>
              <a:t>len_mem</a:t>
            </a:r>
            <a:r>
              <a:rPr lang="en-US" altLang="zh-CN" sz="1200" dirty="0">
                <a:solidFill>
                  <a:srgbClr val="006699"/>
                </a:solidFill>
                <a:latin typeface="Verdana" panose="020B0604030504040204" pitchFamily="34" charset="0"/>
              </a:rPr>
              <a:t>=length(member); %</a:t>
            </a:r>
            <a:r>
              <a:rPr lang="zh-CN" altLang="en-US" sz="1200" dirty="0">
                <a:solidFill>
                  <a:srgbClr val="006699"/>
                </a:solidFill>
                <a:latin typeface="Verdana" panose="020B0604030504040204" pitchFamily="34" charset="0"/>
              </a:rPr>
              <a:t>模拟结束时</a:t>
            </a:r>
            <a:r>
              <a:rPr lang="en-US" altLang="zh-CN" sz="1200" dirty="0">
                <a:solidFill>
                  <a:srgbClr val="006699"/>
                </a:solidFill>
                <a:latin typeface="Verdana" panose="020B0604030504040204" pitchFamily="34" charset="0"/>
              </a:rPr>
              <a:t>,</a:t>
            </a:r>
            <a:r>
              <a:rPr lang="zh-CN" altLang="en-US" sz="1200" dirty="0">
                <a:solidFill>
                  <a:srgbClr val="006699"/>
                </a:solidFill>
                <a:latin typeface="Verdana" panose="020B0604030504040204" pitchFamily="34" charset="0"/>
              </a:rPr>
              <a:t>进入系统的总顾客数</a:t>
            </a:r>
          </a:p>
        </p:txBody>
      </p:sp>
    </p:spTree>
    <p:extLst>
      <p:ext uri="{BB962C8B-B14F-4D97-AF65-F5344CB8AC3E}">
        <p14:creationId xmlns:p14="http://schemas.microsoft.com/office/powerpoint/2010/main" val="377266976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标题 1">
            <a:extLst>
              <a:ext uri="{FF2B5EF4-FFF2-40B4-BE49-F238E27FC236}">
                <a16:creationId xmlns:a16="http://schemas.microsoft.com/office/drawing/2014/main" id="{C5D96BB7-F3EE-475D-8C4A-757D9F1B8C06}"/>
              </a:ext>
            </a:extLst>
          </p:cNvPr>
          <p:cNvSpPr>
            <a:spLocks noGrp="1" noChangeArrowheads="1"/>
          </p:cNvSpPr>
          <p:nvPr>
            <p:ph type="title"/>
          </p:nvPr>
        </p:nvSpPr>
        <p:spPr>
          <a:xfrm>
            <a:off x="-15875" y="142875"/>
            <a:ext cx="8229600" cy="642938"/>
          </a:xfrm>
        </p:spPr>
        <p:txBody>
          <a:bodyPr/>
          <a:lstStyle/>
          <a:p>
            <a:pPr algn="l" defTabSz="512763" fontAlgn="base">
              <a:spcAft>
                <a:spcPct val="0"/>
              </a:spcAft>
            </a:pPr>
            <a:r>
              <a:rPr lang="zh-CN" altLang="en-US" dirty="0"/>
              <a:t>例 医院预检处</a:t>
            </a:r>
          </a:p>
        </p:txBody>
      </p:sp>
      <p:sp>
        <p:nvSpPr>
          <p:cNvPr id="4" name="灯片编号占位符 2">
            <a:extLst>
              <a:ext uri="{FF2B5EF4-FFF2-40B4-BE49-F238E27FC236}">
                <a16:creationId xmlns:a16="http://schemas.microsoft.com/office/drawing/2014/main" id="{C27C162C-7E7E-4C70-B53F-15564590C7C6}"/>
              </a:ext>
            </a:extLst>
          </p:cNvPr>
          <p:cNvSpPr>
            <a:spLocks noGrp="1" noChangeArrowheads="1"/>
          </p:cNvSpPr>
          <p:nvPr>
            <p:ph type="sldNum" sz="quarter" idx="12"/>
          </p:nvPr>
        </p:nvSpPr>
        <p:spPr bwMode="auto">
          <a:xfrm>
            <a:off x="6553200" y="6391275"/>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9FCE3FB9-BAC7-4293-A5BB-B8E090A183F8}" type="slidenum">
              <a:rPr lang="zh-CN" altLang="en-US">
                <a:solidFill>
                  <a:srgbClr val="898989"/>
                </a:solidFill>
              </a:rPr>
              <a:pPr/>
              <a:t>64</a:t>
            </a:fld>
            <a:endParaRPr lang="zh-CN" altLang="en-US">
              <a:solidFill>
                <a:srgbClr val="898989"/>
              </a:solidFill>
            </a:endParaRPr>
          </a:p>
        </p:txBody>
      </p:sp>
      <p:sp>
        <p:nvSpPr>
          <p:cNvPr id="16" name="文本框 15">
            <a:extLst>
              <a:ext uri="{FF2B5EF4-FFF2-40B4-BE49-F238E27FC236}">
                <a16:creationId xmlns:a16="http://schemas.microsoft.com/office/drawing/2014/main" id="{7CEDEC46-CDDF-44FE-8149-432C60974C70}"/>
              </a:ext>
            </a:extLst>
          </p:cNvPr>
          <p:cNvSpPr txBox="1"/>
          <p:nvPr/>
        </p:nvSpPr>
        <p:spPr>
          <a:xfrm>
            <a:off x="3691" y="1536174"/>
            <a:ext cx="9143999" cy="3785652"/>
          </a:xfrm>
          <a:prstGeom prst="rect">
            <a:avLst/>
          </a:prstGeom>
          <a:noFill/>
          <a:ln w="25400">
            <a:noFill/>
          </a:ln>
        </p:spPr>
        <p:txBody>
          <a:bodyPr wrap="square">
            <a:spAutoFit/>
          </a:bodyPr>
          <a:lstStyle/>
          <a:p>
            <a:r>
              <a:rPr lang="en-US" altLang="zh-CN" sz="1600" dirty="0">
                <a:solidFill>
                  <a:srgbClr val="006699"/>
                </a:solidFill>
                <a:latin typeface="Verdana" panose="020B0604030504040204" pitchFamily="34" charset="0"/>
              </a:rPr>
              <a:t>%</a:t>
            </a:r>
            <a:r>
              <a:rPr lang="zh-CN" altLang="en-US" sz="1600" dirty="0">
                <a:solidFill>
                  <a:srgbClr val="006699"/>
                </a:solidFill>
                <a:latin typeface="Verdana" panose="020B0604030504040204" pitchFamily="34" charset="0"/>
              </a:rPr>
              <a:t>输出结果</a:t>
            </a:r>
            <a:r>
              <a:rPr lang="en-US" altLang="zh-CN" sz="1600" dirty="0">
                <a:solidFill>
                  <a:srgbClr val="006699"/>
                </a:solidFill>
                <a:latin typeface="Verdana" panose="020B0604030504040204" pitchFamily="34" charset="0"/>
              </a:rPr>
              <a:t>%</a:t>
            </a:r>
          </a:p>
          <a:p>
            <a:r>
              <a:rPr lang="en-US" altLang="zh-CN" sz="1600" dirty="0">
                <a:solidFill>
                  <a:srgbClr val="006699"/>
                </a:solidFill>
                <a:latin typeface="Verdana" panose="020B0604030504040204" pitchFamily="34" charset="0"/>
              </a:rPr>
              <a:t>%</a:t>
            </a:r>
            <a:r>
              <a:rPr lang="zh-CN" altLang="en-US" sz="1600" dirty="0">
                <a:solidFill>
                  <a:srgbClr val="006699"/>
                </a:solidFill>
                <a:latin typeface="Verdana" panose="020B0604030504040204" pitchFamily="34" charset="0"/>
              </a:rPr>
              <a:t>绘制在模拟时间内</a:t>
            </a:r>
            <a:r>
              <a:rPr lang="en-US" altLang="zh-CN" sz="1600" dirty="0">
                <a:solidFill>
                  <a:srgbClr val="006699"/>
                </a:solidFill>
                <a:latin typeface="Verdana" panose="020B0604030504040204" pitchFamily="34" charset="0"/>
              </a:rPr>
              <a:t>,</a:t>
            </a:r>
            <a:r>
              <a:rPr lang="zh-CN" altLang="en-US" sz="1600" dirty="0">
                <a:solidFill>
                  <a:srgbClr val="006699"/>
                </a:solidFill>
                <a:latin typeface="Verdana" panose="020B0604030504040204" pitchFamily="34" charset="0"/>
              </a:rPr>
              <a:t>进入系统的所有顾客的到达时刻和离开时刻的曲线图</a:t>
            </a:r>
          </a:p>
          <a:p>
            <a:r>
              <a:rPr lang="en-US" altLang="zh-CN" sz="1600" dirty="0">
                <a:solidFill>
                  <a:srgbClr val="006699"/>
                </a:solidFill>
                <a:latin typeface="Verdana" panose="020B0604030504040204" pitchFamily="34" charset="0"/>
              </a:rPr>
              <a:t>figure(1)</a:t>
            </a:r>
          </a:p>
          <a:p>
            <a:r>
              <a:rPr lang="en-US" altLang="zh-CN" sz="1600" dirty="0">
                <a:solidFill>
                  <a:srgbClr val="006699"/>
                </a:solidFill>
                <a:latin typeface="Verdana" panose="020B0604030504040204" pitchFamily="34" charset="0"/>
              </a:rPr>
              <a:t>stairs(1:len_mem,guests(1,member));</a:t>
            </a:r>
          </a:p>
          <a:p>
            <a:r>
              <a:rPr lang="en-US" altLang="zh-CN" sz="1600" dirty="0">
                <a:solidFill>
                  <a:srgbClr val="006699"/>
                </a:solidFill>
                <a:latin typeface="Verdana" panose="020B0604030504040204" pitchFamily="34" charset="0"/>
              </a:rPr>
              <a:t>hold on</a:t>
            </a:r>
          </a:p>
          <a:p>
            <a:r>
              <a:rPr lang="en-US" altLang="zh-CN" sz="1600" dirty="0">
                <a:solidFill>
                  <a:srgbClr val="006699"/>
                </a:solidFill>
                <a:latin typeface="Verdana" panose="020B0604030504040204" pitchFamily="34" charset="0"/>
              </a:rPr>
              <a:t>stairs(1:len_mem,guests(4,member),'.r-')</a:t>
            </a:r>
          </a:p>
          <a:p>
            <a:r>
              <a:rPr lang="en-US" altLang="zh-CN" sz="1600" dirty="0">
                <a:solidFill>
                  <a:srgbClr val="006699"/>
                </a:solidFill>
                <a:latin typeface="Verdana" panose="020B0604030504040204" pitchFamily="34" charset="0"/>
              </a:rPr>
              <a:t>legend('</a:t>
            </a:r>
            <a:r>
              <a:rPr lang="zh-CN" altLang="en-US" sz="1600" dirty="0">
                <a:solidFill>
                  <a:srgbClr val="006699"/>
                </a:solidFill>
                <a:latin typeface="Verdana" panose="020B0604030504040204" pitchFamily="34" charset="0"/>
              </a:rPr>
              <a:t>到达时间</a:t>
            </a:r>
            <a:r>
              <a:rPr lang="en-US" altLang="zh-CN" sz="1600" dirty="0">
                <a:solidFill>
                  <a:srgbClr val="006699"/>
                </a:solidFill>
                <a:latin typeface="Verdana" panose="020B0604030504040204" pitchFamily="34" charset="0"/>
              </a:rPr>
              <a:t>','</a:t>
            </a:r>
            <a:r>
              <a:rPr lang="zh-CN" altLang="en-US" sz="1600" dirty="0">
                <a:solidFill>
                  <a:srgbClr val="006699"/>
                </a:solidFill>
                <a:latin typeface="Verdana" panose="020B0604030504040204" pitchFamily="34" charset="0"/>
              </a:rPr>
              <a:t>离开时间</a:t>
            </a:r>
            <a:r>
              <a:rPr lang="en-US" altLang="zh-CN" sz="1600" dirty="0">
                <a:solidFill>
                  <a:srgbClr val="006699"/>
                </a:solidFill>
                <a:latin typeface="Verdana" panose="020B0604030504040204" pitchFamily="34" charset="0"/>
              </a:rPr>
              <a:t>')</a:t>
            </a:r>
          </a:p>
          <a:p>
            <a:r>
              <a:rPr lang="en-US" altLang="zh-CN" sz="1600" dirty="0">
                <a:solidFill>
                  <a:srgbClr val="006699"/>
                </a:solidFill>
                <a:latin typeface="Verdana" panose="020B0604030504040204" pitchFamily="34" charset="0"/>
              </a:rPr>
              <a:t>hold off</a:t>
            </a:r>
          </a:p>
          <a:p>
            <a:r>
              <a:rPr lang="en-US" altLang="zh-CN" sz="1600" dirty="0">
                <a:solidFill>
                  <a:srgbClr val="006699"/>
                </a:solidFill>
                <a:latin typeface="Verdana" panose="020B0604030504040204" pitchFamily="34" charset="0"/>
              </a:rPr>
              <a:t>grid on</a:t>
            </a:r>
          </a:p>
          <a:p>
            <a:r>
              <a:rPr lang="en-US" altLang="zh-CN" sz="1600" dirty="0">
                <a:solidFill>
                  <a:srgbClr val="006699"/>
                </a:solidFill>
                <a:latin typeface="Verdana" panose="020B0604030504040204" pitchFamily="34" charset="0"/>
              </a:rPr>
              <a:t>%</a:t>
            </a:r>
            <a:r>
              <a:rPr lang="zh-CN" altLang="en-US" sz="1600" dirty="0">
                <a:solidFill>
                  <a:srgbClr val="006699"/>
                </a:solidFill>
                <a:latin typeface="Verdana" panose="020B0604030504040204" pitchFamily="34" charset="0"/>
              </a:rPr>
              <a:t>绘制在模拟时间内</a:t>
            </a:r>
            <a:r>
              <a:rPr lang="en-US" altLang="zh-CN" sz="1600" dirty="0">
                <a:solidFill>
                  <a:srgbClr val="006699"/>
                </a:solidFill>
                <a:latin typeface="Verdana" panose="020B0604030504040204" pitchFamily="34" charset="0"/>
              </a:rPr>
              <a:t>,</a:t>
            </a:r>
            <a:r>
              <a:rPr lang="zh-CN" altLang="en-US" sz="1600" dirty="0">
                <a:solidFill>
                  <a:srgbClr val="006699"/>
                </a:solidFill>
                <a:latin typeface="Verdana" panose="020B0604030504040204" pitchFamily="34" charset="0"/>
              </a:rPr>
              <a:t>进入系统的所有顾客的停留时间和等待时间的曲线图</a:t>
            </a:r>
          </a:p>
          <a:p>
            <a:r>
              <a:rPr lang="en-US" altLang="zh-CN" sz="1600" dirty="0">
                <a:solidFill>
                  <a:srgbClr val="006699"/>
                </a:solidFill>
                <a:latin typeface="Verdana" panose="020B0604030504040204" pitchFamily="34" charset="0"/>
              </a:rPr>
              <a:t>figure(2)</a:t>
            </a:r>
          </a:p>
          <a:p>
            <a:r>
              <a:rPr lang="en-US" altLang="zh-CN" sz="1600" dirty="0">
                <a:solidFill>
                  <a:srgbClr val="006699"/>
                </a:solidFill>
                <a:latin typeface="Verdana" panose="020B0604030504040204" pitchFamily="34" charset="0"/>
              </a:rPr>
              <a:t>plot(1:len_mem,guests(3,member),'r-',1:len_mem,guests(2,member)+guests(3,member),'k-')</a:t>
            </a:r>
          </a:p>
          <a:p>
            <a:r>
              <a:rPr lang="en-US" altLang="zh-CN" sz="1600" dirty="0">
                <a:solidFill>
                  <a:srgbClr val="006699"/>
                </a:solidFill>
                <a:latin typeface="Verdana" panose="020B0604030504040204" pitchFamily="34" charset="0"/>
              </a:rPr>
              <a:t>legend('</a:t>
            </a:r>
            <a:r>
              <a:rPr lang="zh-CN" altLang="en-US" sz="1600" dirty="0">
                <a:solidFill>
                  <a:srgbClr val="006699"/>
                </a:solidFill>
                <a:latin typeface="Verdana" panose="020B0604030504040204" pitchFamily="34" charset="0"/>
              </a:rPr>
              <a:t>等待时间</a:t>
            </a:r>
            <a:r>
              <a:rPr lang="en-US" altLang="zh-CN" sz="1600" dirty="0">
                <a:solidFill>
                  <a:srgbClr val="006699"/>
                </a:solidFill>
                <a:latin typeface="Verdana" panose="020B0604030504040204" pitchFamily="34" charset="0"/>
              </a:rPr>
              <a:t>','</a:t>
            </a:r>
            <a:r>
              <a:rPr lang="zh-CN" altLang="en-US" sz="1600" dirty="0">
                <a:solidFill>
                  <a:srgbClr val="006699"/>
                </a:solidFill>
                <a:latin typeface="Verdana" panose="020B0604030504040204" pitchFamily="34" charset="0"/>
              </a:rPr>
              <a:t>停留时间</a:t>
            </a:r>
            <a:r>
              <a:rPr lang="en-US" altLang="zh-CN" sz="1600" dirty="0">
                <a:solidFill>
                  <a:srgbClr val="006699"/>
                </a:solidFill>
                <a:latin typeface="Verdana" panose="020B0604030504040204" pitchFamily="34" charset="0"/>
              </a:rPr>
              <a:t>')</a:t>
            </a:r>
          </a:p>
          <a:p>
            <a:r>
              <a:rPr lang="en-US" altLang="zh-CN" sz="1600" dirty="0">
                <a:solidFill>
                  <a:srgbClr val="006699"/>
                </a:solidFill>
                <a:latin typeface="Verdana" panose="020B0604030504040204" pitchFamily="34" charset="0"/>
              </a:rPr>
              <a:t>grid on</a:t>
            </a:r>
            <a:endParaRPr lang="zh-CN" altLang="en-US" sz="1600" dirty="0">
              <a:solidFill>
                <a:srgbClr val="006699"/>
              </a:solidFill>
              <a:latin typeface="Verdana" panose="020B0604030504040204" pitchFamily="34" charset="0"/>
            </a:endParaRPr>
          </a:p>
        </p:txBody>
      </p:sp>
    </p:spTree>
    <p:extLst>
      <p:ext uri="{BB962C8B-B14F-4D97-AF65-F5344CB8AC3E}">
        <p14:creationId xmlns:p14="http://schemas.microsoft.com/office/powerpoint/2010/main" val="141116025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C9BFFE0E-7451-47FD-BB84-27BFC2710C49}"/>
              </a:ext>
            </a:extLst>
          </p:cNvPr>
          <p:cNvSpPr>
            <a:spLocks noGrp="1"/>
          </p:cNvSpPr>
          <p:nvPr>
            <p:ph type="title"/>
          </p:nvPr>
        </p:nvSpPr>
        <p:spPr>
          <a:xfrm>
            <a:off x="792163" y="3803651"/>
            <a:ext cx="7772400" cy="2211905"/>
          </a:xfrm>
        </p:spPr>
        <p:txBody>
          <a:bodyPr/>
          <a:lstStyle/>
          <a:p>
            <a:pPr>
              <a:defRPr/>
            </a:pPr>
            <a:r>
              <a:rPr lang="en-US" altLang="zh-CN" sz="3200" b="0" dirty="0">
                <a:latin typeface="+mn-lt"/>
                <a:ea typeface="+mn-ea"/>
              </a:rPr>
              <a:t>3.7.1 Bootstrap</a:t>
            </a:r>
            <a:r>
              <a:rPr lang="zh-CN" altLang="en-US" sz="3200" b="0" dirty="0">
                <a:latin typeface="+mn-lt"/>
                <a:ea typeface="+mn-ea"/>
              </a:rPr>
              <a:t>方法引入</a:t>
            </a:r>
            <a:br>
              <a:rPr lang="en-US" altLang="zh-CN" sz="3200" b="0" dirty="0">
                <a:latin typeface="+mn-lt"/>
                <a:ea typeface="+mn-ea"/>
              </a:rPr>
            </a:br>
            <a:r>
              <a:rPr lang="en-US" altLang="zh-CN" sz="3200" b="0" dirty="0">
                <a:latin typeface="+mn-lt"/>
                <a:ea typeface="+mn-ea"/>
              </a:rPr>
              <a:t>3.7.2 </a:t>
            </a:r>
            <a:r>
              <a:rPr lang="zh-CN" altLang="en-US" sz="3200" b="0" dirty="0">
                <a:latin typeface="+mn-lt"/>
                <a:ea typeface="+mn-ea"/>
              </a:rPr>
              <a:t>非参数</a:t>
            </a:r>
            <a:r>
              <a:rPr lang="en-US" altLang="zh-CN" sz="3200" b="0" dirty="0">
                <a:latin typeface="+mn-lt"/>
                <a:ea typeface="+mn-ea"/>
              </a:rPr>
              <a:t>bootstrap</a:t>
            </a:r>
            <a:r>
              <a:rPr lang="zh-CN" altLang="en-US" sz="3200" b="0" dirty="0">
                <a:latin typeface="+mn-lt"/>
                <a:ea typeface="+mn-ea"/>
              </a:rPr>
              <a:t>方法</a:t>
            </a:r>
            <a:br>
              <a:rPr lang="en-US" altLang="zh-CN" sz="3200" b="0" dirty="0">
                <a:latin typeface="+mn-lt"/>
                <a:ea typeface="+mn-ea"/>
              </a:rPr>
            </a:br>
            <a:r>
              <a:rPr lang="en-US" altLang="zh-CN" sz="3200" b="0" dirty="0">
                <a:latin typeface="+mn-lt"/>
                <a:ea typeface="+mn-ea"/>
              </a:rPr>
              <a:t>3.7.3 </a:t>
            </a:r>
            <a:r>
              <a:rPr lang="zh-CN" altLang="en-US" sz="3200" b="0" dirty="0">
                <a:latin typeface="+mn-lt"/>
                <a:ea typeface="+mn-ea"/>
              </a:rPr>
              <a:t>参数</a:t>
            </a:r>
            <a:r>
              <a:rPr lang="en-US" altLang="zh-CN" sz="3200" b="0" dirty="0">
                <a:latin typeface="+mn-lt"/>
                <a:ea typeface="+mn-ea"/>
              </a:rPr>
              <a:t>bootstrap</a:t>
            </a:r>
            <a:r>
              <a:rPr lang="zh-CN" altLang="en-US" sz="3200" b="0" dirty="0">
                <a:latin typeface="+mn-lt"/>
                <a:ea typeface="+mn-ea"/>
              </a:rPr>
              <a:t>方法</a:t>
            </a:r>
          </a:p>
        </p:txBody>
      </p:sp>
      <p:sp>
        <p:nvSpPr>
          <p:cNvPr id="5" name="文本占位符 4">
            <a:extLst>
              <a:ext uri="{FF2B5EF4-FFF2-40B4-BE49-F238E27FC236}">
                <a16:creationId xmlns:a16="http://schemas.microsoft.com/office/drawing/2014/main" id="{876E711A-B3DA-459A-AF28-A432B77A449E}"/>
              </a:ext>
            </a:extLst>
          </p:cNvPr>
          <p:cNvSpPr>
            <a:spLocks noGrp="1"/>
          </p:cNvSpPr>
          <p:nvPr>
            <p:ph type="body" idx="1"/>
          </p:nvPr>
        </p:nvSpPr>
        <p:spPr>
          <a:xfrm>
            <a:off x="722313" y="1554163"/>
            <a:ext cx="7772400" cy="1500187"/>
          </a:xfrm>
        </p:spPr>
        <p:txBody>
          <a:bodyPr/>
          <a:lstStyle/>
          <a:p>
            <a:pPr>
              <a:defRPr/>
            </a:pPr>
            <a:r>
              <a:rPr lang="en-US" altLang="zh-CN" sz="4800" dirty="0">
                <a:solidFill>
                  <a:schemeClr val="tx1"/>
                </a:solidFill>
                <a:latin typeface="微软雅黑" panose="020B0503020204020204" pitchFamily="34" charset="-122"/>
                <a:ea typeface="微软雅黑" panose="020B0503020204020204" pitchFamily="34" charset="-122"/>
              </a:rPr>
              <a:t>3.7 Bootstrap</a:t>
            </a:r>
            <a:r>
              <a:rPr lang="zh-CN" altLang="en-US" sz="4800" dirty="0">
                <a:solidFill>
                  <a:schemeClr val="tx1"/>
                </a:solidFill>
                <a:latin typeface="微软雅黑" panose="020B0503020204020204" pitchFamily="34" charset="-122"/>
                <a:ea typeface="微软雅黑" panose="020B0503020204020204" pitchFamily="34" charset="-122"/>
              </a:rPr>
              <a:t>方法</a:t>
            </a:r>
          </a:p>
          <a:p>
            <a:pPr>
              <a:defRPr/>
            </a:pPr>
            <a:endParaRPr lang="zh-CN" altLang="en-US" dirty="0"/>
          </a:p>
        </p:txBody>
      </p:sp>
      <p:sp>
        <p:nvSpPr>
          <p:cNvPr id="46084" name="灯片编号占位符 2">
            <a:extLst>
              <a:ext uri="{FF2B5EF4-FFF2-40B4-BE49-F238E27FC236}">
                <a16:creationId xmlns:a16="http://schemas.microsoft.com/office/drawing/2014/main" id="{9BF0444B-A272-4A53-B7C2-16D6DFD262FD}"/>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9FCE3FB9-BAC7-4293-A5BB-B8E090A183F8}" type="slidenum">
              <a:rPr lang="zh-CN" altLang="en-US">
                <a:solidFill>
                  <a:srgbClr val="898989"/>
                </a:solidFill>
              </a:rPr>
              <a:pPr/>
              <a:t>65</a:t>
            </a:fld>
            <a:endParaRPr lang="zh-CN" altLang="en-US">
              <a:solidFill>
                <a:srgbClr val="898989"/>
              </a:solidFill>
            </a:endParaRPr>
          </a:p>
        </p:txBody>
      </p:sp>
    </p:spTree>
    <p:extLst>
      <p:ext uri="{BB962C8B-B14F-4D97-AF65-F5344CB8AC3E}">
        <p14:creationId xmlns:p14="http://schemas.microsoft.com/office/powerpoint/2010/main" val="209348133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标题 1">
            <a:extLst>
              <a:ext uri="{FF2B5EF4-FFF2-40B4-BE49-F238E27FC236}">
                <a16:creationId xmlns:a16="http://schemas.microsoft.com/office/drawing/2014/main" id="{C5D96BB7-F3EE-475D-8C4A-757D9F1B8C06}"/>
              </a:ext>
            </a:extLst>
          </p:cNvPr>
          <p:cNvSpPr>
            <a:spLocks noGrp="1" noChangeArrowheads="1"/>
          </p:cNvSpPr>
          <p:nvPr>
            <p:ph type="title"/>
          </p:nvPr>
        </p:nvSpPr>
        <p:spPr>
          <a:xfrm>
            <a:off x="-15875" y="142875"/>
            <a:ext cx="8229600" cy="642938"/>
          </a:xfrm>
        </p:spPr>
        <p:txBody>
          <a:bodyPr/>
          <a:lstStyle/>
          <a:p>
            <a:pPr algn="l" defTabSz="512763" fontAlgn="base">
              <a:spcAft>
                <a:spcPct val="0"/>
              </a:spcAft>
            </a:pPr>
            <a:r>
              <a:rPr lang="en-US" altLang="zh-CN" dirty="0"/>
              <a:t>3.7.1 Bootstrap</a:t>
            </a:r>
            <a:r>
              <a:rPr lang="zh-CN" altLang="en-US" dirty="0"/>
              <a:t>方法引入</a:t>
            </a:r>
          </a:p>
        </p:txBody>
      </p:sp>
      <p:sp>
        <p:nvSpPr>
          <p:cNvPr id="4" name="灯片编号占位符 2">
            <a:extLst>
              <a:ext uri="{FF2B5EF4-FFF2-40B4-BE49-F238E27FC236}">
                <a16:creationId xmlns:a16="http://schemas.microsoft.com/office/drawing/2014/main" id="{C27C162C-7E7E-4C70-B53F-15564590C7C6}"/>
              </a:ext>
            </a:extLst>
          </p:cNvPr>
          <p:cNvSpPr>
            <a:spLocks noGrp="1" noChangeArrowheads="1"/>
          </p:cNvSpPr>
          <p:nvPr>
            <p:ph type="sldNum" sz="quarter" idx="12"/>
          </p:nvPr>
        </p:nvSpPr>
        <p:spPr bwMode="auto">
          <a:xfrm>
            <a:off x="6553200" y="6391275"/>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9FCE3FB9-BAC7-4293-A5BB-B8E090A183F8}" type="slidenum">
              <a:rPr lang="zh-CN" altLang="en-US">
                <a:solidFill>
                  <a:srgbClr val="898989"/>
                </a:solidFill>
              </a:rPr>
              <a:pPr/>
              <a:t>66</a:t>
            </a:fld>
            <a:endParaRPr lang="zh-CN" altLang="en-US">
              <a:solidFill>
                <a:srgbClr val="898989"/>
              </a:solidFill>
            </a:endParaRPr>
          </a:p>
        </p:txBody>
      </p:sp>
      <p:sp>
        <p:nvSpPr>
          <p:cNvPr id="16" name="文本框 15">
            <a:extLst>
              <a:ext uri="{FF2B5EF4-FFF2-40B4-BE49-F238E27FC236}">
                <a16:creationId xmlns:a16="http://schemas.microsoft.com/office/drawing/2014/main" id="{7CEDEC46-CDDF-44FE-8149-432C60974C70}"/>
              </a:ext>
            </a:extLst>
          </p:cNvPr>
          <p:cNvSpPr txBox="1"/>
          <p:nvPr/>
        </p:nvSpPr>
        <p:spPr>
          <a:xfrm>
            <a:off x="0" y="920621"/>
            <a:ext cx="9143999" cy="4801314"/>
          </a:xfrm>
          <a:prstGeom prst="rect">
            <a:avLst/>
          </a:prstGeom>
          <a:noFill/>
          <a:ln w="25400">
            <a:noFill/>
          </a:ln>
        </p:spPr>
        <p:txBody>
          <a:bodyPr wrap="square">
            <a:spAutoFit/>
          </a:bodyPr>
          <a:lstStyle/>
          <a:p>
            <a:pPr marL="457200" indent="-457200">
              <a:buFont typeface="Arial" panose="020B0604020202020204" pitchFamily="34" charset="0"/>
              <a:buChar char="•"/>
            </a:pPr>
            <a:r>
              <a:rPr kumimoji="0" lang="zh-CN" altLang="en-US" sz="3200" b="0" i="0" u="none" strike="noStrike" kern="1200" cap="none" spc="0" normalizeH="0" baseline="0" noProof="0" dirty="0">
                <a:ln>
                  <a:noFill/>
                </a:ln>
                <a:solidFill>
                  <a:srgbClr val="006699"/>
                </a:solidFill>
                <a:effectLst/>
                <a:uLnTx/>
                <a:uFillTx/>
                <a:latin typeface="Verdana" panose="020B0604030504040204" pitchFamily="34" charset="0"/>
                <a:ea typeface="宋体" panose="02010600030101010101" pitchFamily="2" charset="-122"/>
                <a:cs typeface="+mn-cs"/>
              </a:rPr>
              <a:t>统计量的分布是关键</a:t>
            </a:r>
            <a:endParaRPr kumimoji="0" lang="en-US" altLang="zh-CN" sz="3200" b="0" i="0" u="none" strike="noStrike" kern="1200" cap="none" spc="0" normalizeH="0" baseline="0" noProof="0" dirty="0">
              <a:ln>
                <a:noFill/>
              </a:ln>
              <a:solidFill>
                <a:srgbClr val="006699"/>
              </a:solidFill>
              <a:effectLst/>
              <a:uLnTx/>
              <a:uFillTx/>
              <a:latin typeface="Verdana" panose="020B0604030504040204" pitchFamily="34" charset="0"/>
              <a:ea typeface="宋体" panose="02010600030101010101" pitchFamily="2" charset="-122"/>
              <a:cs typeface="+mn-cs"/>
            </a:endParaRPr>
          </a:p>
          <a:p>
            <a:pPr marL="457200" indent="-457200">
              <a:buFont typeface="Arial" panose="020B0604020202020204" pitchFamily="34" charset="0"/>
              <a:buChar char="•"/>
            </a:pPr>
            <a:endParaRPr kumimoji="0" lang="en-US" altLang="zh-CN" sz="3200" b="0" i="0" u="none" strike="noStrike" kern="1200" cap="none" spc="0" normalizeH="0" baseline="0" noProof="0" dirty="0">
              <a:ln>
                <a:noFill/>
              </a:ln>
              <a:solidFill>
                <a:srgbClr val="006699"/>
              </a:solidFill>
              <a:effectLst/>
              <a:uLnTx/>
              <a:uFillTx/>
              <a:latin typeface="Verdana" panose="020B0604030504040204" pitchFamily="34" charset="0"/>
              <a:ea typeface="宋体" panose="02010600030101010101" pitchFamily="2" charset="-122"/>
              <a:cs typeface="+mn-cs"/>
            </a:endParaRPr>
          </a:p>
          <a:p>
            <a:pPr marL="457200" indent="-457200">
              <a:buFont typeface="Arial" panose="020B0604020202020204" pitchFamily="34" charset="0"/>
              <a:buChar char="•"/>
            </a:pPr>
            <a:r>
              <a:rPr kumimoji="0" lang="zh-CN" altLang="en-US" sz="3200" b="0" i="0" u="none" strike="noStrike" kern="1200" cap="none" spc="0" normalizeH="0" baseline="0" noProof="0" dirty="0">
                <a:ln>
                  <a:noFill/>
                </a:ln>
                <a:solidFill>
                  <a:srgbClr val="006699"/>
                </a:solidFill>
                <a:effectLst/>
                <a:uLnTx/>
                <a:uFillTx/>
                <a:latin typeface="Verdana" panose="020B0604030504040204" pitchFamily="34" charset="0"/>
                <a:ea typeface="宋体" panose="02010600030101010101" pitchFamily="2" charset="-122"/>
                <a:cs typeface="+mn-cs"/>
              </a:rPr>
              <a:t>统计量的分布很难求</a:t>
            </a:r>
            <a:endParaRPr kumimoji="0" lang="en-US" altLang="zh-CN" sz="3200" b="0" i="0" u="none" strike="noStrike" kern="1200" cap="none" spc="0" normalizeH="0" baseline="0" noProof="0" dirty="0">
              <a:ln>
                <a:noFill/>
              </a:ln>
              <a:solidFill>
                <a:srgbClr val="006699"/>
              </a:solidFill>
              <a:effectLst/>
              <a:uLnTx/>
              <a:uFillTx/>
              <a:latin typeface="Verdana" panose="020B0604030504040204" pitchFamily="34" charset="0"/>
              <a:ea typeface="宋体" panose="02010600030101010101" pitchFamily="2" charset="-122"/>
              <a:cs typeface="+mn-cs"/>
            </a:endParaRPr>
          </a:p>
          <a:p>
            <a:pPr marL="457200" indent="-457200">
              <a:buFont typeface="Arial" panose="020B0604020202020204" pitchFamily="34" charset="0"/>
              <a:buChar char="•"/>
            </a:pPr>
            <a:endParaRPr lang="en-US" altLang="zh-CN" sz="3200" dirty="0">
              <a:solidFill>
                <a:srgbClr val="006699"/>
              </a:solidFill>
              <a:latin typeface="Verdana" panose="020B0604030504040204" pitchFamily="34" charset="0"/>
            </a:endParaRPr>
          </a:p>
          <a:p>
            <a:pPr marL="457200" indent="-457200">
              <a:buFont typeface="Arial" panose="020B0604020202020204" pitchFamily="34" charset="0"/>
              <a:buChar char="•"/>
            </a:pPr>
            <a:r>
              <a:rPr kumimoji="0" lang="zh-CN" altLang="en-US" sz="3200" b="0" i="0" u="none" strike="noStrike" kern="1200" cap="none" spc="0" normalizeH="0" baseline="0" noProof="0" dirty="0">
                <a:ln>
                  <a:noFill/>
                </a:ln>
                <a:solidFill>
                  <a:srgbClr val="006699"/>
                </a:solidFill>
                <a:effectLst/>
                <a:uLnTx/>
                <a:uFillTx/>
                <a:latin typeface="Verdana" panose="020B0604030504040204" pitchFamily="34" charset="0"/>
                <a:ea typeface="宋体" panose="02010600030101010101" pitchFamily="2" charset="-122"/>
                <a:cs typeface="+mn-cs"/>
              </a:rPr>
              <a:t>计算参数估计的标准误差不一定总有简单公式</a:t>
            </a:r>
            <a:endParaRPr kumimoji="0" lang="en-US" altLang="zh-CN" sz="3200" b="0" i="0" u="none" strike="noStrike" kern="1200" cap="none" spc="0" normalizeH="0" baseline="0" noProof="0" dirty="0">
              <a:ln>
                <a:noFill/>
              </a:ln>
              <a:solidFill>
                <a:srgbClr val="006699"/>
              </a:solidFill>
              <a:effectLst/>
              <a:uLnTx/>
              <a:uFillTx/>
              <a:latin typeface="Verdana" panose="020B0604030504040204" pitchFamily="34" charset="0"/>
              <a:ea typeface="宋体" panose="02010600030101010101" pitchFamily="2" charset="-122"/>
              <a:cs typeface="+mn-cs"/>
            </a:endParaRPr>
          </a:p>
          <a:p>
            <a:pPr marL="457200" indent="-457200">
              <a:buFont typeface="Arial" panose="020B0604020202020204" pitchFamily="34" charset="0"/>
              <a:buChar char="•"/>
            </a:pPr>
            <a:endParaRPr lang="en-US" altLang="zh-CN" sz="3200" dirty="0">
              <a:solidFill>
                <a:srgbClr val="006699"/>
              </a:solidFill>
              <a:latin typeface="Verdana" panose="020B0604030504040204" pitchFamily="34" charset="0"/>
            </a:endParaRPr>
          </a:p>
          <a:p>
            <a:pPr marL="457200" indent="-457200">
              <a:buFont typeface="Arial" panose="020B0604020202020204" pitchFamily="34" charset="0"/>
              <a:buChar char="•"/>
            </a:pPr>
            <a:r>
              <a:rPr kumimoji="0" lang="zh-CN" altLang="en-US" sz="3200" b="0" i="0" u="none" strike="noStrike" kern="1200" cap="none" spc="0" normalizeH="0" baseline="0" noProof="0" dirty="0">
                <a:ln>
                  <a:noFill/>
                </a:ln>
                <a:solidFill>
                  <a:srgbClr val="006699"/>
                </a:solidFill>
                <a:effectLst/>
                <a:uLnTx/>
                <a:uFillTx/>
                <a:latin typeface="Verdana" panose="020B0604030504040204" pitchFamily="34" charset="0"/>
                <a:ea typeface="宋体" panose="02010600030101010101" pitchFamily="2" charset="-122"/>
                <a:cs typeface="+mn-cs"/>
              </a:rPr>
              <a:t>线性模型估计</a:t>
            </a:r>
            <a:endParaRPr kumimoji="0" lang="en-US" altLang="zh-CN" sz="3200" b="0" i="0" u="none" strike="noStrike" kern="1200" cap="none" spc="0" normalizeH="0" baseline="0" noProof="0" dirty="0">
              <a:ln>
                <a:noFill/>
              </a:ln>
              <a:solidFill>
                <a:srgbClr val="006699"/>
              </a:solidFill>
              <a:effectLst/>
              <a:uLnTx/>
              <a:uFillTx/>
              <a:latin typeface="Verdana" panose="020B0604030504040204" pitchFamily="34" charset="0"/>
              <a:ea typeface="宋体" panose="02010600030101010101" pitchFamily="2" charset="-122"/>
              <a:cs typeface="+mn-cs"/>
            </a:endParaRPr>
          </a:p>
          <a:p>
            <a:pPr marL="457200" indent="-457200">
              <a:buFont typeface="Arial" panose="020B0604020202020204" pitchFamily="34" charset="0"/>
              <a:buChar char="•"/>
            </a:pPr>
            <a:endParaRPr lang="en-US" altLang="zh-CN" sz="3200" dirty="0">
              <a:solidFill>
                <a:srgbClr val="006699"/>
              </a:solidFill>
              <a:latin typeface="Verdana" panose="020B0604030504040204" pitchFamily="34" charset="0"/>
            </a:endParaRPr>
          </a:p>
          <a:p>
            <a:pPr marL="457200" indent="-457200">
              <a:buFont typeface="Arial" panose="020B0604020202020204" pitchFamily="34" charset="0"/>
              <a:buChar char="•"/>
            </a:pPr>
            <a:r>
              <a:rPr kumimoji="0" lang="zh-CN" altLang="en-US" sz="3200" b="0" i="0" u="none" strike="noStrike" kern="1200" cap="none" spc="0" normalizeH="0" baseline="0" noProof="0" dirty="0">
                <a:ln>
                  <a:noFill/>
                </a:ln>
                <a:solidFill>
                  <a:srgbClr val="006699"/>
                </a:solidFill>
                <a:effectLst/>
                <a:uLnTx/>
                <a:uFillTx/>
                <a:latin typeface="Verdana" panose="020B0604030504040204" pitchFamily="34" charset="0"/>
                <a:ea typeface="宋体" panose="02010600030101010101" pitchFamily="2" charset="-122"/>
                <a:cs typeface="+mn-cs"/>
              </a:rPr>
              <a:t>最大似然估计问题</a:t>
            </a:r>
            <a:endParaRPr kumimoji="0" lang="en-US" altLang="zh-CN" sz="3200" b="0" i="0" u="none" strike="noStrike" kern="1200" cap="none" spc="0" normalizeH="0" baseline="0" noProof="0" dirty="0">
              <a:ln>
                <a:noFill/>
              </a:ln>
              <a:solidFill>
                <a:srgbClr val="006699"/>
              </a:solidFill>
              <a:effectLst/>
              <a:uLnTx/>
              <a:uFillTx/>
              <a:latin typeface="Verdana" panose="020B0604030504040204" pitchFamily="34" charset="0"/>
              <a:ea typeface="宋体" panose="02010600030101010101" pitchFamily="2" charset="-122"/>
              <a:cs typeface="+mn-cs"/>
            </a:endParaRPr>
          </a:p>
          <a:p>
            <a:pPr marL="457200" indent="-457200">
              <a:buFont typeface="Arial" panose="020B0604020202020204" pitchFamily="34" charset="0"/>
              <a:buChar char="•"/>
            </a:pPr>
            <a:endParaRPr lang="zh-CN" altLang="en-US" b="1" dirty="0"/>
          </a:p>
        </p:txBody>
      </p:sp>
    </p:spTree>
    <p:extLst>
      <p:ext uri="{BB962C8B-B14F-4D97-AF65-F5344CB8AC3E}">
        <p14:creationId xmlns:p14="http://schemas.microsoft.com/office/powerpoint/2010/main" val="225500885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标题 1">
            <a:extLst>
              <a:ext uri="{FF2B5EF4-FFF2-40B4-BE49-F238E27FC236}">
                <a16:creationId xmlns:a16="http://schemas.microsoft.com/office/drawing/2014/main" id="{C5D96BB7-F3EE-475D-8C4A-757D9F1B8C06}"/>
              </a:ext>
            </a:extLst>
          </p:cNvPr>
          <p:cNvSpPr>
            <a:spLocks noGrp="1" noChangeArrowheads="1"/>
          </p:cNvSpPr>
          <p:nvPr>
            <p:ph type="title"/>
          </p:nvPr>
        </p:nvSpPr>
        <p:spPr>
          <a:xfrm>
            <a:off x="-15875" y="142875"/>
            <a:ext cx="8229600" cy="642938"/>
          </a:xfrm>
        </p:spPr>
        <p:txBody>
          <a:bodyPr/>
          <a:lstStyle/>
          <a:p>
            <a:pPr algn="l" defTabSz="512763" fontAlgn="base">
              <a:spcAft>
                <a:spcPct val="0"/>
              </a:spcAft>
            </a:pPr>
            <a:r>
              <a:rPr lang="en-US" altLang="zh-CN" dirty="0"/>
              <a:t>3.7.1 Bootstrap</a:t>
            </a:r>
            <a:r>
              <a:rPr lang="zh-CN" altLang="en-US" dirty="0"/>
              <a:t>方法引入</a:t>
            </a:r>
          </a:p>
        </p:txBody>
      </p:sp>
      <p:sp>
        <p:nvSpPr>
          <p:cNvPr id="4" name="灯片编号占位符 2">
            <a:extLst>
              <a:ext uri="{FF2B5EF4-FFF2-40B4-BE49-F238E27FC236}">
                <a16:creationId xmlns:a16="http://schemas.microsoft.com/office/drawing/2014/main" id="{C27C162C-7E7E-4C70-B53F-15564590C7C6}"/>
              </a:ext>
            </a:extLst>
          </p:cNvPr>
          <p:cNvSpPr>
            <a:spLocks noGrp="1" noChangeArrowheads="1"/>
          </p:cNvSpPr>
          <p:nvPr>
            <p:ph type="sldNum" sz="quarter" idx="12"/>
          </p:nvPr>
        </p:nvSpPr>
        <p:spPr bwMode="auto">
          <a:xfrm>
            <a:off x="6553200" y="6391275"/>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9FCE3FB9-BAC7-4293-A5BB-B8E090A183F8}" type="slidenum">
              <a:rPr lang="zh-CN" altLang="en-US">
                <a:solidFill>
                  <a:srgbClr val="898989"/>
                </a:solidFill>
              </a:rPr>
              <a:pPr/>
              <a:t>67</a:t>
            </a:fld>
            <a:endParaRPr lang="zh-CN" altLang="en-US">
              <a:solidFill>
                <a:srgbClr val="898989"/>
              </a:solidFill>
            </a:endParaRPr>
          </a:p>
        </p:txBody>
      </p:sp>
      <p:sp>
        <p:nvSpPr>
          <p:cNvPr id="16" name="文本框 15">
            <a:extLst>
              <a:ext uri="{FF2B5EF4-FFF2-40B4-BE49-F238E27FC236}">
                <a16:creationId xmlns:a16="http://schemas.microsoft.com/office/drawing/2014/main" id="{7CEDEC46-CDDF-44FE-8149-432C60974C70}"/>
              </a:ext>
            </a:extLst>
          </p:cNvPr>
          <p:cNvSpPr txBox="1"/>
          <p:nvPr/>
        </p:nvSpPr>
        <p:spPr>
          <a:xfrm>
            <a:off x="0" y="920621"/>
            <a:ext cx="9143999" cy="584775"/>
          </a:xfrm>
          <a:prstGeom prst="rect">
            <a:avLst/>
          </a:prstGeom>
          <a:noFill/>
          <a:ln w="25400">
            <a:noFill/>
          </a:ln>
        </p:spPr>
        <p:txBody>
          <a:bodyPr wrap="square">
            <a:spAutoFit/>
          </a:bodyPr>
          <a:lstStyle/>
          <a:p>
            <a:r>
              <a:rPr kumimoji="0" lang="zh-CN" altLang="en-US" sz="3200" b="0" i="0" u="none" strike="noStrike" kern="1200" cap="none" spc="0" normalizeH="0" baseline="0" noProof="0" dirty="0">
                <a:ln>
                  <a:noFill/>
                </a:ln>
                <a:solidFill>
                  <a:srgbClr val="006699"/>
                </a:solidFill>
                <a:effectLst/>
                <a:uLnTx/>
                <a:uFillTx/>
                <a:latin typeface="Verdana" panose="020B0604030504040204" pitchFamily="34" charset="0"/>
                <a:ea typeface="宋体" panose="02010600030101010101" pitchFamily="2" charset="-122"/>
                <a:cs typeface="+mn-cs"/>
              </a:rPr>
              <a:t>重抽样方法思想示意图</a:t>
            </a:r>
            <a:endParaRPr lang="zh-CN" altLang="en-US" b="1" dirty="0"/>
          </a:p>
        </p:txBody>
      </p:sp>
      <p:pic>
        <p:nvPicPr>
          <p:cNvPr id="3" name="图片 2">
            <a:extLst>
              <a:ext uri="{FF2B5EF4-FFF2-40B4-BE49-F238E27FC236}">
                <a16:creationId xmlns:a16="http://schemas.microsoft.com/office/drawing/2014/main" id="{7AD6422D-DB1B-46B4-9A30-D316D04BF2AB}"/>
              </a:ext>
            </a:extLst>
          </p:cNvPr>
          <p:cNvPicPr>
            <a:picLocks noChangeAspect="1"/>
          </p:cNvPicPr>
          <p:nvPr/>
        </p:nvPicPr>
        <p:blipFill>
          <a:blip r:embed="rId2"/>
          <a:stretch>
            <a:fillRect/>
          </a:stretch>
        </p:blipFill>
        <p:spPr>
          <a:xfrm>
            <a:off x="445899" y="2205190"/>
            <a:ext cx="6797530" cy="3114020"/>
          </a:xfrm>
          <a:prstGeom prst="rect">
            <a:avLst/>
          </a:prstGeom>
        </p:spPr>
      </p:pic>
    </p:spTree>
    <p:extLst>
      <p:ext uri="{BB962C8B-B14F-4D97-AF65-F5344CB8AC3E}">
        <p14:creationId xmlns:p14="http://schemas.microsoft.com/office/powerpoint/2010/main" val="347100448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标题 1">
            <a:extLst>
              <a:ext uri="{FF2B5EF4-FFF2-40B4-BE49-F238E27FC236}">
                <a16:creationId xmlns:a16="http://schemas.microsoft.com/office/drawing/2014/main" id="{C5D96BB7-F3EE-475D-8C4A-757D9F1B8C06}"/>
              </a:ext>
            </a:extLst>
          </p:cNvPr>
          <p:cNvSpPr>
            <a:spLocks noGrp="1" noChangeArrowheads="1"/>
          </p:cNvSpPr>
          <p:nvPr>
            <p:ph type="title"/>
          </p:nvPr>
        </p:nvSpPr>
        <p:spPr>
          <a:xfrm>
            <a:off x="-15875" y="142875"/>
            <a:ext cx="8229600" cy="642938"/>
          </a:xfrm>
        </p:spPr>
        <p:txBody>
          <a:bodyPr/>
          <a:lstStyle/>
          <a:p>
            <a:pPr algn="l" defTabSz="512763" fontAlgn="base">
              <a:spcAft>
                <a:spcPct val="0"/>
              </a:spcAft>
            </a:pPr>
            <a:r>
              <a:rPr lang="en-US" altLang="zh-CN" dirty="0"/>
              <a:t>3.7.1 Bootstrap</a:t>
            </a:r>
            <a:r>
              <a:rPr lang="zh-CN" altLang="en-US" dirty="0"/>
              <a:t>方法引入</a:t>
            </a:r>
          </a:p>
        </p:txBody>
      </p:sp>
      <p:sp>
        <p:nvSpPr>
          <p:cNvPr id="4" name="灯片编号占位符 2">
            <a:extLst>
              <a:ext uri="{FF2B5EF4-FFF2-40B4-BE49-F238E27FC236}">
                <a16:creationId xmlns:a16="http://schemas.microsoft.com/office/drawing/2014/main" id="{C27C162C-7E7E-4C70-B53F-15564590C7C6}"/>
              </a:ext>
            </a:extLst>
          </p:cNvPr>
          <p:cNvSpPr>
            <a:spLocks noGrp="1" noChangeArrowheads="1"/>
          </p:cNvSpPr>
          <p:nvPr>
            <p:ph type="sldNum" sz="quarter" idx="12"/>
          </p:nvPr>
        </p:nvSpPr>
        <p:spPr bwMode="auto">
          <a:xfrm>
            <a:off x="6553200" y="6391275"/>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9FCE3FB9-BAC7-4293-A5BB-B8E090A183F8}" type="slidenum">
              <a:rPr lang="zh-CN" altLang="en-US">
                <a:solidFill>
                  <a:srgbClr val="898989"/>
                </a:solidFill>
              </a:rPr>
              <a:pPr/>
              <a:t>68</a:t>
            </a:fld>
            <a:endParaRPr lang="zh-CN" altLang="en-US">
              <a:solidFill>
                <a:srgbClr val="898989"/>
              </a:solidFill>
            </a:endParaRPr>
          </a:p>
        </p:txBody>
      </p:sp>
      <p:sp>
        <p:nvSpPr>
          <p:cNvPr id="16" name="文本框 15">
            <a:extLst>
              <a:ext uri="{FF2B5EF4-FFF2-40B4-BE49-F238E27FC236}">
                <a16:creationId xmlns:a16="http://schemas.microsoft.com/office/drawing/2014/main" id="{7CEDEC46-CDDF-44FE-8149-432C60974C70}"/>
              </a:ext>
            </a:extLst>
          </p:cNvPr>
          <p:cNvSpPr txBox="1"/>
          <p:nvPr/>
        </p:nvSpPr>
        <p:spPr>
          <a:xfrm>
            <a:off x="0" y="920621"/>
            <a:ext cx="9143999" cy="5016758"/>
          </a:xfrm>
          <a:prstGeom prst="rect">
            <a:avLst/>
          </a:prstGeom>
          <a:noFill/>
          <a:ln w="25400">
            <a:noFill/>
          </a:ln>
        </p:spPr>
        <p:txBody>
          <a:bodyPr wrap="square">
            <a:spAutoFit/>
          </a:bodyPr>
          <a:lstStyle/>
          <a:p>
            <a:pPr marL="457200" indent="-457200">
              <a:buFont typeface="Arial" panose="020B0604020202020204" pitchFamily="34" charset="0"/>
              <a:buChar char="•"/>
            </a:pPr>
            <a:r>
              <a:rPr kumimoji="0" lang="zh-CN" altLang="en-US" sz="3200" b="0" i="0" u="none" strike="noStrike" kern="1200" cap="none" spc="0" normalizeH="0" baseline="0" noProof="0" dirty="0">
                <a:ln>
                  <a:noFill/>
                </a:ln>
                <a:solidFill>
                  <a:srgbClr val="006699"/>
                </a:solidFill>
                <a:effectLst/>
                <a:uLnTx/>
                <a:uFillTx/>
                <a:latin typeface="Verdana" panose="020B0604030504040204" pitchFamily="34" charset="0"/>
                <a:ea typeface="宋体" panose="02010600030101010101" pitchFamily="2" charset="-122"/>
                <a:cs typeface="+mn-cs"/>
              </a:rPr>
              <a:t>在对观测值重复抽样</a:t>
            </a:r>
            <a:r>
              <a:rPr kumimoji="0" lang="en-US" altLang="zh-CN" sz="3200" b="0" i="0" u="none" strike="noStrike" kern="1200" cap="none" spc="0" normalizeH="0" baseline="0" noProof="0" dirty="0">
                <a:ln>
                  <a:noFill/>
                </a:ln>
                <a:solidFill>
                  <a:srgbClr val="006699"/>
                </a:solidFill>
                <a:effectLst/>
                <a:uLnTx/>
                <a:uFillTx/>
                <a:latin typeface="Verdana" panose="020B0604030504040204" pitchFamily="34" charset="0"/>
                <a:ea typeface="宋体" panose="02010600030101010101" pitchFamily="2" charset="-122"/>
                <a:cs typeface="+mn-cs"/>
              </a:rPr>
              <a:t>, </a:t>
            </a:r>
            <a:r>
              <a:rPr kumimoji="0" lang="zh-CN" altLang="en-US" sz="3200" b="0" i="0" u="none" strike="noStrike" kern="1200" cap="none" spc="0" normalizeH="0" baseline="0" noProof="0" dirty="0">
                <a:ln>
                  <a:noFill/>
                </a:ln>
                <a:solidFill>
                  <a:srgbClr val="006699"/>
                </a:solidFill>
                <a:effectLst/>
                <a:uLnTx/>
                <a:uFillTx/>
                <a:latin typeface="Verdana" panose="020B0604030504040204" pitchFamily="34" charset="0"/>
                <a:ea typeface="宋体" panose="02010600030101010101" pitchFamily="2" charset="-122"/>
                <a:cs typeface="+mn-cs"/>
              </a:rPr>
              <a:t>每次用重抽样数据生成一个经验分布函数</a:t>
            </a:r>
            <a:endParaRPr lang="en-US" altLang="zh-CN" sz="3200" dirty="0">
              <a:solidFill>
                <a:srgbClr val="006699"/>
              </a:solidFill>
              <a:latin typeface="Verdana" panose="020B0604030504040204" pitchFamily="34" charset="0"/>
            </a:endParaRPr>
          </a:p>
          <a:p>
            <a:pPr marL="457200" indent="-457200">
              <a:buFont typeface="Arial" panose="020B0604020202020204" pitchFamily="34" charset="0"/>
              <a:buChar char="•"/>
            </a:pPr>
            <a:endParaRPr kumimoji="0" lang="en-US" altLang="zh-CN" sz="3200" b="0" i="0" u="none" strike="noStrike" kern="1200" cap="none" spc="0" normalizeH="0" baseline="0" noProof="0" dirty="0">
              <a:ln>
                <a:noFill/>
              </a:ln>
              <a:solidFill>
                <a:srgbClr val="006699"/>
              </a:solidFill>
              <a:effectLst/>
              <a:uLnTx/>
              <a:uFillTx/>
              <a:latin typeface="Verdana" panose="020B0604030504040204" pitchFamily="34" charset="0"/>
              <a:ea typeface="宋体" panose="02010600030101010101" pitchFamily="2" charset="-122"/>
              <a:cs typeface="+mn-cs"/>
            </a:endParaRPr>
          </a:p>
          <a:p>
            <a:pPr marL="457200" indent="-457200">
              <a:buFont typeface="Arial" panose="020B0604020202020204" pitchFamily="34" charset="0"/>
              <a:buChar char="•"/>
            </a:pPr>
            <a:r>
              <a:rPr kumimoji="0" lang="zh-CN" altLang="en-US" sz="3200" b="0" i="0" u="none" strike="noStrike" kern="1200" cap="none" spc="0" normalizeH="0" baseline="0" noProof="0" dirty="0">
                <a:ln>
                  <a:noFill/>
                </a:ln>
                <a:solidFill>
                  <a:srgbClr val="006699"/>
                </a:solidFill>
                <a:effectLst/>
                <a:uLnTx/>
                <a:uFillTx/>
                <a:latin typeface="Verdana" panose="020B0604030504040204" pitchFamily="34" charset="0"/>
                <a:ea typeface="宋体" panose="02010600030101010101" pitchFamily="2" charset="-122"/>
                <a:cs typeface="+mn-cs"/>
              </a:rPr>
              <a:t>对每个重抽样数据集或者等价地经验分布函数</a:t>
            </a:r>
            <a:r>
              <a:rPr kumimoji="0" lang="en-US" altLang="zh-CN" sz="3200" b="0" i="0" u="none" strike="noStrike" kern="1200" cap="none" spc="0" normalizeH="0" baseline="0" noProof="0" dirty="0">
                <a:ln>
                  <a:noFill/>
                </a:ln>
                <a:solidFill>
                  <a:srgbClr val="006699"/>
                </a:solidFill>
                <a:effectLst/>
                <a:uLnTx/>
                <a:uFillTx/>
                <a:latin typeface="Verdana" panose="020B0604030504040204" pitchFamily="34" charset="0"/>
                <a:ea typeface="宋体" panose="02010600030101010101" pitchFamily="2" charset="-122"/>
                <a:cs typeface="+mn-cs"/>
              </a:rPr>
              <a:t>, </a:t>
            </a:r>
            <a:r>
              <a:rPr kumimoji="0" lang="zh-CN" altLang="en-US" sz="3200" b="0" i="0" u="none" strike="noStrike" kern="1200" cap="none" spc="0" normalizeH="0" baseline="0" noProof="0" dirty="0">
                <a:ln>
                  <a:noFill/>
                </a:ln>
                <a:solidFill>
                  <a:srgbClr val="006699"/>
                </a:solidFill>
                <a:effectLst/>
                <a:uLnTx/>
                <a:uFillTx/>
                <a:latin typeface="Verdana" panose="020B0604030504040204" pitchFamily="34" charset="0"/>
                <a:ea typeface="宋体" panose="02010600030101010101" pitchFamily="2" charset="-122"/>
                <a:cs typeface="+mn-cs"/>
              </a:rPr>
              <a:t>可以计算统计量的一个新的取值</a:t>
            </a:r>
            <a:r>
              <a:rPr kumimoji="0" lang="en-US" altLang="zh-CN" sz="3200" b="0" i="0" u="none" strike="noStrike" kern="1200" cap="none" spc="0" normalizeH="0" baseline="0" noProof="0" dirty="0">
                <a:ln>
                  <a:noFill/>
                </a:ln>
                <a:solidFill>
                  <a:srgbClr val="006699"/>
                </a:solidFill>
                <a:effectLst/>
                <a:uLnTx/>
                <a:uFillTx/>
                <a:latin typeface="Verdana" panose="020B0604030504040204" pitchFamily="34" charset="0"/>
                <a:ea typeface="宋体" panose="02010600030101010101" pitchFamily="2" charset="-122"/>
                <a:cs typeface="+mn-cs"/>
              </a:rPr>
              <a:t>,</a:t>
            </a:r>
            <a:r>
              <a:rPr kumimoji="0" lang="zh-CN" altLang="en-US" sz="3200" b="0" i="0" u="none" strike="noStrike" kern="1200" cap="none" spc="0" normalizeH="0" baseline="0" noProof="0" dirty="0">
                <a:ln>
                  <a:noFill/>
                </a:ln>
                <a:solidFill>
                  <a:srgbClr val="006699"/>
                </a:solidFill>
                <a:effectLst/>
                <a:uLnTx/>
                <a:uFillTx/>
                <a:latin typeface="Verdana" panose="020B0604030504040204" pitchFamily="34" charset="0"/>
                <a:ea typeface="宋体" panose="02010600030101010101" pitchFamily="2" charset="-122"/>
                <a:cs typeface="+mn-cs"/>
              </a:rPr>
              <a:t>收集这些值可以给出受关注的统计量的抽样分布的一个估计</a:t>
            </a:r>
            <a:endParaRPr kumimoji="0" lang="en-US" altLang="zh-CN" sz="3200" b="0" i="0" u="none" strike="noStrike" kern="1200" cap="none" spc="0" normalizeH="0" baseline="0" noProof="0" dirty="0">
              <a:ln>
                <a:noFill/>
              </a:ln>
              <a:solidFill>
                <a:srgbClr val="006699"/>
              </a:solidFill>
              <a:effectLst/>
              <a:uLnTx/>
              <a:uFillTx/>
              <a:latin typeface="Verdana" panose="020B0604030504040204" pitchFamily="34" charset="0"/>
              <a:ea typeface="宋体" panose="02010600030101010101" pitchFamily="2" charset="-122"/>
              <a:cs typeface="+mn-cs"/>
            </a:endParaRPr>
          </a:p>
          <a:p>
            <a:pPr marL="457200" indent="-457200">
              <a:buFont typeface="Arial" panose="020B0604020202020204" pitchFamily="34" charset="0"/>
              <a:buChar char="•"/>
            </a:pPr>
            <a:endParaRPr kumimoji="0" lang="en-US" altLang="zh-CN" sz="3200" b="0" i="0" u="none" strike="noStrike" kern="1200" cap="none" spc="0" normalizeH="0" baseline="0" noProof="0" dirty="0">
              <a:ln>
                <a:noFill/>
              </a:ln>
              <a:solidFill>
                <a:srgbClr val="006699"/>
              </a:solidFill>
              <a:effectLst/>
              <a:uLnTx/>
              <a:uFillTx/>
              <a:latin typeface="Verdana" panose="020B0604030504040204" pitchFamily="34" charset="0"/>
              <a:ea typeface="宋体" panose="02010600030101010101" pitchFamily="2" charset="-122"/>
              <a:cs typeface="+mn-cs"/>
            </a:endParaRPr>
          </a:p>
          <a:p>
            <a:pPr marL="457200" indent="-457200">
              <a:buFont typeface="Arial" panose="020B0604020202020204" pitchFamily="34" charset="0"/>
              <a:buChar char="•"/>
            </a:pPr>
            <a:r>
              <a:rPr kumimoji="0" lang="en-US" altLang="zh-CN" sz="3200" b="0" i="0" u="none" strike="noStrike" kern="1200" cap="none" spc="0" normalizeH="0" baseline="0" noProof="0" dirty="0">
                <a:ln>
                  <a:noFill/>
                </a:ln>
                <a:solidFill>
                  <a:srgbClr val="006699"/>
                </a:solidFill>
                <a:effectLst/>
                <a:uLnTx/>
                <a:uFillTx/>
                <a:latin typeface="Verdana" panose="020B0604030504040204" pitchFamily="34" charset="0"/>
                <a:ea typeface="宋体" panose="02010600030101010101" pitchFamily="2" charset="-122"/>
                <a:cs typeface="+mn-cs"/>
              </a:rPr>
              <a:t>Bootstrap</a:t>
            </a:r>
            <a:r>
              <a:rPr kumimoji="0" lang="zh-CN" altLang="en-US" sz="3200" b="0" i="0" u="none" strike="noStrike" kern="1200" cap="none" spc="0" normalizeH="0" baseline="0" noProof="0" dirty="0">
                <a:ln>
                  <a:noFill/>
                </a:ln>
                <a:solidFill>
                  <a:srgbClr val="006699"/>
                </a:solidFill>
                <a:effectLst/>
                <a:uLnTx/>
                <a:uFillTx/>
                <a:latin typeface="Verdana" panose="020B0604030504040204" pitchFamily="34" charset="0"/>
                <a:ea typeface="宋体" panose="02010600030101010101" pitchFamily="2" charset="-122"/>
                <a:cs typeface="+mn-cs"/>
              </a:rPr>
              <a:t>用在独立同分布的数据上。也可用在不独立的数据上</a:t>
            </a:r>
            <a:r>
              <a:rPr kumimoji="0" lang="en-US" altLang="zh-CN" sz="3200" b="0" i="0" u="none" strike="noStrike" kern="1200" cap="none" spc="0" normalizeH="0" baseline="0" noProof="0" dirty="0">
                <a:ln>
                  <a:noFill/>
                </a:ln>
                <a:solidFill>
                  <a:srgbClr val="006699"/>
                </a:solidFill>
                <a:effectLst/>
                <a:uLnTx/>
                <a:uFillTx/>
                <a:latin typeface="Verdana" panose="020B0604030504040204" pitchFamily="34" charset="0"/>
                <a:ea typeface="宋体" panose="02010600030101010101" pitchFamily="2" charset="-122"/>
                <a:cs typeface="+mn-cs"/>
              </a:rPr>
              <a:t>,</a:t>
            </a:r>
            <a:r>
              <a:rPr kumimoji="0" lang="zh-CN" altLang="en-US" sz="3200" b="0" i="0" u="none" strike="noStrike" kern="1200" cap="none" spc="0" normalizeH="0" baseline="0" noProof="0" dirty="0">
                <a:ln>
                  <a:noFill/>
                </a:ln>
                <a:solidFill>
                  <a:srgbClr val="006699"/>
                </a:solidFill>
                <a:effectLst/>
                <a:uLnTx/>
                <a:uFillTx/>
                <a:latin typeface="Verdana" panose="020B0604030504040204" pitchFamily="34" charset="0"/>
                <a:ea typeface="宋体" panose="02010600030101010101" pitchFamily="2" charset="-122"/>
                <a:cs typeface="+mn-cs"/>
              </a:rPr>
              <a:t>比如回归残差或者时间序列数据（需要先处理数据）</a:t>
            </a:r>
            <a:r>
              <a:rPr kumimoji="0" lang="en-US" altLang="zh-CN" sz="3200" b="0" i="0" u="none" strike="noStrike" kern="1200" cap="none" spc="0" normalizeH="0" baseline="0" noProof="0" dirty="0">
                <a:ln>
                  <a:noFill/>
                </a:ln>
                <a:solidFill>
                  <a:srgbClr val="006699"/>
                </a:solidFill>
                <a:effectLst/>
                <a:uLnTx/>
                <a:uFillTx/>
                <a:latin typeface="Verdana" panose="020B0604030504040204" pitchFamily="34" charset="0"/>
                <a:ea typeface="宋体" panose="02010600030101010101" pitchFamily="2" charset="-122"/>
                <a:cs typeface="+mn-cs"/>
              </a:rPr>
              <a:t>.</a:t>
            </a:r>
            <a:endParaRPr lang="zh-CN" altLang="en-US" b="1" dirty="0"/>
          </a:p>
        </p:txBody>
      </p:sp>
    </p:spTree>
    <p:extLst>
      <p:ext uri="{BB962C8B-B14F-4D97-AF65-F5344CB8AC3E}">
        <p14:creationId xmlns:p14="http://schemas.microsoft.com/office/powerpoint/2010/main" val="127478578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标题 1">
            <a:extLst>
              <a:ext uri="{FF2B5EF4-FFF2-40B4-BE49-F238E27FC236}">
                <a16:creationId xmlns:a16="http://schemas.microsoft.com/office/drawing/2014/main" id="{C5D96BB7-F3EE-475D-8C4A-757D9F1B8C06}"/>
              </a:ext>
            </a:extLst>
          </p:cNvPr>
          <p:cNvSpPr>
            <a:spLocks noGrp="1" noChangeArrowheads="1"/>
          </p:cNvSpPr>
          <p:nvPr>
            <p:ph type="title"/>
          </p:nvPr>
        </p:nvSpPr>
        <p:spPr>
          <a:xfrm>
            <a:off x="-15875" y="142875"/>
            <a:ext cx="8229600" cy="642938"/>
          </a:xfrm>
        </p:spPr>
        <p:txBody>
          <a:bodyPr/>
          <a:lstStyle/>
          <a:p>
            <a:pPr algn="l" defTabSz="512763" fontAlgn="base">
              <a:spcAft>
                <a:spcPct val="0"/>
              </a:spcAft>
            </a:pPr>
            <a:r>
              <a:rPr lang="en-US" altLang="zh-CN" dirty="0"/>
              <a:t>3.7.1 Bootstrap</a:t>
            </a:r>
            <a:r>
              <a:rPr lang="zh-CN" altLang="en-US" dirty="0"/>
              <a:t>方法引入</a:t>
            </a:r>
          </a:p>
        </p:txBody>
      </p:sp>
      <p:sp>
        <p:nvSpPr>
          <p:cNvPr id="4" name="灯片编号占位符 2">
            <a:extLst>
              <a:ext uri="{FF2B5EF4-FFF2-40B4-BE49-F238E27FC236}">
                <a16:creationId xmlns:a16="http://schemas.microsoft.com/office/drawing/2014/main" id="{C27C162C-7E7E-4C70-B53F-15564590C7C6}"/>
              </a:ext>
            </a:extLst>
          </p:cNvPr>
          <p:cNvSpPr>
            <a:spLocks noGrp="1" noChangeArrowheads="1"/>
          </p:cNvSpPr>
          <p:nvPr>
            <p:ph type="sldNum" sz="quarter" idx="12"/>
          </p:nvPr>
        </p:nvSpPr>
        <p:spPr bwMode="auto">
          <a:xfrm>
            <a:off x="6553200" y="6391275"/>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9FCE3FB9-BAC7-4293-A5BB-B8E090A183F8}" type="slidenum">
              <a:rPr lang="zh-CN" altLang="en-US">
                <a:solidFill>
                  <a:srgbClr val="898989"/>
                </a:solidFill>
              </a:rPr>
              <a:pPr/>
              <a:t>69</a:t>
            </a:fld>
            <a:endParaRPr lang="zh-CN" altLang="en-US">
              <a:solidFill>
                <a:srgbClr val="898989"/>
              </a:solidFill>
            </a:endParaRPr>
          </a:p>
        </p:txBody>
      </p:sp>
      <p:pic>
        <p:nvPicPr>
          <p:cNvPr id="5" name="图片 4">
            <a:extLst>
              <a:ext uri="{FF2B5EF4-FFF2-40B4-BE49-F238E27FC236}">
                <a16:creationId xmlns:a16="http://schemas.microsoft.com/office/drawing/2014/main" id="{91C3917A-BF14-40C5-84AF-5C6FEA5BA64A}"/>
              </a:ext>
            </a:extLst>
          </p:cNvPr>
          <p:cNvPicPr>
            <a:picLocks noChangeAspect="1"/>
          </p:cNvPicPr>
          <p:nvPr/>
        </p:nvPicPr>
        <p:blipFill>
          <a:blip r:embed="rId2"/>
          <a:stretch>
            <a:fillRect/>
          </a:stretch>
        </p:blipFill>
        <p:spPr>
          <a:xfrm>
            <a:off x="356907" y="1223755"/>
            <a:ext cx="7797864" cy="4070724"/>
          </a:xfrm>
          <a:prstGeom prst="rect">
            <a:avLst/>
          </a:prstGeom>
        </p:spPr>
      </p:pic>
    </p:spTree>
    <p:extLst>
      <p:ext uri="{BB962C8B-B14F-4D97-AF65-F5344CB8AC3E}">
        <p14:creationId xmlns:p14="http://schemas.microsoft.com/office/powerpoint/2010/main" val="131191711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标题 1">
            <a:extLst>
              <a:ext uri="{FF2B5EF4-FFF2-40B4-BE49-F238E27FC236}">
                <a16:creationId xmlns:a16="http://schemas.microsoft.com/office/drawing/2014/main" id="{C5D96BB7-F3EE-475D-8C4A-757D9F1B8C06}"/>
              </a:ext>
            </a:extLst>
          </p:cNvPr>
          <p:cNvSpPr>
            <a:spLocks noGrp="1" noChangeArrowheads="1"/>
          </p:cNvSpPr>
          <p:nvPr>
            <p:ph type="title"/>
          </p:nvPr>
        </p:nvSpPr>
        <p:spPr>
          <a:xfrm>
            <a:off x="-15875" y="142875"/>
            <a:ext cx="8229600" cy="642938"/>
          </a:xfrm>
        </p:spPr>
        <p:txBody>
          <a:bodyPr/>
          <a:lstStyle/>
          <a:p>
            <a:pPr algn="l" defTabSz="512763" fontAlgn="base">
              <a:spcAft>
                <a:spcPct val="0"/>
              </a:spcAft>
            </a:pPr>
            <a:r>
              <a:rPr lang="en-US" altLang="zh-CN" dirty="0"/>
              <a:t>3.6.1 </a:t>
            </a:r>
            <a:r>
              <a:rPr lang="zh-CN" altLang="en-US" dirty="0"/>
              <a:t>概述</a:t>
            </a:r>
          </a:p>
        </p:txBody>
      </p:sp>
      <p:sp>
        <p:nvSpPr>
          <p:cNvPr id="13" name="灯片编号占位符 2">
            <a:extLst>
              <a:ext uri="{FF2B5EF4-FFF2-40B4-BE49-F238E27FC236}">
                <a16:creationId xmlns:a16="http://schemas.microsoft.com/office/drawing/2014/main" id="{5A8BAC01-8B7C-42BB-BE3B-AED279295D94}"/>
              </a:ext>
            </a:extLst>
          </p:cNvPr>
          <p:cNvSpPr>
            <a:spLocks noGrp="1" noChangeArrowheads="1"/>
          </p:cNvSpPr>
          <p:nvPr>
            <p:ph type="sldNum" sz="quarter" idx="12"/>
          </p:nvPr>
        </p:nvSpPr>
        <p:spPr bwMode="auto">
          <a:xfrm>
            <a:off x="6553200" y="6391275"/>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9FCE3FB9-BAC7-4293-A5BB-B8E090A183F8}" type="slidenum">
              <a:rPr lang="zh-CN" altLang="en-US">
                <a:solidFill>
                  <a:srgbClr val="898989"/>
                </a:solidFill>
              </a:rPr>
              <a:pPr/>
              <a:t>7</a:t>
            </a:fld>
            <a:endParaRPr lang="zh-CN" altLang="en-US">
              <a:solidFill>
                <a:srgbClr val="898989"/>
              </a:solidFill>
            </a:endParaRPr>
          </a:p>
        </p:txBody>
      </p:sp>
      <p:sp>
        <p:nvSpPr>
          <p:cNvPr id="10" name="文本框 9">
            <a:extLst>
              <a:ext uri="{FF2B5EF4-FFF2-40B4-BE49-F238E27FC236}">
                <a16:creationId xmlns:a16="http://schemas.microsoft.com/office/drawing/2014/main" id="{7000FB4C-29CA-40D0-A510-4D9946881955}"/>
              </a:ext>
            </a:extLst>
          </p:cNvPr>
          <p:cNvSpPr txBox="1"/>
          <p:nvPr/>
        </p:nvSpPr>
        <p:spPr>
          <a:xfrm>
            <a:off x="183565" y="1043735"/>
            <a:ext cx="8229600" cy="584775"/>
          </a:xfrm>
          <a:prstGeom prst="rect">
            <a:avLst/>
          </a:prstGeom>
          <a:noFill/>
          <a:ln w="25400">
            <a:noFill/>
          </a:ln>
        </p:spPr>
        <p:txBody>
          <a:bodyPr wrap="square">
            <a:spAutoFit/>
          </a:bodyPr>
          <a:lstStyle/>
          <a:p>
            <a:r>
              <a:rPr lang="en-US" altLang="zh-CN" sz="3200" b="1" dirty="0">
                <a:solidFill>
                  <a:srgbClr val="FF0000"/>
                </a:solidFill>
                <a:latin typeface="Verdana" panose="020B0604030504040204" pitchFamily="34" charset="0"/>
              </a:rPr>
              <a:t>1 </a:t>
            </a:r>
            <a:r>
              <a:rPr lang="zh-CN" altLang="en-US" sz="3200" b="1" dirty="0">
                <a:solidFill>
                  <a:srgbClr val="FF0000"/>
                </a:solidFill>
                <a:latin typeface="Verdana" panose="020B0604030504040204" pitchFamily="34" charset="0"/>
              </a:rPr>
              <a:t>随机过程</a:t>
            </a:r>
            <a:r>
              <a:rPr lang="en-US" altLang="zh-CN" sz="3200" b="1" dirty="0">
                <a:solidFill>
                  <a:srgbClr val="FF0000"/>
                </a:solidFill>
                <a:latin typeface="Verdana" panose="020B0604030504040204" pitchFamily="34" charset="0"/>
              </a:rPr>
              <a:t>(Stochastic Process)</a:t>
            </a:r>
            <a:endParaRPr lang="zh-CN" altLang="en-US" sz="3200" b="1" dirty="0">
              <a:solidFill>
                <a:srgbClr val="FF0000"/>
              </a:solidFill>
              <a:latin typeface="Verdana" panose="020B0604030504040204" pitchFamily="34" charset="0"/>
            </a:endParaRPr>
          </a:p>
        </p:txBody>
      </p:sp>
      <p:sp>
        <p:nvSpPr>
          <p:cNvPr id="11" name="文本框 10">
            <a:extLst>
              <a:ext uri="{FF2B5EF4-FFF2-40B4-BE49-F238E27FC236}">
                <a16:creationId xmlns:a16="http://schemas.microsoft.com/office/drawing/2014/main" id="{8BF5F307-21D6-4145-8EE9-0CC27464B25C}"/>
              </a:ext>
            </a:extLst>
          </p:cNvPr>
          <p:cNvSpPr txBox="1"/>
          <p:nvPr/>
        </p:nvSpPr>
        <p:spPr>
          <a:xfrm>
            <a:off x="3162" y="1873977"/>
            <a:ext cx="8683638" cy="3416320"/>
          </a:xfrm>
          <a:prstGeom prst="rect">
            <a:avLst/>
          </a:prstGeom>
          <a:noFill/>
          <a:ln w="25400">
            <a:noFill/>
          </a:ln>
        </p:spPr>
        <p:txBody>
          <a:bodyPr wrap="square">
            <a:spAutoFit/>
          </a:bodyPr>
          <a:lstStyle/>
          <a:p>
            <a:r>
              <a:rPr lang="zh-CN" altLang="en-US" sz="3600" dirty="0">
                <a:solidFill>
                  <a:srgbClr val="006699"/>
                </a:solidFill>
                <a:latin typeface="Verdana" panose="020B0604030504040204" pitchFamily="34" charset="0"/>
              </a:rPr>
              <a:t>例</a:t>
            </a:r>
            <a:r>
              <a:rPr lang="en-US" altLang="zh-CN" sz="3600" dirty="0">
                <a:solidFill>
                  <a:srgbClr val="006699"/>
                </a:solidFill>
                <a:latin typeface="Verdana" panose="020B0604030504040204" pitchFamily="34" charset="0"/>
              </a:rPr>
              <a:t> (</a:t>
            </a:r>
            <a:r>
              <a:rPr lang="zh-CN" altLang="en-US" sz="3600" dirty="0">
                <a:solidFill>
                  <a:srgbClr val="006699"/>
                </a:solidFill>
                <a:latin typeface="Verdana" panose="020B0604030504040204" pitchFamily="34" charset="0"/>
              </a:rPr>
              <a:t>随机游动</a:t>
            </a:r>
            <a:r>
              <a:rPr lang="en-US" altLang="zh-CN" sz="3600" dirty="0">
                <a:solidFill>
                  <a:srgbClr val="006699"/>
                </a:solidFill>
                <a:latin typeface="Verdana" panose="020B0604030504040204" pitchFamily="34" charset="0"/>
              </a:rPr>
              <a:t>)</a:t>
            </a:r>
          </a:p>
          <a:p>
            <a:r>
              <a:rPr lang="zh-CN" altLang="en-US" sz="3600" dirty="0">
                <a:solidFill>
                  <a:srgbClr val="006699"/>
                </a:solidFill>
                <a:latin typeface="Verdana" panose="020B0604030504040204" pitchFamily="34" charset="0"/>
              </a:rPr>
              <a:t>设质点在时刻</a:t>
            </a:r>
            <a:r>
              <a:rPr lang="en-US" altLang="zh-CN" sz="3600" dirty="0">
                <a:solidFill>
                  <a:srgbClr val="006699"/>
                </a:solidFill>
                <a:latin typeface="Verdana" panose="020B0604030504040204" pitchFamily="34" charset="0"/>
              </a:rPr>
              <a:t>t=0</a:t>
            </a:r>
            <a:r>
              <a:rPr lang="zh-CN" altLang="en-US" sz="3600" dirty="0">
                <a:solidFill>
                  <a:srgbClr val="006699"/>
                </a:solidFill>
                <a:latin typeface="Verdana" panose="020B0604030504040204" pitchFamily="34" charset="0"/>
              </a:rPr>
              <a:t>从原点出发沿</a:t>
            </a:r>
            <a:r>
              <a:rPr lang="en-US" altLang="zh-CN" sz="3600" dirty="0">
                <a:solidFill>
                  <a:srgbClr val="006699"/>
                </a:solidFill>
                <a:latin typeface="Verdana" panose="020B0604030504040204" pitchFamily="34" charset="0"/>
              </a:rPr>
              <a:t>x</a:t>
            </a:r>
            <a:r>
              <a:rPr lang="zh-CN" altLang="en-US" sz="3600" dirty="0">
                <a:solidFill>
                  <a:srgbClr val="006699"/>
                </a:solidFill>
                <a:latin typeface="Verdana" panose="020B0604030504040204" pitchFamily="34" charset="0"/>
              </a:rPr>
              <a:t>轴按如下规则移动：每个一个时间单位以概率</a:t>
            </a:r>
            <a:r>
              <a:rPr lang="en-US" altLang="zh-CN" sz="3600" dirty="0">
                <a:solidFill>
                  <a:srgbClr val="006699"/>
                </a:solidFill>
                <a:latin typeface="Verdana" panose="020B0604030504040204" pitchFamily="34" charset="0"/>
              </a:rPr>
              <a:t>p</a:t>
            </a:r>
            <a:r>
              <a:rPr lang="zh-CN" altLang="en-US" sz="3600" dirty="0">
                <a:solidFill>
                  <a:srgbClr val="006699"/>
                </a:solidFill>
                <a:latin typeface="Verdana" panose="020B0604030504040204" pitchFamily="34" charset="0"/>
              </a:rPr>
              <a:t>右移一格，以概率</a:t>
            </a:r>
            <a:r>
              <a:rPr lang="en-US" altLang="zh-CN" sz="3600" dirty="0">
                <a:solidFill>
                  <a:srgbClr val="006699"/>
                </a:solidFill>
                <a:latin typeface="Verdana" panose="020B0604030504040204" pitchFamily="34" charset="0"/>
              </a:rPr>
              <a:t>q=1-p</a:t>
            </a:r>
            <a:r>
              <a:rPr lang="zh-CN" altLang="en-US" sz="3600" dirty="0">
                <a:solidFill>
                  <a:srgbClr val="006699"/>
                </a:solidFill>
                <a:latin typeface="Verdana" panose="020B0604030504040204" pitchFamily="34" charset="0"/>
              </a:rPr>
              <a:t>左移一格。若用</a:t>
            </a:r>
            <a:r>
              <a:rPr lang="en-US" altLang="zh-CN" sz="3600" dirty="0">
                <a:solidFill>
                  <a:srgbClr val="006699"/>
                </a:solidFill>
                <a:latin typeface="Verdana" panose="020B0604030504040204" pitchFamily="34" charset="0"/>
              </a:rPr>
              <a:t>X(t)</a:t>
            </a:r>
            <a:r>
              <a:rPr lang="zh-CN" altLang="en-US" sz="3600" dirty="0">
                <a:solidFill>
                  <a:srgbClr val="006699"/>
                </a:solidFill>
                <a:latin typeface="Verdana" panose="020B0604030504040204" pitchFamily="34" charset="0"/>
              </a:rPr>
              <a:t>表示时刻</a:t>
            </a:r>
            <a:r>
              <a:rPr lang="en-US" altLang="zh-CN" sz="3600" dirty="0">
                <a:solidFill>
                  <a:srgbClr val="006699"/>
                </a:solidFill>
                <a:latin typeface="Verdana" panose="020B0604030504040204" pitchFamily="34" charset="0"/>
              </a:rPr>
              <a:t>t</a:t>
            </a:r>
            <a:r>
              <a:rPr lang="zh-CN" altLang="en-US" sz="3600" dirty="0">
                <a:solidFill>
                  <a:srgbClr val="006699"/>
                </a:solidFill>
                <a:latin typeface="Verdana" panose="020B0604030504040204" pitchFamily="34" charset="0"/>
              </a:rPr>
              <a:t>质点所处的位置，则</a:t>
            </a:r>
            <a:r>
              <a:rPr lang="en-US" altLang="zh-CN" sz="3600" dirty="0">
                <a:solidFill>
                  <a:srgbClr val="006699"/>
                </a:solidFill>
                <a:latin typeface="Verdana" panose="020B0604030504040204" pitchFamily="34" charset="0"/>
              </a:rPr>
              <a:t>{X(t),t=1,2,…}</a:t>
            </a:r>
            <a:r>
              <a:rPr lang="zh-CN" altLang="en-US" sz="3600" dirty="0">
                <a:solidFill>
                  <a:srgbClr val="006699"/>
                </a:solidFill>
                <a:latin typeface="Verdana" panose="020B0604030504040204" pitchFamily="34" charset="0"/>
              </a:rPr>
              <a:t>构成一随机变量序列</a:t>
            </a:r>
            <a:r>
              <a:rPr lang="zh-CN" altLang="en-US" sz="3200" dirty="0">
                <a:solidFill>
                  <a:srgbClr val="006699"/>
                </a:solidFill>
                <a:latin typeface="Verdana" panose="020B0604030504040204" pitchFamily="34" charset="0"/>
              </a:rPr>
              <a:t>。</a:t>
            </a:r>
          </a:p>
        </p:txBody>
      </p:sp>
    </p:spTree>
    <p:extLst>
      <p:ext uri="{BB962C8B-B14F-4D97-AF65-F5344CB8AC3E}">
        <p14:creationId xmlns:p14="http://schemas.microsoft.com/office/powerpoint/2010/main" val="40755757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标题 1">
            <a:extLst>
              <a:ext uri="{FF2B5EF4-FFF2-40B4-BE49-F238E27FC236}">
                <a16:creationId xmlns:a16="http://schemas.microsoft.com/office/drawing/2014/main" id="{C5D96BB7-F3EE-475D-8C4A-757D9F1B8C06}"/>
              </a:ext>
            </a:extLst>
          </p:cNvPr>
          <p:cNvSpPr>
            <a:spLocks noGrp="1" noChangeArrowheads="1"/>
          </p:cNvSpPr>
          <p:nvPr>
            <p:ph type="title"/>
          </p:nvPr>
        </p:nvSpPr>
        <p:spPr>
          <a:xfrm>
            <a:off x="-15875" y="142875"/>
            <a:ext cx="8229600" cy="642938"/>
          </a:xfrm>
        </p:spPr>
        <p:txBody>
          <a:bodyPr/>
          <a:lstStyle/>
          <a:p>
            <a:pPr algn="l" defTabSz="512763" fontAlgn="base">
              <a:spcAft>
                <a:spcPct val="0"/>
              </a:spcAft>
            </a:pPr>
            <a:r>
              <a:rPr lang="en-US" altLang="zh-CN" dirty="0"/>
              <a:t>3.7.1 Bootstrap</a:t>
            </a:r>
            <a:r>
              <a:rPr lang="zh-CN" altLang="en-US" dirty="0"/>
              <a:t>方法引入</a:t>
            </a:r>
          </a:p>
        </p:txBody>
      </p:sp>
      <p:sp>
        <p:nvSpPr>
          <p:cNvPr id="4" name="灯片编号占位符 2">
            <a:extLst>
              <a:ext uri="{FF2B5EF4-FFF2-40B4-BE49-F238E27FC236}">
                <a16:creationId xmlns:a16="http://schemas.microsoft.com/office/drawing/2014/main" id="{C27C162C-7E7E-4C70-B53F-15564590C7C6}"/>
              </a:ext>
            </a:extLst>
          </p:cNvPr>
          <p:cNvSpPr>
            <a:spLocks noGrp="1" noChangeArrowheads="1"/>
          </p:cNvSpPr>
          <p:nvPr>
            <p:ph type="sldNum" sz="quarter" idx="12"/>
          </p:nvPr>
        </p:nvSpPr>
        <p:spPr bwMode="auto">
          <a:xfrm>
            <a:off x="6553200" y="6391275"/>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9FCE3FB9-BAC7-4293-A5BB-B8E090A183F8}" type="slidenum">
              <a:rPr lang="zh-CN" altLang="en-US">
                <a:solidFill>
                  <a:srgbClr val="898989"/>
                </a:solidFill>
              </a:rPr>
              <a:pPr/>
              <a:t>70</a:t>
            </a:fld>
            <a:endParaRPr lang="zh-CN" altLang="en-US">
              <a:solidFill>
                <a:srgbClr val="898989"/>
              </a:solidFill>
            </a:endParaRPr>
          </a:p>
        </p:txBody>
      </p:sp>
      <p:pic>
        <p:nvPicPr>
          <p:cNvPr id="3" name="图片 2">
            <a:extLst>
              <a:ext uri="{FF2B5EF4-FFF2-40B4-BE49-F238E27FC236}">
                <a16:creationId xmlns:a16="http://schemas.microsoft.com/office/drawing/2014/main" id="{F6972B15-DE86-4862-BC2C-F35A332E9CE5}"/>
              </a:ext>
            </a:extLst>
          </p:cNvPr>
          <p:cNvPicPr>
            <a:picLocks noChangeAspect="1"/>
          </p:cNvPicPr>
          <p:nvPr/>
        </p:nvPicPr>
        <p:blipFill>
          <a:blip r:embed="rId2"/>
          <a:stretch>
            <a:fillRect/>
          </a:stretch>
        </p:blipFill>
        <p:spPr>
          <a:xfrm>
            <a:off x="133956" y="1718810"/>
            <a:ext cx="9010044" cy="2795045"/>
          </a:xfrm>
          <a:prstGeom prst="rect">
            <a:avLst/>
          </a:prstGeom>
        </p:spPr>
      </p:pic>
    </p:spTree>
    <p:extLst>
      <p:ext uri="{BB962C8B-B14F-4D97-AF65-F5344CB8AC3E}">
        <p14:creationId xmlns:p14="http://schemas.microsoft.com/office/powerpoint/2010/main" val="421969533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标题 1">
            <a:extLst>
              <a:ext uri="{FF2B5EF4-FFF2-40B4-BE49-F238E27FC236}">
                <a16:creationId xmlns:a16="http://schemas.microsoft.com/office/drawing/2014/main" id="{C5D96BB7-F3EE-475D-8C4A-757D9F1B8C06}"/>
              </a:ext>
            </a:extLst>
          </p:cNvPr>
          <p:cNvSpPr>
            <a:spLocks noGrp="1" noChangeArrowheads="1"/>
          </p:cNvSpPr>
          <p:nvPr>
            <p:ph type="title"/>
          </p:nvPr>
        </p:nvSpPr>
        <p:spPr>
          <a:xfrm>
            <a:off x="-15875" y="142875"/>
            <a:ext cx="8229600" cy="642938"/>
          </a:xfrm>
        </p:spPr>
        <p:txBody>
          <a:bodyPr/>
          <a:lstStyle/>
          <a:p>
            <a:pPr algn="l" defTabSz="512763" fontAlgn="base">
              <a:spcAft>
                <a:spcPct val="0"/>
              </a:spcAft>
            </a:pPr>
            <a:r>
              <a:rPr lang="en-US" altLang="zh-CN" dirty="0"/>
              <a:t>3.7.1 Bootstrap</a:t>
            </a:r>
            <a:r>
              <a:rPr lang="zh-CN" altLang="en-US" dirty="0"/>
              <a:t>方法引入</a:t>
            </a:r>
          </a:p>
        </p:txBody>
      </p:sp>
      <p:sp>
        <p:nvSpPr>
          <p:cNvPr id="4" name="灯片编号占位符 2">
            <a:extLst>
              <a:ext uri="{FF2B5EF4-FFF2-40B4-BE49-F238E27FC236}">
                <a16:creationId xmlns:a16="http://schemas.microsoft.com/office/drawing/2014/main" id="{C27C162C-7E7E-4C70-B53F-15564590C7C6}"/>
              </a:ext>
            </a:extLst>
          </p:cNvPr>
          <p:cNvSpPr>
            <a:spLocks noGrp="1" noChangeArrowheads="1"/>
          </p:cNvSpPr>
          <p:nvPr>
            <p:ph type="sldNum" sz="quarter" idx="12"/>
          </p:nvPr>
        </p:nvSpPr>
        <p:spPr bwMode="auto">
          <a:xfrm>
            <a:off x="6553200" y="6391275"/>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9FCE3FB9-BAC7-4293-A5BB-B8E090A183F8}" type="slidenum">
              <a:rPr lang="zh-CN" altLang="en-US">
                <a:solidFill>
                  <a:srgbClr val="898989"/>
                </a:solidFill>
              </a:rPr>
              <a:pPr/>
              <a:t>71</a:t>
            </a:fld>
            <a:endParaRPr lang="zh-CN" altLang="en-US">
              <a:solidFill>
                <a:srgbClr val="898989"/>
              </a:solidFill>
            </a:endParaRPr>
          </a:p>
        </p:txBody>
      </p:sp>
      <p:sp>
        <p:nvSpPr>
          <p:cNvPr id="16" name="文本框 15">
            <a:extLst>
              <a:ext uri="{FF2B5EF4-FFF2-40B4-BE49-F238E27FC236}">
                <a16:creationId xmlns:a16="http://schemas.microsoft.com/office/drawing/2014/main" id="{7CEDEC46-CDDF-44FE-8149-432C60974C70}"/>
              </a:ext>
            </a:extLst>
          </p:cNvPr>
          <p:cNvSpPr txBox="1"/>
          <p:nvPr/>
        </p:nvSpPr>
        <p:spPr>
          <a:xfrm>
            <a:off x="0" y="920621"/>
            <a:ext cx="9143999" cy="4031873"/>
          </a:xfrm>
          <a:prstGeom prst="rect">
            <a:avLst/>
          </a:prstGeom>
          <a:noFill/>
          <a:ln w="25400">
            <a:noFill/>
          </a:ln>
        </p:spPr>
        <p:txBody>
          <a:bodyPr wrap="square">
            <a:spAutoFit/>
          </a:bodyPr>
          <a:lstStyle/>
          <a:p>
            <a:pPr marL="457200" indent="-457200">
              <a:buFont typeface="Arial" panose="020B0604020202020204" pitchFamily="34" charset="0"/>
              <a:buChar char="•"/>
            </a:pPr>
            <a:r>
              <a:rPr kumimoji="0" lang="zh-CN" altLang="en-US" sz="3200" b="0" i="0" u="none" strike="noStrike" kern="1200" cap="none" spc="0" normalizeH="0" baseline="0" noProof="0" dirty="0">
                <a:ln>
                  <a:noFill/>
                </a:ln>
                <a:solidFill>
                  <a:srgbClr val="006699"/>
                </a:solidFill>
                <a:effectLst/>
                <a:uLnTx/>
                <a:uFillTx/>
                <a:latin typeface="Verdana" panose="020B0604030504040204" pitchFamily="34" charset="0"/>
                <a:ea typeface="宋体" panose="02010600030101010101" pitchFamily="2" charset="-122"/>
                <a:cs typeface="+mn-cs"/>
              </a:rPr>
              <a:t>非参数</a:t>
            </a:r>
            <a:r>
              <a:rPr kumimoji="0" lang="en-US" altLang="zh-CN" sz="3200" b="0" i="0" u="none" strike="noStrike" kern="1200" cap="none" spc="0" normalizeH="0" baseline="0" noProof="0" dirty="0">
                <a:ln>
                  <a:noFill/>
                </a:ln>
                <a:solidFill>
                  <a:srgbClr val="006699"/>
                </a:solidFill>
                <a:effectLst/>
                <a:uLnTx/>
                <a:uFillTx/>
                <a:latin typeface="Verdana" panose="020B0604030504040204" pitchFamily="34" charset="0"/>
                <a:ea typeface="宋体" panose="02010600030101010101" pitchFamily="2" charset="-122"/>
                <a:cs typeface="+mn-cs"/>
              </a:rPr>
              <a:t>bootstrap</a:t>
            </a:r>
            <a:r>
              <a:rPr kumimoji="0" lang="zh-CN" altLang="en-US" sz="3200" b="0" i="0" u="none" strike="noStrike" kern="1200" cap="none" spc="0" normalizeH="0" baseline="0" noProof="0" dirty="0">
                <a:ln>
                  <a:noFill/>
                </a:ln>
                <a:solidFill>
                  <a:srgbClr val="006699"/>
                </a:solidFill>
                <a:effectLst/>
                <a:uLnTx/>
                <a:uFillTx/>
                <a:latin typeface="Verdana" panose="020B0604030504040204" pitchFamily="34" charset="0"/>
                <a:ea typeface="宋体" panose="02010600030101010101" pitchFamily="2" charset="-122"/>
                <a:cs typeface="+mn-cs"/>
              </a:rPr>
              <a:t>方法</a:t>
            </a:r>
            <a:endParaRPr kumimoji="0" lang="en-US" altLang="zh-CN" sz="3200" b="0" i="0" u="none" strike="noStrike" kern="1200" cap="none" spc="0" normalizeH="0" baseline="0" noProof="0" dirty="0">
              <a:ln>
                <a:noFill/>
              </a:ln>
              <a:solidFill>
                <a:srgbClr val="006699"/>
              </a:solidFill>
              <a:effectLst/>
              <a:uLnTx/>
              <a:uFillTx/>
              <a:latin typeface="Verdana" panose="020B0604030504040204" pitchFamily="34" charset="0"/>
              <a:ea typeface="宋体" panose="02010600030101010101" pitchFamily="2" charset="-122"/>
              <a:cs typeface="+mn-cs"/>
            </a:endParaRPr>
          </a:p>
          <a:p>
            <a:pPr marL="457200" indent="-457200">
              <a:buFont typeface="Arial" panose="020B0604020202020204" pitchFamily="34" charset="0"/>
              <a:buChar char="•"/>
            </a:pPr>
            <a:endParaRPr lang="en-US" altLang="zh-CN" sz="3200" dirty="0">
              <a:solidFill>
                <a:srgbClr val="006699"/>
              </a:solidFill>
              <a:latin typeface="Verdana" panose="020B0604030504040204" pitchFamily="34" charset="0"/>
            </a:endParaRPr>
          </a:p>
          <a:p>
            <a:pPr marL="457200" indent="-457200">
              <a:buFont typeface="Arial" panose="020B0604020202020204" pitchFamily="34" charset="0"/>
              <a:buChar char="•"/>
            </a:pPr>
            <a:r>
              <a:rPr kumimoji="0" lang="zh-CN" altLang="en-US" sz="3200" b="0" i="0" u="none" strike="noStrike" kern="1200" cap="none" spc="0" normalizeH="0" baseline="0" noProof="0" dirty="0">
                <a:ln>
                  <a:noFill/>
                </a:ln>
                <a:solidFill>
                  <a:srgbClr val="006699"/>
                </a:solidFill>
                <a:effectLst/>
                <a:uLnTx/>
                <a:uFillTx/>
                <a:latin typeface="Verdana" panose="020B0604030504040204" pitchFamily="34" charset="0"/>
                <a:ea typeface="宋体" panose="02010600030101010101" pitchFamily="2" charset="-122"/>
                <a:cs typeface="+mn-cs"/>
              </a:rPr>
              <a:t>参数</a:t>
            </a:r>
            <a:r>
              <a:rPr kumimoji="0" lang="en-US" altLang="zh-CN" sz="3200" b="0" i="0" u="none" strike="noStrike" kern="1200" cap="none" spc="0" normalizeH="0" baseline="0" noProof="0" dirty="0">
                <a:ln>
                  <a:noFill/>
                </a:ln>
                <a:solidFill>
                  <a:srgbClr val="006699"/>
                </a:solidFill>
                <a:effectLst/>
                <a:uLnTx/>
                <a:uFillTx/>
                <a:latin typeface="Verdana" panose="020B0604030504040204" pitchFamily="34" charset="0"/>
                <a:ea typeface="宋体" panose="02010600030101010101" pitchFamily="2" charset="-122"/>
                <a:cs typeface="+mn-cs"/>
              </a:rPr>
              <a:t>bootstrap</a:t>
            </a:r>
            <a:r>
              <a:rPr kumimoji="0" lang="zh-CN" altLang="en-US" sz="3200" b="0" i="0" u="none" strike="noStrike" kern="1200" cap="none" spc="0" normalizeH="0" baseline="0" noProof="0" dirty="0">
                <a:ln>
                  <a:noFill/>
                </a:ln>
                <a:solidFill>
                  <a:srgbClr val="006699"/>
                </a:solidFill>
                <a:effectLst/>
                <a:uLnTx/>
                <a:uFillTx/>
                <a:latin typeface="Verdana" panose="020B0604030504040204" pitchFamily="34" charset="0"/>
                <a:ea typeface="宋体" panose="02010600030101010101" pitchFamily="2" charset="-122"/>
                <a:cs typeface="+mn-cs"/>
              </a:rPr>
              <a:t>方法</a:t>
            </a:r>
            <a:endParaRPr kumimoji="0" lang="en-US" altLang="zh-CN" sz="3200" b="0" i="0" u="none" strike="noStrike" kern="1200" cap="none" spc="0" normalizeH="0" baseline="0" noProof="0" dirty="0">
              <a:ln>
                <a:noFill/>
              </a:ln>
              <a:solidFill>
                <a:srgbClr val="006699"/>
              </a:solidFill>
              <a:effectLst/>
              <a:uLnTx/>
              <a:uFillTx/>
              <a:latin typeface="Verdana" panose="020B0604030504040204" pitchFamily="34" charset="0"/>
              <a:ea typeface="宋体" panose="02010600030101010101" pitchFamily="2" charset="-122"/>
              <a:cs typeface="+mn-cs"/>
            </a:endParaRPr>
          </a:p>
          <a:p>
            <a:pPr marL="457200" indent="-457200">
              <a:buFont typeface="Arial" panose="020B0604020202020204" pitchFamily="34" charset="0"/>
              <a:buChar char="•"/>
            </a:pPr>
            <a:endParaRPr lang="en-US" altLang="zh-CN" sz="3200" dirty="0">
              <a:solidFill>
                <a:srgbClr val="006699"/>
              </a:solidFill>
              <a:latin typeface="Verdana" panose="020B0604030504040204" pitchFamily="34" charset="0"/>
            </a:endParaRPr>
          </a:p>
          <a:p>
            <a:pPr marL="457200" indent="-457200">
              <a:buFont typeface="Arial" panose="020B0604020202020204" pitchFamily="34" charset="0"/>
              <a:buChar char="•"/>
            </a:pPr>
            <a:r>
              <a:rPr lang="zh-CN" altLang="en-US" sz="3200" dirty="0">
                <a:solidFill>
                  <a:srgbClr val="006699"/>
                </a:solidFill>
                <a:latin typeface="Verdana" panose="020B0604030504040204" pitchFamily="34" charset="0"/>
              </a:rPr>
              <a:t>可用于当人们对总体知之甚少的情况</a:t>
            </a:r>
            <a:endParaRPr lang="en-US" altLang="zh-CN" sz="3200" dirty="0">
              <a:solidFill>
                <a:srgbClr val="006699"/>
              </a:solidFill>
              <a:latin typeface="Verdana" panose="020B0604030504040204" pitchFamily="34" charset="0"/>
            </a:endParaRPr>
          </a:p>
          <a:p>
            <a:pPr marL="457200" indent="-457200">
              <a:buFont typeface="Arial" panose="020B0604020202020204" pitchFamily="34" charset="0"/>
              <a:buChar char="•"/>
            </a:pPr>
            <a:endParaRPr lang="en-US" altLang="zh-CN" sz="3200" dirty="0">
              <a:solidFill>
                <a:srgbClr val="006699"/>
              </a:solidFill>
              <a:latin typeface="Verdana" panose="020B0604030504040204" pitchFamily="34" charset="0"/>
            </a:endParaRPr>
          </a:p>
          <a:p>
            <a:pPr marL="457200" indent="-457200">
              <a:buFont typeface="Arial" panose="020B0604020202020204" pitchFamily="34" charset="0"/>
              <a:buChar char="•"/>
            </a:pPr>
            <a:r>
              <a:rPr lang="zh-CN" altLang="en-US" sz="3200" dirty="0">
                <a:solidFill>
                  <a:srgbClr val="006699"/>
                </a:solidFill>
                <a:latin typeface="Verdana" panose="020B0604030504040204" pitchFamily="34" charset="0"/>
              </a:rPr>
              <a:t>是近代统计中的一种用于数据处理的重要的实用方法</a:t>
            </a:r>
          </a:p>
        </p:txBody>
      </p:sp>
    </p:spTree>
    <p:extLst>
      <p:ext uri="{BB962C8B-B14F-4D97-AF65-F5344CB8AC3E}">
        <p14:creationId xmlns:p14="http://schemas.microsoft.com/office/powerpoint/2010/main" val="184923449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标题 1">
            <a:extLst>
              <a:ext uri="{FF2B5EF4-FFF2-40B4-BE49-F238E27FC236}">
                <a16:creationId xmlns:a16="http://schemas.microsoft.com/office/drawing/2014/main" id="{C5D96BB7-F3EE-475D-8C4A-757D9F1B8C06}"/>
              </a:ext>
            </a:extLst>
          </p:cNvPr>
          <p:cNvSpPr>
            <a:spLocks noGrp="1" noChangeArrowheads="1"/>
          </p:cNvSpPr>
          <p:nvPr>
            <p:ph type="title"/>
          </p:nvPr>
        </p:nvSpPr>
        <p:spPr>
          <a:xfrm>
            <a:off x="-15875" y="142875"/>
            <a:ext cx="8229600" cy="642938"/>
          </a:xfrm>
        </p:spPr>
        <p:txBody>
          <a:bodyPr/>
          <a:lstStyle/>
          <a:p>
            <a:pPr algn="l" defTabSz="512763" fontAlgn="base">
              <a:spcAft>
                <a:spcPct val="0"/>
              </a:spcAft>
            </a:pPr>
            <a:r>
              <a:rPr lang="en-US" altLang="zh-CN" dirty="0"/>
              <a:t>3.7.2 </a:t>
            </a:r>
            <a:r>
              <a:rPr lang="zh-CN" altLang="en-US" dirty="0"/>
              <a:t>非参数</a:t>
            </a:r>
            <a:r>
              <a:rPr lang="en-US" altLang="zh-CN" dirty="0"/>
              <a:t>bootstrap</a:t>
            </a:r>
            <a:r>
              <a:rPr lang="zh-CN" altLang="en-US" dirty="0"/>
              <a:t>方法</a:t>
            </a:r>
          </a:p>
        </p:txBody>
      </p:sp>
      <p:sp>
        <p:nvSpPr>
          <p:cNvPr id="4" name="灯片编号占位符 2">
            <a:extLst>
              <a:ext uri="{FF2B5EF4-FFF2-40B4-BE49-F238E27FC236}">
                <a16:creationId xmlns:a16="http://schemas.microsoft.com/office/drawing/2014/main" id="{C27C162C-7E7E-4C70-B53F-15564590C7C6}"/>
              </a:ext>
            </a:extLst>
          </p:cNvPr>
          <p:cNvSpPr>
            <a:spLocks noGrp="1" noChangeArrowheads="1"/>
          </p:cNvSpPr>
          <p:nvPr>
            <p:ph type="sldNum" sz="quarter" idx="12"/>
          </p:nvPr>
        </p:nvSpPr>
        <p:spPr bwMode="auto">
          <a:xfrm>
            <a:off x="6553200" y="6391275"/>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9FCE3FB9-BAC7-4293-A5BB-B8E090A183F8}" type="slidenum">
              <a:rPr lang="zh-CN" altLang="en-US">
                <a:solidFill>
                  <a:srgbClr val="898989"/>
                </a:solidFill>
              </a:rPr>
              <a:pPr/>
              <a:t>72</a:t>
            </a:fld>
            <a:endParaRPr lang="zh-CN" altLang="en-US">
              <a:solidFill>
                <a:srgbClr val="898989"/>
              </a:solidFill>
            </a:endParaRPr>
          </a:p>
        </p:txBody>
      </p:sp>
      <p:sp>
        <p:nvSpPr>
          <p:cNvPr id="16" name="文本框 15">
            <a:extLst>
              <a:ext uri="{FF2B5EF4-FFF2-40B4-BE49-F238E27FC236}">
                <a16:creationId xmlns:a16="http://schemas.microsoft.com/office/drawing/2014/main" id="{7CEDEC46-CDDF-44FE-8149-432C60974C70}"/>
              </a:ext>
            </a:extLst>
          </p:cNvPr>
          <p:cNvSpPr txBox="1"/>
          <p:nvPr/>
        </p:nvSpPr>
        <p:spPr>
          <a:xfrm>
            <a:off x="1" y="1659285"/>
            <a:ext cx="9143999" cy="3539430"/>
          </a:xfrm>
          <a:prstGeom prst="rect">
            <a:avLst/>
          </a:prstGeom>
          <a:noFill/>
          <a:ln w="25400">
            <a:noFill/>
          </a:ln>
        </p:spPr>
        <p:txBody>
          <a:bodyPr wrap="square">
            <a:spAutoFit/>
          </a:bodyPr>
          <a:lstStyle/>
          <a:p>
            <a:r>
              <a:rPr kumimoji="0" lang="en-US" altLang="zh-CN" sz="3200" b="0" i="0" u="none" strike="noStrike" kern="1200" cap="none" spc="0" normalizeH="0" baseline="0" noProof="0" dirty="0">
                <a:ln>
                  <a:noFill/>
                </a:ln>
                <a:solidFill>
                  <a:srgbClr val="006699"/>
                </a:solidFill>
                <a:effectLst/>
                <a:uLnTx/>
                <a:uFillTx/>
                <a:latin typeface="Verdana" panose="020B0604030504040204" pitchFamily="34" charset="0"/>
                <a:ea typeface="宋体" panose="02010600030101010101" pitchFamily="2" charset="-122"/>
                <a:cs typeface="+mn-cs"/>
              </a:rPr>
              <a:t>1</a:t>
            </a:r>
            <a:r>
              <a:rPr kumimoji="0" lang="zh-CN" altLang="en-US" sz="3200" b="0" i="0" u="none" strike="noStrike" kern="1200" cap="none" spc="0" normalizeH="0" baseline="0" noProof="0" dirty="0">
                <a:ln>
                  <a:noFill/>
                </a:ln>
                <a:solidFill>
                  <a:srgbClr val="006699"/>
                </a:solidFill>
                <a:effectLst/>
                <a:uLnTx/>
                <a:uFillTx/>
                <a:latin typeface="Verdana" panose="020B0604030504040204" pitchFamily="34" charset="0"/>
                <a:ea typeface="宋体" panose="02010600030101010101" pitchFamily="2" charset="-122"/>
                <a:cs typeface="+mn-cs"/>
              </a:rPr>
              <a:t>，估计量的标准误差的</a:t>
            </a:r>
            <a:r>
              <a:rPr kumimoji="0" lang="en-US" altLang="zh-CN" sz="3200" b="0" i="0" u="none" strike="noStrike" kern="1200" cap="none" spc="0" normalizeH="0" baseline="0" noProof="0" dirty="0">
                <a:ln>
                  <a:noFill/>
                </a:ln>
                <a:solidFill>
                  <a:srgbClr val="006699"/>
                </a:solidFill>
                <a:effectLst/>
                <a:uLnTx/>
                <a:uFillTx/>
                <a:latin typeface="Verdana" panose="020B0604030504040204" pitchFamily="34" charset="0"/>
                <a:ea typeface="宋体" panose="02010600030101010101" pitchFamily="2" charset="-122"/>
                <a:cs typeface="+mn-cs"/>
              </a:rPr>
              <a:t>bootstrap</a:t>
            </a:r>
            <a:r>
              <a:rPr kumimoji="0" lang="zh-CN" altLang="en-US" sz="3200" b="0" i="0" u="none" strike="noStrike" kern="1200" cap="none" spc="0" normalizeH="0" baseline="0" noProof="0" dirty="0">
                <a:ln>
                  <a:noFill/>
                </a:ln>
                <a:solidFill>
                  <a:srgbClr val="006699"/>
                </a:solidFill>
                <a:effectLst/>
                <a:uLnTx/>
                <a:uFillTx/>
                <a:latin typeface="Verdana" panose="020B0604030504040204" pitchFamily="34" charset="0"/>
                <a:ea typeface="宋体" panose="02010600030101010101" pitchFamily="2" charset="-122"/>
                <a:cs typeface="+mn-cs"/>
              </a:rPr>
              <a:t>估计</a:t>
            </a:r>
          </a:p>
          <a:p>
            <a:endParaRPr kumimoji="0" lang="zh-CN" altLang="en-US" sz="3200" b="0" i="0" u="none" strike="noStrike" kern="1200" cap="none" spc="0" normalizeH="0" baseline="0" noProof="0" dirty="0">
              <a:ln>
                <a:noFill/>
              </a:ln>
              <a:solidFill>
                <a:srgbClr val="006699"/>
              </a:solidFill>
              <a:effectLst/>
              <a:uLnTx/>
              <a:uFillTx/>
              <a:latin typeface="Verdana" panose="020B0604030504040204" pitchFamily="34" charset="0"/>
              <a:ea typeface="宋体" panose="02010600030101010101" pitchFamily="2" charset="-122"/>
              <a:cs typeface="+mn-cs"/>
            </a:endParaRPr>
          </a:p>
          <a:p>
            <a:r>
              <a:rPr kumimoji="0" lang="en-US" altLang="zh-CN" sz="3200" b="0" i="0" u="none" strike="noStrike" kern="1200" cap="none" spc="0" normalizeH="0" baseline="0" noProof="0" dirty="0">
                <a:ln>
                  <a:noFill/>
                </a:ln>
                <a:solidFill>
                  <a:srgbClr val="006699"/>
                </a:solidFill>
                <a:effectLst/>
                <a:uLnTx/>
                <a:uFillTx/>
                <a:latin typeface="Verdana" panose="020B0604030504040204" pitchFamily="34" charset="0"/>
                <a:ea typeface="宋体" panose="02010600030101010101" pitchFamily="2" charset="-122"/>
                <a:cs typeface="+mn-cs"/>
              </a:rPr>
              <a:t>2</a:t>
            </a:r>
            <a:r>
              <a:rPr kumimoji="0" lang="zh-CN" altLang="en-US" sz="3200" b="0" i="0" u="none" strike="noStrike" kern="1200" cap="none" spc="0" normalizeH="0" baseline="0" noProof="0" dirty="0">
                <a:ln>
                  <a:noFill/>
                </a:ln>
                <a:solidFill>
                  <a:srgbClr val="006699"/>
                </a:solidFill>
                <a:effectLst/>
                <a:uLnTx/>
                <a:uFillTx/>
                <a:latin typeface="Verdana" panose="020B0604030504040204" pitchFamily="34" charset="0"/>
                <a:ea typeface="宋体" panose="02010600030101010101" pitchFamily="2" charset="-122"/>
                <a:cs typeface="+mn-cs"/>
              </a:rPr>
              <a:t>，估计量的均方误差及偏差的 </a:t>
            </a:r>
            <a:r>
              <a:rPr kumimoji="0" lang="en-US" altLang="zh-CN" sz="3200" b="0" i="0" u="none" strike="noStrike" kern="1200" cap="none" spc="0" normalizeH="0" baseline="0" noProof="0" dirty="0">
                <a:ln>
                  <a:noFill/>
                </a:ln>
                <a:solidFill>
                  <a:srgbClr val="006699"/>
                </a:solidFill>
                <a:effectLst/>
                <a:uLnTx/>
                <a:uFillTx/>
                <a:latin typeface="Verdana" panose="020B0604030504040204" pitchFamily="34" charset="0"/>
                <a:ea typeface="宋体" panose="02010600030101010101" pitchFamily="2" charset="-122"/>
                <a:cs typeface="+mn-cs"/>
              </a:rPr>
              <a:t>bootstrap</a:t>
            </a:r>
            <a:r>
              <a:rPr kumimoji="0" lang="zh-CN" altLang="en-US" sz="3200" b="0" i="0" u="none" strike="noStrike" kern="1200" cap="none" spc="0" normalizeH="0" baseline="0" noProof="0" dirty="0">
                <a:ln>
                  <a:noFill/>
                </a:ln>
                <a:solidFill>
                  <a:srgbClr val="006699"/>
                </a:solidFill>
                <a:effectLst/>
                <a:uLnTx/>
                <a:uFillTx/>
                <a:latin typeface="Verdana" panose="020B0604030504040204" pitchFamily="34" charset="0"/>
                <a:ea typeface="宋体" panose="02010600030101010101" pitchFamily="2" charset="-122"/>
                <a:cs typeface="+mn-cs"/>
              </a:rPr>
              <a:t>估计</a:t>
            </a:r>
          </a:p>
          <a:p>
            <a:endParaRPr kumimoji="0" lang="zh-CN" altLang="en-US" sz="3200" b="0" i="0" u="none" strike="noStrike" kern="1200" cap="none" spc="0" normalizeH="0" baseline="0" noProof="0" dirty="0">
              <a:ln>
                <a:noFill/>
              </a:ln>
              <a:solidFill>
                <a:srgbClr val="006699"/>
              </a:solidFill>
              <a:effectLst/>
              <a:uLnTx/>
              <a:uFillTx/>
              <a:latin typeface="Verdana" panose="020B0604030504040204" pitchFamily="34" charset="0"/>
              <a:ea typeface="宋体" panose="02010600030101010101" pitchFamily="2" charset="-122"/>
              <a:cs typeface="+mn-cs"/>
            </a:endParaRPr>
          </a:p>
          <a:p>
            <a:r>
              <a:rPr kumimoji="0" lang="en-US" altLang="zh-CN" sz="3200" b="0" i="0" u="none" strike="noStrike" kern="1200" cap="none" spc="0" normalizeH="0" baseline="0" noProof="0" dirty="0">
                <a:ln>
                  <a:noFill/>
                </a:ln>
                <a:solidFill>
                  <a:srgbClr val="006699"/>
                </a:solidFill>
                <a:effectLst/>
                <a:uLnTx/>
                <a:uFillTx/>
                <a:latin typeface="Verdana" panose="020B0604030504040204" pitchFamily="34" charset="0"/>
                <a:ea typeface="宋体" panose="02010600030101010101" pitchFamily="2" charset="-122"/>
                <a:cs typeface="+mn-cs"/>
              </a:rPr>
              <a:t>3</a:t>
            </a:r>
            <a:r>
              <a:rPr kumimoji="0" lang="zh-CN" altLang="en-US" sz="3200" b="0" i="0" u="none" strike="noStrike" kern="1200" cap="none" spc="0" normalizeH="0" baseline="0" noProof="0" dirty="0">
                <a:ln>
                  <a:noFill/>
                </a:ln>
                <a:solidFill>
                  <a:srgbClr val="006699"/>
                </a:solidFill>
                <a:effectLst/>
                <a:uLnTx/>
                <a:uFillTx/>
                <a:latin typeface="Verdana" panose="020B0604030504040204" pitchFamily="34" charset="0"/>
                <a:ea typeface="宋体" panose="02010600030101010101" pitchFamily="2" charset="-122"/>
                <a:cs typeface="+mn-cs"/>
              </a:rPr>
              <a:t>，</a:t>
            </a:r>
            <a:r>
              <a:rPr kumimoji="0" lang="en-US" altLang="zh-CN" sz="3200" b="0" i="0" u="none" strike="noStrike" kern="1200" cap="none" spc="0" normalizeH="0" baseline="0" noProof="0" dirty="0">
                <a:ln>
                  <a:noFill/>
                </a:ln>
                <a:solidFill>
                  <a:srgbClr val="006699"/>
                </a:solidFill>
                <a:effectLst/>
                <a:uLnTx/>
                <a:uFillTx/>
                <a:latin typeface="Verdana" panose="020B0604030504040204" pitchFamily="34" charset="0"/>
                <a:ea typeface="宋体" panose="02010600030101010101" pitchFamily="2" charset="-122"/>
                <a:cs typeface="+mn-cs"/>
              </a:rPr>
              <a:t>bootstrap</a:t>
            </a:r>
            <a:r>
              <a:rPr kumimoji="0" lang="zh-CN" altLang="en-US" sz="3200" b="0" i="0" u="none" strike="noStrike" kern="1200" cap="none" spc="0" normalizeH="0" baseline="0" noProof="0" dirty="0">
                <a:ln>
                  <a:noFill/>
                </a:ln>
                <a:solidFill>
                  <a:srgbClr val="006699"/>
                </a:solidFill>
                <a:effectLst/>
                <a:uLnTx/>
                <a:uFillTx/>
                <a:latin typeface="Verdana" panose="020B0604030504040204" pitchFamily="34" charset="0"/>
                <a:ea typeface="宋体" panose="02010600030101010101" pitchFamily="2" charset="-122"/>
                <a:cs typeface="+mn-cs"/>
              </a:rPr>
              <a:t>置信区间</a:t>
            </a:r>
            <a:r>
              <a:rPr kumimoji="0" lang="en-US" altLang="zh-CN" sz="3200" b="0" i="0" u="none" strike="noStrike" kern="1200" cap="none" spc="0" normalizeH="0" baseline="0" noProof="0" dirty="0">
                <a:ln>
                  <a:noFill/>
                </a:ln>
                <a:solidFill>
                  <a:srgbClr val="006699"/>
                </a:solidFill>
                <a:effectLst/>
                <a:uLnTx/>
                <a:uFillTx/>
                <a:latin typeface="Verdana" panose="020B0604030504040204" pitchFamily="34" charset="0"/>
                <a:ea typeface="宋体" panose="02010600030101010101" pitchFamily="2" charset="-122"/>
                <a:cs typeface="+mn-cs"/>
              </a:rPr>
              <a:t>-</a:t>
            </a:r>
            <a:r>
              <a:rPr kumimoji="0" lang="zh-CN" altLang="en-US" sz="3200" b="0" i="0" u="none" strike="noStrike" kern="1200" cap="none" spc="0" normalizeH="0" baseline="0" noProof="0" dirty="0">
                <a:ln>
                  <a:noFill/>
                </a:ln>
                <a:solidFill>
                  <a:srgbClr val="006699"/>
                </a:solidFill>
                <a:effectLst/>
                <a:uLnTx/>
                <a:uFillTx/>
                <a:latin typeface="Verdana" panose="020B0604030504040204" pitchFamily="34" charset="0"/>
                <a:ea typeface="宋体" panose="02010600030101010101" pitchFamily="2" charset="-122"/>
                <a:cs typeface="+mn-cs"/>
              </a:rPr>
              <a:t>分位数法</a:t>
            </a:r>
          </a:p>
          <a:p>
            <a:endParaRPr kumimoji="0" lang="zh-CN" altLang="en-US" sz="3200" b="0" i="0" u="none" strike="noStrike" kern="1200" cap="none" spc="0" normalizeH="0" baseline="0" noProof="0" dirty="0">
              <a:ln>
                <a:noFill/>
              </a:ln>
              <a:solidFill>
                <a:srgbClr val="006699"/>
              </a:solidFill>
              <a:effectLst/>
              <a:uLnTx/>
              <a:uFillTx/>
              <a:latin typeface="Verdana" panose="020B0604030504040204" pitchFamily="34" charset="0"/>
              <a:ea typeface="宋体" panose="02010600030101010101" pitchFamily="2" charset="-122"/>
              <a:cs typeface="+mn-cs"/>
            </a:endParaRPr>
          </a:p>
          <a:p>
            <a:r>
              <a:rPr kumimoji="0" lang="en-US" altLang="zh-CN" sz="3200" b="0" i="0" u="none" strike="noStrike" kern="1200" cap="none" spc="0" normalizeH="0" baseline="0" noProof="0" dirty="0">
                <a:ln>
                  <a:noFill/>
                </a:ln>
                <a:solidFill>
                  <a:srgbClr val="006699"/>
                </a:solidFill>
                <a:effectLst/>
                <a:uLnTx/>
                <a:uFillTx/>
                <a:latin typeface="Verdana" panose="020B0604030504040204" pitchFamily="34" charset="0"/>
                <a:ea typeface="宋体" panose="02010600030101010101" pitchFamily="2" charset="-122"/>
                <a:cs typeface="+mn-cs"/>
              </a:rPr>
              <a:t>4</a:t>
            </a:r>
            <a:r>
              <a:rPr kumimoji="0" lang="zh-CN" altLang="en-US" sz="3200" b="0" i="0" u="none" strike="noStrike" kern="1200" cap="none" spc="0" normalizeH="0" baseline="0" noProof="0" dirty="0">
                <a:ln>
                  <a:noFill/>
                </a:ln>
                <a:solidFill>
                  <a:srgbClr val="006699"/>
                </a:solidFill>
                <a:effectLst/>
                <a:uLnTx/>
                <a:uFillTx/>
                <a:latin typeface="Verdana" panose="020B0604030504040204" pitchFamily="34" charset="0"/>
                <a:ea typeface="宋体" panose="02010600030101010101" pitchFamily="2" charset="-122"/>
                <a:cs typeface="+mn-cs"/>
              </a:rPr>
              <a:t>，</a:t>
            </a:r>
            <a:r>
              <a:rPr kumimoji="0" lang="en-US" altLang="zh-CN" sz="3200" b="0" i="0" u="none" strike="noStrike" kern="1200" cap="none" spc="0" normalizeH="0" baseline="0" noProof="0" dirty="0">
                <a:ln>
                  <a:noFill/>
                </a:ln>
                <a:solidFill>
                  <a:srgbClr val="006699"/>
                </a:solidFill>
                <a:effectLst/>
                <a:uLnTx/>
                <a:uFillTx/>
                <a:latin typeface="Verdana" panose="020B0604030504040204" pitchFamily="34" charset="0"/>
                <a:ea typeface="宋体" panose="02010600030101010101" pitchFamily="2" charset="-122"/>
                <a:cs typeface="+mn-cs"/>
              </a:rPr>
              <a:t>bootstrap</a:t>
            </a:r>
            <a:r>
              <a:rPr kumimoji="0" lang="zh-CN" altLang="en-US" sz="3200" b="0" i="0" u="none" strike="noStrike" kern="1200" cap="none" spc="0" normalizeH="0" baseline="0" noProof="0" dirty="0">
                <a:ln>
                  <a:noFill/>
                </a:ln>
                <a:solidFill>
                  <a:srgbClr val="006699"/>
                </a:solidFill>
                <a:effectLst/>
                <a:uLnTx/>
                <a:uFillTx/>
                <a:latin typeface="Verdana" panose="020B0604030504040204" pitchFamily="34" charset="0"/>
                <a:ea typeface="宋体" panose="02010600030101010101" pitchFamily="2" charset="-122"/>
                <a:cs typeface="+mn-cs"/>
              </a:rPr>
              <a:t>置信区间</a:t>
            </a:r>
            <a:r>
              <a:rPr kumimoji="0" lang="en-US" altLang="zh-CN" sz="3200" b="0" i="0" u="none" strike="noStrike" kern="1200" cap="none" spc="0" normalizeH="0" baseline="0" noProof="0" dirty="0">
                <a:ln>
                  <a:noFill/>
                </a:ln>
                <a:solidFill>
                  <a:srgbClr val="006699"/>
                </a:solidFill>
                <a:effectLst/>
                <a:uLnTx/>
                <a:uFillTx/>
                <a:latin typeface="Verdana" panose="020B0604030504040204" pitchFamily="34" charset="0"/>
                <a:ea typeface="宋体" panose="02010600030101010101" pitchFamily="2" charset="-122"/>
                <a:cs typeface="+mn-cs"/>
              </a:rPr>
              <a:t>-bootstrap-t</a:t>
            </a:r>
            <a:r>
              <a:rPr kumimoji="0" lang="zh-CN" altLang="en-US" sz="3200" b="0" i="0" u="none" strike="noStrike" kern="1200" cap="none" spc="0" normalizeH="0" baseline="0" noProof="0" dirty="0">
                <a:ln>
                  <a:noFill/>
                </a:ln>
                <a:solidFill>
                  <a:srgbClr val="006699"/>
                </a:solidFill>
                <a:effectLst/>
                <a:uLnTx/>
                <a:uFillTx/>
                <a:latin typeface="Verdana" panose="020B0604030504040204" pitchFamily="34" charset="0"/>
                <a:ea typeface="宋体" panose="02010600030101010101" pitchFamily="2" charset="-122"/>
                <a:cs typeface="+mn-cs"/>
              </a:rPr>
              <a:t>法</a:t>
            </a:r>
            <a:endParaRPr lang="zh-CN" altLang="en-US" b="1" dirty="0"/>
          </a:p>
        </p:txBody>
      </p:sp>
    </p:spTree>
    <p:extLst>
      <p:ext uri="{BB962C8B-B14F-4D97-AF65-F5344CB8AC3E}">
        <p14:creationId xmlns:p14="http://schemas.microsoft.com/office/powerpoint/2010/main" val="96694698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标题 1">
            <a:extLst>
              <a:ext uri="{FF2B5EF4-FFF2-40B4-BE49-F238E27FC236}">
                <a16:creationId xmlns:a16="http://schemas.microsoft.com/office/drawing/2014/main" id="{C5D96BB7-F3EE-475D-8C4A-757D9F1B8C06}"/>
              </a:ext>
            </a:extLst>
          </p:cNvPr>
          <p:cNvSpPr>
            <a:spLocks noGrp="1" noChangeArrowheads="1"/>
          </p:cNvSpPr>
          <p:nvPr>
            <p:ph type="title"/>
          </p:nvPr>
        </p:nvSpPr>
        <p:spPr>
          <a:xfrm>
            <a:off x="-15875" y="142875"/>
            <a:ext cx="8229600" cy="642938"/>
          </a:xfrm>
        </p:spPr>
        <p:txBody>
          <a:bodyPr/>
          <a:lstStyle/>
          <a:p>
            <a:pPr algn="l" defTabSz="512763" fontAlgn="base">
              <a:spcAft>
                <a:spcPct val="0"/>
              </a:spcAft>
            </a:pPr>
            <a:r>
              <a:rPr lang="en-US" altLang="zh-CN" dirty="0"/>
              <a:t>1</a:t>
            </a:r>
            <a:r>
              <a:rPr lang="zh-CN" altLang="en-US" dirty="0"/>
              <a:t>，估计量的标准误差的</a:t>
            </a:r>
            <a:r>
              <a:rPr lang="en-US" altLang="zh-CN" dirty="0"/>
              <a:t>bootstrap</a:t>
            </a:r>
            <a:r>
              <a:rPr lang="zh-CN" altLang="en-US" dirty="0"/>
              <a:t>估计</a:t>
            </a:r>
          </a:p>
        </p:txBody>
      </p:sp>
      <p:sp>
        <p:nvSpPr>
          <p:cNvPr id="4" name="灯片编号占位符 2">
            <a:extLst>
              <a:ext uri="{FF2B5EF4-FFF2-40B4-BE49-F238E27FC236}">
                <a16:creationId xmlns:a16="http://schemas.microsoft.com/office/drawing/2014/main" id="{C27C162C-7E7E-4C70-B53F-15564590C7C6}"/>
              </a:ext>
            </a:extLst>
          </p:cNvPr>
          <p:cNvSpPr>
            <a:spLocks noGrp="1" noChangeArrowheads="1"/>
          </p:cNvSpPr>
          <p:nvPr>
            <p:ph type="sldNum" sz="quarter" idx="12"/>
          </p:nvPr>
        </p:nvSpPr>
        <p:spPr bwMode="auto">
          <a:xfrm>
            <a:off x="6553200" y="6391275"/>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9FCE3FB9-BAC7-4293-A5BB-B8E090A183F8}" type="slidenum">
              <a:rPr lang="zh-CN" altLang="en-US">
                <a:solidFill>
                  <a:srgbClr val="898989"/>
                </a:solidFill>
              </a:rPr>
              <a:pPr/>
              <a:t>73</a:t>
            </a:fld>
            <a:endParaRPr lang="zh-CN" altLang="en-US">
              <a:solidFill>
                <a:srgbClr val="898989"/>
              </a:solidFill>
            </a:endParaRPr>
          </a:p>
        </p:txBody>
      </p:sp>
      <p:sp>
        <p:nvSpPr>
          <p:cNvPr id="16" name="文本框 15">
            <a:extLst>
              <a:ext uri="{FF2B5EF4-FFF2-40B4-BE49-F238E27FC236}">
                <a16:creationId xmlns:a16="http://schemas.microsoft.com/office/drawing/2014/main" id="{7CEDEC46-CDDF-44FE-8149-432C60974C70}"/>
              </a:ext>
            </a:extLst>
          </p:cNvPr>
          <p:cNvSpPr txBox="1"/>
          <p:nvPr/>
        </p:nvSpPr>
        <p:spPr>
          <a:xfrm>
            <a:off x="9034" y="953725"/>
            <a:ext cx="9143999" cy="584775"/>
          </a:xfrm>
          <a:prstGeom prst="rect">
            <a:avLst/>
          </a:prstGeom>
          <a:noFill/>
          <a:ln w="25400">
            <a:noFill/>
          </a:ln>
        </p:spPr>
        <p:txBody>
          <a:bodyPr wrap="square">
            <a:spAutoFit/>
          </a:bodyPr>
          <a:lstStyle/>
          <a:p>
            <a:pPr marL="457200" indent="-457200">
              <a:buFont typeface="Arial" panose="020B0604020202020204" pitchFamily="34" charset="0"/>
              <a:buChar char="•"/>
            </a:pPr>
            <a:r>
              <a:rPr kumimoji="0" lang="zh-CN" altLang="en-US" sz="3200" b="1" i="0" u="none" strike="noStrike" kern="1200" cap="none" spc="0" normalizeH="0" baseline="0" noProof="0" dirty="0">
                <a:ln>
                  <a:noFill/>
                </a:ln>
                <a:solidFill>
                  <a:srgbClr val="FF0000"/>
                </a:solidFill>
                <a:effectLst/>
                <a:uLnTx/>
                <a:uFillTx/>
                <a:latin typeface="Verdana" panose="020B0604030504040204" pitchFamily="34" charset="0"/>
                <a:ea typeface="宋体" panose="02010600030101010101" pitchFamily="2" charset="-122"/>
                <a:cs typeface="+mn-cs"/>
              </a:rPr>
              <a:t>标准误差</a:t>
            </a:r>
            <a:endParaRPr kumimoji="0" lang="zh-CN" altLang="en-US" sz="3200" b="0" i="0" u="none" strike="noStrike" kern="1200" cap="none" spc="0" normalizeH="0" baseline="0" noProof="0" dirty="0">
              <a:ln>
                <a:noFill/>
              </a:ln>
              <a:solidFill>
                <a:srgbClr val="006699"/>
              </a:solidFill>
              <a:effectLst/>
              <a:uLnTx/>
              <a:uFillTx/>
              <a:latin typeface="Verdana" panose="020B0604030504040204" pitchFamily="34" charset="0"/>
              <a:ea typeface="宋体" panose="02010600030101010101" pitchFamily="2" charset="-122"/>
              <a:cs typeface="+mn-cs"/>
            </a:endParaRPr>
          </a:p>
        </p:txBody>
      </p:sp>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B15C2BD0-833C-410C-B149-E821C3883F3E}"/>
                  </a:ext>
                </a:extLst>
              </p:cNvPr>
              <p:cNvSpPr txBox="1"/>
              <p:nvPr/>
            </p:nvSpPr>
            <p:spPr>
              <a:xfrm>
                <a:off x="53736" y="1706412"/>
                <a:ext cx="9036528" cy="3285066"/>
              </a:xfrm>
              <a:prstGeom prst="rect">
                <a:avLst/>
              </a:prstGeom>
              <a:noFill/>
              <a:ln w="25400">
                <a:noFill/>
              </a:ln>
            </p:spPr>
            <p:txBody>
              <a:bodyPr wrap="square">
                <a:spAutoFit/>
              </a:bodyPr>
              <a:lstStyle/>
              <a:p>
                <a:pPr>
                  <a:spcBef>
                    <a:spcPts val="900"/>
                  </a:spcBef>
                  <a:spcAft>
                    <a:spcPts val="900"/>
                  </a:spcAft>
                </a:pPr>
                <a:r>
                  <a:rPr lang="zh-CN" altLang="zh-CN" sz="3200" dirty="0">
                    <a:effectLst/>
                    <a:latin typeface="Cambria" panose="02040503050406030204" pitchFamily="18" charset="0"/>
                    <a:cs typeface="Times New Roman" panose="02020603050405020304" pitchFamily="18" charset="0"/>
                  </a:rPr>
                  <a:t>设总体</a:t>
                </a:r>
                <a14:m>
                  <m:oMath xmlns:m="http://schemas.openxmlformats.org/officeDocument/2006/math">
                    <m:r>
                      <a:rPr lang="en-US" altLang="zh-CN" sz="3200" i="1">
                        <a:effectLst/>
                        <a:latin typeface="Cambria Math" panose="02040503050406030204" pitchFamily="18" charset="0"/>
                        <a:cs typeface="Times New Roman" panose="02020603050405020304" pitchFamily="18" charset="0"/>
                      </a:rPr>
                      <m:t>𝑋</m:t>
                    </m:r>
                    <m:r>
                      <a:rPr lang="en-US" altLang="zh-CN" sz="3200">
                        <a:effectLst/>
                        <a:latin typeface="Cambria Math" panose="02040503050406030204" pitchFamily="18" charset="0"/>
                        <a:cs typeface="Times New Roman" panose="02020603050405020304" pitchFamily="18" charset="0"/>
                      </a:rPr>
                      <m:t>∼</m:t>
                    </m:r>
                    <m:r>
                      <a:rPr lang="en-US" altLang="zh-CN" sz="3200" i="1">
                        <a:effectLst/>
                        <a:latin typeface="Cambria Math" panose="02040503050406030204" pitchFamily="18" charset="0"/>
                        <a:cs typeface="Times New Roman" panose="02020603050405020304" pitchFamily="18" charset="0"/>
                      </a:rPr>
                      <m:t>𝐹</m:t>
                    </m:r>
                    <m:d>
                      <m:dPr>
                        <m:ctrlPr>
                          <a:rPr lang="zh-CN" altLang="zh-CN" sz="3200"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3200" i="1">
                            <a:effectLst/>
                            <a:latin typeface="Cambria Math" panose="02040503050406030204" pitchFamily="18" charset="0"/>
                            <a:cs typeface="Times New Roman" panose="02020603050405020304" pitchFamily="18" charset="0"/>
                          </a:rPr>
                          <m:t>𝑥</m:t>
                        </m:r>
                        <m:r>
                          <a:rPr lang="en-US" altLang="zh-CN" sz="3200">
                            <a:effectLst/>
                            <a:latin typeface="Cambria Math" panose="02040503050406030204" pitchFamily="18" charset="0"/>
                            <a:cs typeface="Times New Roman" panose="02020603050405020304" pitchFamily="18" charset="0"/>
                          </a:rPr>
                          <m:t>,</m:t>
                        </m:r>
                        <m:r>
                          <a:rPr lang="en-US" altLang="zh-CN" sz="3200" i="1">
                            <a:effectLst/>
                            <a:latin typeface="Cambria Math" panose="02040503050406030204" pitchFamily="18" charset="0"/>
                            <a:cs typeface="Times New Roman" panose="02020603050405020304" pitchFamily="18" charset="0"/>
                          </a:rPr>
                          <m:t>𝜙</m:t>
                        </m:r>
                      </m:e>
                    </m:d>
                    <m:r>
                      <a:rPr lang="en-US" altLang="zh-CN" sz="3200">
                        <a:effectLst/>
                        <a:latin typeface="Cambria Math" panose="02040503050406030204" pitchFamily="18" charset="0"/>
                        <a:cs typeface="Times New Roman" panose="02020603050405020304" pitchFamily="18" charset="0"/>
                      </a:rPr>
                      <m:t>,</m:t>
                    </m:r>
                    <m:r>
                      <a:rPr lang="en-US" altLang="zh-CN" sz="3200" i="1">
                        <a:effectLst/>
                        <a:latin typeface="Cambria Math" panose="02040503050406030204" pitchFamily="18" charset="0"/>
                        <a:cs typeface="Times New Roman" panose="02020603050405020304" pitchFamily="18" charset="0"/>
                      </a:rPr>
                      <m:t>𝜙</m:t>
                    </m:r>
                    <m:r>
                      <a:rPr lang="en-US" altLang="zh-CN" sz="3200">
                        <a:effectLst/>
                        <a:latin typeface="Cambria Math" panose="02040503050406030204" pitchFamily="18" charset="0"/>
                        <a:cs typeface="Times New Roman" panose="02020603050405020304" pitchFamily="18" charset="0"/>
                      </a:rPr>
                      <m:t>∈</m:t>
                    </m:r>
                    <m:r>
                      <a:rPr lang="en-US" altLang="zh-CN" sz="3200" i="1">
                        <a:effectLst/>
                        <a:latin typeface="Cambria Math" panose="02040503050406030204" pitchFamily="18" charset="0"/>
                        <a:cs typeface="Times New Roman" panose="02020603050405020304" pitchFamily="18" charset="0"/>
                      </a:rPr>
                      <m:t>𝛩</m:t>
                    </m:r>
                  </m:oMath>
                </a14:m>
                <a:r>
                  <a:rPr lang="zh-CN" altLang="zh-CN" sz="3200" dirty="0">
                    <a:effectLst/>
                    <a:latin typeface="Cambria" panose="02040503050406030204" pitchFamily="18" charset="0"/>
                    <a:cs typeface="Times New Roman" panose="02020603050405020304" pitchFamily="18" charset="0"/>
                  </a:rPr>
                  <a:t>，</a:t>
                </a:r>
                <a:endParaRPr lang="en-US" altLang="zh-CN" sz="3200" dirty="0">
                  <a:effectLst/>
                  <a:latin typeface="Cambria" panose="02040503050406030204" pitchFamily="18" charset="0"/>
                  <a:cs typeface="Times New Roman" panose="02020603050405020304" pitchFamily="18" charset="0"/>
                </a:endParaRPr>
              </a:p>
              <a:p>
                <a:pPr>
                  <a:spcBef>
                    <a:spcPts val="900"/>
                  </a:spcBef>
                  <a:spcAft>
                    <a:spcPts val="900"/>
                  </a:spcAft>
                </a:pPr>
                <a14:m>
                  <m:oMath xmlns:m="http://schemas.openxmlformats.org/officeDocument/2006/math">
                    <m:r>
                      <a:rPr lang="en-US" altLang="zh-CN" sz="3200" i="1">
                        <a:effectLst/>
                        <a:latin typeface="Cambria Math" panose="02040503050406030204" pitchFamily="18" charset="0"/>
                        <a:cs typeface="Times New Roman" panose="02020603050405020304" pitchFamily="18" charset="0"/>
                      </a:rPr>
                      <m:t>𝜙</m:t>
                    </m:r>
                  </m:oMath>
                </a14:m>
                <a:r>
                  <a:rPr lang="en-US" altLang="zh-CN" sz="3200" dirty="0">
                    <a:effectLst/>
                    <a:latin typeface="Cambria" panose="02040503050406030204" pitchFamily="18" charset="0"/>
                    <a:cs typeface="Times New Roman" panose="02020603050405020304" pitchFamily="18" charset="0"/>
                  </a:rPr>
                  <a:t> </a:t>
                </a:r>
                <a:r>
                  <a:rPr lang="zh-CN" altLang="zh-CN" sz="3200" dirty="0">
                    <a:effectLst/>
                    <a:latin typeface="Cambria" panose="02040503050406030204" pitchFamily="18" charset="0"/>
                    <a:cs typeface="Times New Roman" panose="02020603050405020304" pitchFamily="18" charset="0"/>
                  </a:rPr>
                  <a:t>是总体的一个参数</a:t>
                </a:r>
                <a:endParaRPr lang="en-US" altLang="zh-CN" sz="3200" dirty="0">
                  <a:effectLst/>
                  <a:latin typeface="Cambria" panose="02040503050406030204" pitchFamily="18" charset="0"/>
                  <a:cs typeface="Times New Roman" panose="02020603050405020304" pitchFamily="18" charset="0"/>
                </a:endParaRPr>
              </a:p>
              <a:p>
                <a:pPr>
                  <a:spcBef>
                    <a:spcPts val="900"/>
                  </a:spcBef>
                  <a:spcAft>
                    <a:spcPts val="900"/>
                  </a:spcAft>
                </a:pPr>
                <a14:m>
                  <m:oMath xmlns:m="http://schemas.openxmlformats.org/officeDocument/2006/math">
                    <m:acc>
                      <m:accPr>
                        <m:chr m:val="̂"/>
                        <m:ctrlPr>
                          <a:rPr lang="zh-CN" altLang="zh-CN" sz="3200" i="1">
                            <a:effectLst/>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sz="3200" i="1">
                            <a:effectLst/>
                            <a:latin typeface="Cambria Math" panose="02040503050406030204" pitchFamily="18" charset="0"/>
                            <a:cs typeface="Times New Roman" panose="02020603050405020304" pitchFamily="18" charset="0"/>
                          </a:rPr>
                          <m:t>𝜙</m:t>
                        </m:r>
                      </m:e>
                    </m:acc>
                  </m:oMath>
                </a14:m>
                <a:r>
                  <a:rPr lang="zh-CN" altLang="zh-CN" sz="3200" dirty="0">
                    <a:effectLst/>
                    <a:latin typeface="Cambria" panose="02040503050406030204" pitchFamily="18" charset="0"/>
                    <a:cs typeface="Times New Roman" panose="02020603050405020304" pitchFamily="18" charset="0"/>
                  </a:rPr>
                  <a:t>是</a:t>
                </a:r>
                <a14:m>
                  <m:oMath xmlns:m="http://schemas.openxmlformats.org/officeDocument/2006/math">
                    <m:r>
                      <a:rPr lang="en-US" altLang="zh-CN" sz="3200" i="1">
                        <a:effectLst/>
                        <a:latin typeface="Cambria Math" panose="02040503050406030204" pitchFamily="18" charset="0"/>
                        <a:cs typeface="Times New Roman" panose="02020603050405020304" pitchFamily="18" charset="0"/>
                      </a:rPr>
                      <m:t>𝜙</m:t>
                    </m:r>
                  </m:oMath>
                </a14:m>
                <a:r>
                  <a:rPr lang="zh-CN" altLang="zh-CN" sz="3200" dirty="0">
                    <a:effectLst/>
                    <a:latin typeface="Cambria" panose="02040503050406030204" pitchFamily="18" charset="0"/>
                    <a:cs typeface="Times New Roman" panose="02020603050405020304" pitchFamily="18" charset="0"/>
                  </a:rPr>
                  <a:t>的估计量， </a:t>
                </a:r>
                <a:endParaRPr lang="en-US" altLang="zh-CN" sz="3200" dirty="0">
                  <a:effectLst/>
                  <a:latin typeface="Cambria" panose="02040503050406030204" pitchFamily="18" charset="0"/>
                  <a:cs typeface="Times New Roman" panose="02020603050405020304" pitchFamily="18" charset="0"/>
                </a:endParaRPr>
              </a:p>
              <a:p>
                <a:pPr>
                  <a:spcBef>
                    <a:spcPts val="900"/>
                  </a:spcBef>
                  <a:spcAft>
                    <a:spcPts val="900"/>
                  </a:spcAft>
                </a:pPr>
                <a:r>
                  <a:rPr lang="zh-CN" altLang="zh-CN" sz="3200" dirty="0">
                    <a:effectLst/>
                    <a:latin typeface="Cambria" panose="02040503050406030204" pitchFamily="18" charset="0"/>
                    <a:cs typeface="Times New Roman" panose="02020603050405020304" pitchFamily="18" charset="0"/>
                  </a:rPr>
                  <a:t>称</a:t>
                </a:r>
                <a14:m>
                  <m:oMath xmlns:m="http://schemas.openxmlformats.org/officeDocument/2006/math">
                    <m:r>
                      <m:rPr>
                        <m:nor/>
                      </m:rPr>
                      <a:rPr lang="en-US" altLang="zh-CN" sz="3200">
                        <a:effectLst/>
                        <a:latin typeface="Cambria" panose="02040503050406030204" pitchFamily="18" charset="0"/>
                        <a:cs typeface="Times New Roman" panose="02020603050405020304" pitchFamily="18" charset="0"/>
                      </a:rPr>
                      <m:t>SE</m:t>
                    </m:r>
                    <m:r>
                      <a:rPr lang="en-US" altLang="zh-CN" sz="3200">
                        <a:effectLst/>
                        <a:latin typeface="Cambria Math" panose="02040503050406030204" pitchFamily="18" charset="0"/>
                        <a:cs typeface="Times New Roman" panose="02020603050405020304" pitchFamily="18" charset="0"/>
                      </a:rPr>
                      <m:t>=</m:t>
                    </m:r>
                    <m:rad>
                      <m:radPr>
                        <m:degHide m:val="on"/>
                        <m:ctrlPr>
                          <a:rPr lang="zh-CN" altLang="zh-CN" sz="3200" i="1">
                            <a:effectLst/>
                            <a:latin typeface="Cambria Math" panose="02040503050406030204" pitchFamily="18" charset="0"/>
                            <a:ea typeface="Cambria Math" panose="02040503050406030204" pitchFamily="18" charset="0"/>
                            <a:cs typeface="Times New Roman" panose="02020603050405020304" pitchFamily="18" charset="0"/>
                          </a:rPr>
                        </m:ctrlPr>
                      </m:radPr>
                      <m:deg/>
                      <m:e>
                        <m:r>
                          <m:rPr>
                            <m:nor/>
                          </m:rPr>
                          <a:rPr lang="en-US" altLang="zh-CN" sz="3200">
                            <a:effectLst/>
                            <a:latin typeface="Cambria" panose="02040503050406030204" pitchFamily="18" charset="0"/>
                            <a:cs typeface="Times New Roman" panose="02020603050405020304" pitchFamily="18" charset="0"/>
                          </a:rPr>
                          <m:t>Var</m:t>
                        </m:r>
                        <m:d>
                          <m:dPr>
                            <m:ctrlPr>
                              <a:rPr lang="zh-CN" altLang="zh-CN" sz="3200" i="1">
                                <a:effectLst/>
                                <a:latin typeface="Cambria Math" panose="02040503050406030204" pitchFamily="18" charset="0"/>
                                <a:ea typeface="Cambria Math" panose="02040503050406030204" pitchFamily="18" charset="0"/>
                                <a:cs typeface="Times New Roman" panose="02020603050405020304" pitchFamily="18" charset="0"/>
                              </a:rPr>
                            </m:ctrlPr>
                          </m:dPr>
                          <m:e>
                            <m:acc>
                              <m:accPr>
                                <m:chr m:val="̂"/>
                                <m:ctrlPr>
                                  <a:rPr lang="zh-CN" altLang="zh-CN" sz="3200" i="1">
                                    <a:effectLst/>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sz="3200" i="1">
                                    <a:effectLst/>
                                    <a:latin typeface="Cambria Math" panose="02040503050406030204" pitchFamily="18" charset="0"/>
                                    <a:cs typeface="Times New Roman" panose="02020603050405020304" pitchFamily="18" charset="0"/>
                                  </a:rPr>
                                  <m:t>𝜙</m:t>
                                </m:r>
                              </m:e>
                            </m:acc>
                          </m:e>
                        </m:d>
                      </m:e>
                    </m:rad>
                    <m:r>
                      <a:rPr lang="zh-CN" altLang="zh-CN" sz="3200" i="1">
                        <a:effectLst/>
                        <a:latin typeface="Cambria Math" panose="02040503050406030204" pitchFamily="18" charset="0"/>
                        <a:cs typeface="Times New Roman" panose="02020603050405020304" pitchFamily="18" charset="0"/>
                      </a:rPr>
                      <m:t>为</m:t>
                    </m:r>
                    <m:acc>
                      <m:accPr>
                        <m:chr m:val="̂"/>
                        <m:ctrlPr>
                          <a:rPr lang="zh-CN" altLang="zh-CN" sz="3200" i="1">
                            <a:effectLst/>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sz="3200" i="1">
                            <a:effectLst/>
                            <a:latin typeface="Cambria Math" panose="02040503050406030204" pitchFamily="18" charset="0"/>
                            <a:cs typeface="Times New Roman" panose="02020603050405020304" pitchFamily="18" charset="0"/>
                          </a:rPr>
                          <m:t>𝜙</m:t>
                        </m:r>
                      </m:e>
                    </m:acc>
                  </m:oMath>
                </a14:m>
                <a:r>
                  <a:rPr lang="zh-CN" altLang="zh-CN" sz="3200" dirty="0">
                    <a:effectLst/>
                    <a:latin typeface="Cambria" panose="02040503050406030204" pitchFamily="18" charset="0"/>
                    <a:cs typeface="Times New Roman" panose="02020603050405020304" pitchFamily="18" charset="0"/>
                  </a:rPr>
                  <a:t>的</a:t>
                </a:r>
                <a:r>
                  <a:rPr lang="zh-CN" altLang="zh-CN" sz="3200" b="1" dirty="0">
                    <a:solidFill>
                      <a:srgbClr val="FF0000"/>
                    </a:solidFill>
                    <a:effectLst/>
                    <a:latin typeface="Cambria" panose="02040503050406030204" pitchFamily="18" charset="0"/>
                    <a:cs typeface="Times New Roman" panose="02020603050405020304" pitchFamily="18" charset="0"/>
                  </a:rPr>
                  <a:t>标准误差</a:t>
                </a:r>
                <a:r>
                  <a:rPr lang="zh-CN" altLang="zh-CN" sz="3200" dirty="0">
                    <a:effectLst/>
                    <a:latin typeface="Cambria" panose="02040503050406030204" pitchFamily="18" charset="0"/>
                    <a:cs typeface="Times New Roman" panose="02020603050405020304" pitchFamily="18" charset="0"/>
                  </a:rPr>
                  <a:t>。</a:t>
                </a:r>
              </a:p>
            </p:txBody>
          </p:sp>
        </mc:Choice>
        <mc:Fallback xmlns="">
          <p:sp>
            <p:nvSpPr>
              <p:cNvPr id="10" name="文本框 9">
                <a:extLst>
                  <a:ext uri="{FF2B5EF4-FFF2-40B4-BE49-F238E27FC236}">
                    <a16:creationId xmlns:a16="http://schemas.microsoft.com/office/drawing/2014/main" id="{B15C2BD0-833C-410C-B149-E821C3883F3E}"/>
                  </a:ext>
                </a:extLst>
              </p:cNvPr>
              <p:cNvSpPr txBox="1">
                <a:spLocks noRot="1" noChangeAspect="1" noMove="1" noResize="1" noEditPoints="1" noAdjustHandles="1" noChangeArrowheads="1" noChangeShapeType="1" noTextEdit="1"/>
              </p:cNvSpPr>
              <p:nvPr/>
            </p:nvSpPr>
            <p:spPr>
              <a:xfrm>
                <a:off x="53736" y="1706412"/>
                <a:ext cx="9036528" cy="3285066"/>
              </a:xfrm>
              <a:prstGeom prst="rect">
                <a:avLst/>
              </a:prstGeom>
              <a:blipFill>
                <a:blip r:embed="rId2"/>
                <a:stretch>
                  <a:fillRect l="-1754" t="-2968"/>
                </a:stretch>
              </a:blipFill>
              <a:ln w="25400">
                <a:noFill/>
              </a:ln>
            </p:spPr>
            <p:txBody>
              <a:bodyPr/>
              <a:lstStyle/>
              <a:p>
                <a:r>
                  <a:rPr lang="zh-CN" altLang="en-US">
                    <a:noFill/>
                  </a:rPr>
                  <a:t> </a:t>
                </a:r>
              </a:p>
            </p:txBody>
          </p:sp>
        </mc:Fallback>
      </mc:AlternateContent>
    </p:spTree>
    <p:extLst>
      <p:ext uri="{BB962C8B-B14F-4D97-AF65-F5344CB8AC3E}">
        <p14:creationId xmlns:p14="http://schemas.microsoft.com/office/powerpoint/2010/main" val="294247189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标题 1">
            <a:extLst>
              <a:ext uri="{FF2B5EF4-FFF2-40B4-BE49-F238E27FC236}">
                <a16:creationId xmlns:a16="http://schemas.microsoft.com/office/drawing/2014/main" id="{C5D96BB7-F3EE-475D-8C4A-757D9F1B8C06}"/>
              </a:ext>
            </a:extLst>
          </p:cNvPr>
          <p:cNvSpPr>
            <a:spLocks noGrp="1" noChangeArrowheads="1"/>
          </p:cNvSpPr>
          <p:nvPr>
            <p:ph type="title"/>
          </p:nvPr>
        </p:nvSpPr>
        <p:spPr>
          <a:xfrm>
            <a:off x="-15875" y="142875"/>
            <a:ext cx="8229600" cy="642938"/>
          </a:xfrm>
        </p:spPr>
        <p:txBody>
          <a:bodyPr/>
          <a:lstStyle/>
          <a:p>
            <a:pPr algn="l" defTabSz="512763" fontAlgn="base">
              <a:spcAft>
                <a:spcPct val="0"/>
              </a:spcAft>
            </a:pPr>
            <a:r>
              <a:rPr lang="en-US" altLang="zh-CN" dirty="0"/>
              <a:t>1</a:t>
            </a:r>
            <a:r>
              <a:rPr lang="zh-CN" altLang="en-US" dirty="0"/>
              <a:t>，估计量的标准误差的</a:t>
            </a:r>
            <a:r>
              <a:rPr lang="en-US" altLang="zh-CN" dirty="0"/>
              <a:t>bootstrap</a:t>
            </a:r>
            <a:r>
              <a:rPr lang="zh-CN" altLang="en-US" dirty="0"/>
              <a:t>估计</a:t>
            </a:r>
          </a:p>
        </p:txBody>
      </p:sp>
      <p:sp>
        <p:nvSpPr>
          <p:cNvPr id="4" name="灯片编号占位符 2">
            <a:extLst>
              <a:ext uri="{FF2B5EF4-FFF2-40B4-BE49-F238E27FC236}">
                <a16:creationId xmlns:a16="http://schemas.microsoft.com/office/drawing/2014/main" id="{C27C162C-7E7E-4C70-B53F-15564590C7C6}"/>
              </a:ext>
            </a:extLst>
          </p:cNvPr>
          <p:cNvSpPr>
            <a:spLocks noGrp="1" noChangeArrowheads="1"/>
          </p:cNvSpPr>
          <p:nvPr>
            <p:ph type="sldNum" sz="quarter" idx="12"/>
          </p:nvPr>
        </p:nvSpPr>
        <p:spPr bwMode="auto">
          <a:xfrm>
            <a:off x="6553200" y="6391275"/>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9FCE3FB9-BAC7-4293-A5BB-B8E090A183F8}" type="slidenum">
              <a:rPr lang="zh-CN" altLang="en-US">
                <a:solidFill>
                  <a:srgbClr val="898989"/>
                </a:solidFill>
              </a:rPr>
              <a:pPr/>
              <a:t>74</a:t>
            </a:fld>
            <a:endParaRPr lang="zh-CN" altLang="en-US">
              <a:solidFill>
                <a:srgbClr val="898989"/>
              </a:solidFill>
            </a:endParaRPr>
          </a:p>
        </p:txBody>
      </p:sp>
      <p:sp>
        <p:nvSpPr>
          <p:cNvPr id="16" name="文本框 15">
            <a:extLst>
              <a:ext uri="{FF2B5EF4-FFF2-40B4-BE49-F238E27FC236}">
                <a16:creationId xmlns:a16="http://schemas.microsoft.com/office/drawing/2014/main" id="{7CEDEC46-CDDF-44FE-8149-432C60974C70}"/>
              </a:ext>
            </a:extLst>
          </p:cNvPr>
          <p:cNvSpPr txBox="1"/>
          <p:nvPr/>
        </p:nvSpPr>
        <p:spPr>
          <a:xfrm>
            <a:off x="9034" y="953725"/>
            <a:ext cx="9143999" cy="584775"/>
          </a:xfrm>
          <a:prstGeom prst="rect">
            <a:avLst/>
          </a:prstGeom>
          <a:noFill/>
          <a:ln w="25400">
            <a:noFill/>
          </a:ln>
        </p:spPr>
        <p:txBody>
          <a:bodyPr wrap="square">
            <a:spAutoFit/>
          </a:bodyPr>
          <a:lstStyle/>
          <a:p>
            <a:r>
              <a:rPr kumimoji="0" lang="zh-CN" altLang="en-US" sz="3200" b="1" i="0" u="none" strike="noStrike" kern="1200" cap="none" spc="0" normalizeH="0" baseline="0" noProof="0" dirty="0">
                <a:ln>
                  <a:noFill/>
                </a:ln>
                <a:solidFill>
                  <a:srgbClr val="FF0000"/>
                </a:solidFill>
                <a:effectLst/>
                <a:uLnTx/>
                <a:uFillTx/>
                <a:latin typeface="Verdana" panose="020B0604030504040204" pitchFamily="34" charset="0"/>
                <a:ea typeface="宋体" panose="02010600030101010101" pitchFamily="2" charset="-122"/>
                <a:cs typeface="+mn-cs"/>
              </a:rPr>
              <a:t>例</a:t>
            </a:r>
            <a:r>
              <a:rPr kumimoji="0" lang="en-US" altLang="zh-CN" sz="3200" b="1" i="0" u="none" strike="noStrike" kern="1200" cap="none" spc="0" normalizeH="0" baseline="0" noProof="0" dirty="0">
                <a:ln>
                  <a:noFill/>
                </a:ln>
                <a:solidFill>
                  <a:srgbClr val="FF0000"/>
                </a:solidFill>
                <a:effectLst/>
                <a:uLnTx/>
                <a:uFillTx/>
                <a:latin typeface="Verdana" panose="020B0604030504040204" pitchFamily="34" charset="0"/>
                <a:ea typeface="宋体" panose="02010600030101010101" pitchFamily="2" charset="-122"/>
                <a:cs typeface="+mn-cs"/>
              </a:rPr>
              <a:t>17.1</a:t>
            </a:r>
            <a:endParaRPr kumimoji="0" lang="zh-CN" altLang="en-US" sz="3200" b="0" i="0" u="none" strike="noStrike" kern="1200" cap="none" spc="0" normalizeH="0" baseline="0" noProof="0" dirty="0">
              <a:ln>
                <a:noFill/>
              </a:ln>
              <a:solidFill>
                <a:srgbClr val="006699"/>
              </a:solidFill>
              <a:effectLst/>
              <a:uLnTx/>
              <a:uFillTx/>
              <a:latin typeface="Verdana" panose="020B0604030504040204" pitchFamily="34" charset="0"/>
              <a:ea typeface="宋体" panose="02010600030101010101" pitchFamily="2" charset="-122"/>
              <a:cs typeface="+mn-cs"/>
            </a:endParaRPr>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34A89C5B-5C7C-4969-BC7F-50252DECA66A}"/>
                  </a:ext>
                </a:extLst>
              </p:cNvPr>
              <p:cNvSpPr txBox="1"/>
              <p:nvPr/>
            </p:nvSpPr>
            <p:spPr>
              <a:xfrm>
                <a:off x="-15876" y="1470708"/>
                <a:ext cx="9143999" cy="4772268"/>
              </a:xfrm>
              <a:prstGeom prst="rect">
                <a:avLst/>
              </a:prstGeom>
              <a:noFill/>
              <a:ln w="25400">
                <a:noFill/>
              </a:ln>
            </p:spPr>
            <p:txBody>
              <a:bodyPr wrap="square">
                <a:spAutoFit/>
              </a:bodyPr>
              <a:lstStyle/>
              <a:p>
                <a:pPr>
                  <a:spcBef>
                    <a:spcPts val="900"/>
                  </a:spcBef>
                  <a:spcAft>
                    <a:spcPts val="900"/>
                  </a:spcAft>
                </a:pPr>
                <a:r>
                  <a:rPr lang="zh-CN" altLang="zh-CN" sz="3200" dirty="0">
                    <a:effectLst/>
                    <a:latin typeface="Cambria" panose="02040503050406030204" pitchFamily="18" charset="0"/>
                    <a:cs typeface="Times New Roman" panose="02020603050405020304" pitchFamily="18" charset="0"/>
                  </a:rPr>
                  <a:t>设总体</a:t>
                </a:r>
                <a14:m>
                  <m:oMath xmlns:m="http://schemas.openxmlformats.org/officeDocument/2006/math">
                    <m:r>
                      <a:rPr lang="en-US" altLang="zh-CN" sz="3200" i="1">
                        <a:effectLst/>
                        <a:latin typeface="Cambria Math" panose="02040503050406030204" pitchFamily="18" charset="0"/>
                        <a:cs typeface="Times New Roman" panose="02020603050405020304" pitchFamily="18" charset="0"/>
                      </a:rPr>
                      <m:t>𝑋</m:t>
                    </m:r>
                    <m:r>
                      <a:rPr lang="en-US" altLang="zh-CN" sz="3200">
                        <a:effectLst/>
                        <a:latin typeface="Cambria Math" panose="02040503050406030204" pitchFamily="18" charset="0"/>
                        <a:cs typeface="Times New Roman" panose="02020603050405020304" pitchFamily="18" charset="0"/>
                      </a:rPr>
                      <m:t>∼</m:t>
                    </m:r>
                    <m:r>
                      <a:rPr lang="en-US" altLang="zh-CN" sz="3200" i="1">
                        <a:effectLst/>
                        <a:latin typeface="Cambria Math" panose="02040503050406030204" pitchFamily="18" charset="0"/>
                        <a:cs typeface="Times New Roman" panose="02020603050405020304" pitchFamily="18" charset="0"/>
                      </a:rPr>
                      <m:t>𝐹</m:t>
                    </m:r>
                    <m:d>
                      <m:dPr>
                        <m:ctrlPr>
                          <a:rPr lang="zh-CN" altLang="zh-CN" sz="3200"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3200" i="1">
                            <a:effectLst/>
                            <a:latin typeface="Cambria Math" panose="02040503050406030204" pitchFamily="18" charset="0"/>
                            <a:cs typeface="Times New Roman" panose="02020603050405020304" pitchFamily="18" charset="0"/>
                          </a:rPr>
                          <m:t>𝑥</m:t>
                        </m:r>
                      </m:e>
                    </m:d>
                  </m:oMath>
                </a14:m>
                <a:endParaRPr lang="zh-CN" altLang="zh-CN" sz="3200" dirty="0">
                  <a:effectLst/>
                  <a:latin typeface="Cambria" panose="02040503050406030204" pitchFamily="18" charset="0"/>
                  <a:cs typeface="Times New Roman" panose="02020603050405020304" pitchFamily="18" charset="0"/>
                </a:endParaRPr>
              </a:p>
              <a:p>
                <a:pPr>
                  <a:spcBef>
                    <a:spcPts val="900"/>
                  </a:spcBef>
                  <a:spcAft>
                    <a:spcPts val="900"/>
                  </a:spcAft>
                </a:pPr>
                <a14:m>
                  <m:oMath xmlns:m="http://schemas.openxmlformats.org/officeDocument/2006/math">
                    <m:sSub>
                      <m:sSubPr>
                        <m:ctrlPr>
                          <a:rPr lang="zh-CN" altLang="zh-CN" sz="32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3200" i="1">
                            <a:effectLst/>
                            <a:latin typeface="Cambria Math" panose="02040503050406030204" pitchFamily="18" charset="0"/>
                            <a:cs typeface="Times New Roman" panose="02020603050405020304" pitchFamily="18" charset="0"/>
                          </a:rPr>
                          <m:t>𝑋</m:t>
                        </m:r>
                      </m:e>
                      <m:sub>
                        <m:r>
                          <a:rPr lang="en-US" altLang="zh-CN" sz="3200" i="1">
                            <a:effectLst/>
                            <a:latin typeface="Cambria Math" panose="02040503050406030204" pitchFamily="18" charset="0"/>
                            <a:cs typeface="Times New Roman" panose="02020603050405020304" pitchFamily="18" charset="0"/>
                          </a:rPr>
                          <m:t>𝑖</m:t>
                        </m:r>
                      </m:sub>
                    </m:sSub>
                    <m:r>
                      <a:rPr lang="en-US" altLang="zh-CN" sz="3200">
                        <a:effectLst/>
                        <a:latin typeface="Cambria Math" panose="02040503050406030204" pitchFamily="18" charset="0"/>
                        <a:cs typeface="Times New Roman" panose="02020603050405020304" pitchFamily="18" charset="0"/>
                      </a:rPr>
                      <m:t>,</m:t>
                    </m:r>
                    <m:d>
                      <m:dPr>
                        <m:ctrlPr>
                          <a:rPr lang="zh-CN" altLang="zh-CN" sz="3200"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3200" i="1">
                            <a:effectLst/>
                            <a:latin typeface="Cambria Math" panose="02040503050406030204" pitchFamily="18" charset="0"/>
                            <a:cs typeface="Times New Roman" panose="02020603050405020304" pitchFamily="18" charset="0"/>
                          </a:rPr>
                          <m:t>𝑖</m:t>
                        </m:r>
                        <m:r>
                          <a:rPr lang="en-US" altLang="zh-CN" sz="3200">
                            <a:effectLst/>
                            <a:latin typeface="Cambria Math" panose="02040503050406030204" pitchFamily="18" charset="0"/>
                            <a:cs typeface="Times New Roman" panose="02020603050405020304" pitchFamily="18" charset="0"/>
                          </a:rPr>
                          <m:t>=</m:t>
                        </m:r>
                        <m:r>
                          <a:rPr lang="en-US" altLang="zh-CN" sz="3200" i="1">
                            <a:effectLst/>
                            <a:latin typeface="Cambria Math" panose="02040503050406030204" pitchFamily="18" charset="0"/>
                            <a:cs typeface="Times New Roman" panose="02020603050405020304" pitchFamily="18" charset="0"/>
                          </a:rPr>
                          <m:t>1</m:t>
                        </m:r>
                        <m:r>
                          <a:rPr lang="en-US" altLang="zh-CN" sz="3200">
                            <a:effectLst/>
                            <a:latin typeface="Cambria Math" panose="02040503050406030204" pitchFamily="18" charset="0"/>
                            <a:cs typeface="Times New Roman" panose="02020603050405020304" pitchFamily="18" charset="0"/>
                          </a:rPr>
                          <m:t>,…,</m:t>
                        </m:r>
                        <m:r>
                          <a:rPr lang="en-US" altLang="zh-CN" sz="3200" i="1">
                            <a:effectLst/>
                            <a:latin typeface="Cambria Math" panose="02040503050406030204" pitchFamily="18" charset="0"/>
                            <a:cs typeface="Times New Roman" panose="02020603050405020304" pitchFamily="18" charset="0"/>
                          </a:rPr>
                          <m:t>𝑛</m:t>
                        </m:r>
                      </m:e>
                    </m:d>
                  </m:oMath>
                </a14:m>
                <a:r>
                  <a:rPr lang="en-US" altLang="zh-CN" sz="3200" dirty="0">
                    <a:effectLst/>
                    <a:latin typeface="Cambria" panose="02040503050406030204" pitchFamily="18" charset="0"/>
                    <a:cs typeface="Times New Roman" panose="02020603050405020304" pitchFamily="18" charset="0"/>
                  </a:rPr>
                  <a:t> </a:t>
                </a:r>
                <a:r>
                  <a:rPr lang="zh-CN" altLang="zh-CN" sz="3200" dirty="0">
                    <a:effectLst/>
                    <a:latin typeface="Cambria" panose="02040503050406030204" pitchFamily="18" charset="0"/>
                    <a:cs typeface="Times New Roman" panose="02020603050405020304" pitchFamily="18" charset="0"/>
                  </a:rPr>
                  <a:t>是来自总体的样本</a:t>
                </a:r>
              </a:p>
              <a:p>
                <a:pPr marL="457200" indent="-457200">
                  <a:spcBef>
                    <a:spcPts val="900"/>
                  </a:spcBef>
                  <a:spcAft>
                    <a:spcPts val="900"/>
                  </a:spcAft>
                  <a:buFont typeface="Arial" panose="020B0604020202020204" pitchFamily="34" charset="0"/>
                  <a:buChar char="•"/>
                </a:pPr>
                <a:r>
                  <a:rPr lang="zh-CN" altLang="zh-CN" sz="3200" dirty="0">
                    <a:effectLst/>
                    <a:latin typeface="Cambria" panose="02040503050406030204" pitchFamily="18" charset="0"/>
                    <a:cs typeface="Times New Roman" panose="02020603050405020304" pitchFamily="18" charset="0"/>
                  </a:rPr>
                  <a:t>样本平均值</a:t>
                </a:r>
                <a14:m>
                  <m:oMath xmlns:m="http://schemas.openxmlformats.org/officeDocument/2006/math">
                    <m:acc>
                      <m:accPr>
                        <m:chr m:val="̂"/>
                        <m:ctrlPr>
                          <a:rPr lang="zh-CN" altLang="zh-CN" sz="3200" i="1">
                            <a:effectLst/>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sz="3200" i="1">
                            <a:effectLst/>
                            <a:latin typeface="Cambria Math" panose="02040503050406030204" pitchFamily="18" charset="0"/>
                            <a:cs typeface="Times New Roman" panose="02020603050405020304" pitchFamily="18" charset="0"/>
                          </a:rPr>
                          <m:t>𝜙</m:t>
                        </m:r>
                      </m:e>
                    </m:acc>
                    <m:r>
                      <a:rPr lang="en-US" altLang="zh-CN" sz="3200">
                        <a:effectLst/>
                        <a:latin typeface="Cambria Math" panose="02040503050406030204" pitchFamily="18" charset="0"/>
                        <a:cs typeface="Times New Roman" panose="02020603050405020304" pitchFamily="18" charset="0"/>
                      </a:rPr>
                      <m:t>=</m:t>
                    </m:r>
                    <m:acc>
                      <m:accPr>
                        <m:chr m:val="‾"/>
                        <m:ctrlPr>
                          <a:rPr lang="zh-CN" altLang="zh-CN" sz="3200" i="1">
                            <a:effectLst/>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sz="3200" i="1">
                            <a:effectLst/>
                            <a:latin typeface="Cambria Math" panose="02040503050406030204" pitchFamily="18" charset="0"/>
                            <a:cs typeface="Times New Roman" panose="02020603050405020304" pitchFamily="18" charset="0"/>
                          </a:rPr>
                          <m:t>𝑋</m:t>
                        </m:r>
                      </m:e>
                    </m:acc>
                    <m:r>
                      <a:rPr lang="en-US" altLang="zh-CN" sz="3200">
                        <a:effectLst/>
                        <a:latin typeface="Cambria Math" panose="02040503050406030204" pitchFamily="18" charset="0"/>
                        <a:cs typeface="Times New Roman" panose="02020603050405020304" pitchFamily="18" charset="0"/>
                      </a:rPr>
                      <m:t>=</m:t>
                    </m:r>
                    <m:f>
                      <m:fPr>
                        <m:ctrlPr>
                          <a:rPr lang="zh-CN" altLang="zh-CN" sz="3200" i="1">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3200" i="1">
                            <a:effectLst/>
                            <a:latin typeface="Cambria Math" panose="02040503050406030204" pitchFamily="18" charset="0"/>
                            <a:cs typeface="Times New Roman" panose="02020603050405020304" pitchFamily="18" charset="0"/>
                          </a:rPr>
                          <m:t>1</m:t>
                        </m:r>
                      </m:num>
                      <m:den>
                        <m:r>
                          <a:rPr lang="en-US" altLang="zh-CN" sz="3200" i="1">
                            <a:effectLst/>
                            <a:latin typeface="Cambria Math" panose="02040503050406030204" pitchFamily="18" charset="0"/>
                            <a:cs typeface="Times New Roman" panose="02020603050405020304" pitchFamily="18" charset="0"/>
                          </a:rPr>
                          <m:t>𝑛</m:t>
                        </m:r>
                      </m:den>
                    </m:f>
                    <m:nary>
                      <m:naryPr>
                        <m:chr m:val="∑"/>
                        <m:limLoc m:val="undOvr"/>
                        <m:ctrlPr>
                          <a:rPr lang="zh-CN" altLang="zh-CN" sz="3200" i="1">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3200" i="1">
                            <a:effectLst/>
                            <a:latin typeface="Cambria Math" panose="02040503050406030204" pitchFamily="18" charset="0"/>
                            <a:cs typeface="Times New Roman" panose="02020603050405020304" pitchFamily="18" charset="0"/>
                          </a:rPr>
                          <m:t>𝑖</m:t>
                        </m:r>
                      </m:sub>
                      <m:sup>
                        <m:r>
                          <a:rPr lang="en-US" altLang="zh-CN" sz="3200" i="1">
                            <a:effectLst/>
                            <a:latin typeface="Cambria Math" panose="02040503050406030204" pitchFamily="18" charset="0"/>
                            <a:cs typeface="Times New Roman" panose="02020603050405020304" pitchFamily="18" charset="0"/>
                          </a:rPr>
                          <m:t>​</m:t>
                        </m:r>
                      </m:sup>
                      <m:e>
                        <m:sSub>
                          <m:sSubPr>
                            <m:ctrlPr>
                              <a:rPr lang="zh-CN" altLang="zh-CN" sz="32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3200" i="1">
                                <a:effectLst/>
                                <a:latin typeface="Cambria Math" panose="02040503050406030204" pitchFamily="18" charset="0"/>
                                <a:cs typeface="Times New Roman" panose="02020603050405020304" pitchFamily="18" charset="0"/>
                              </a:rPr>
                              <m:t>𝑋</m:t>
                            </m:r>
                          </m:e>
                          <m:sub>
                            <m:r>
                              <a:rPr lang="en-US" altLang="zh-CN" sz="3200" i="1">
                                <a:effectLst/>
                                <a:latin typeface="Cambria Math" panose="02040503050406030204" pitchFamily="18" charset="0"/>
                                <a:cs typeface="Times New Roman" panose="02020603050405020304" pitchFamily="18" charset="0"/>
                              </a:rPr>
                              <m:t>𝑖</m:t>
                            </m:r>
                          </m:sub>
                        </m:sSub>
                      </m:e>
                    </m:nary>
                  </m:oMath>
                </a14:m>
                <a:r>
                  <a:rPr lang="zh-CN" altLang="zh-CN" sz="3200" dirty="0">
                    <a:effectLst/>
                    <a:latin typeface="Cambria" panose="02040503050406030204" pitchFamily="18" charset="0"/>
                    <a:cs typeface="Times New Roman" panose="02020603050405020304" pitchFamily="18" charset="0"/>
                  </a:rPr>
                  <a:t>为</a:t>
                </a:r>
                <a14:m>
                  <m:oMath xmlns:m="http://schemas.openxmlformats.org/officeDocument/2006/math">
                    <m:r>
                      <a:rPr lang="en-US" altLang="zh-CN" sz="3200" i="1">
                        <a:effectLst/>
                        <a:latin typeface="Cambria Math" panose="02040503050406030204" pitchFamily="18" charset="0"/>
                        <a:cs typeface="Times New Roman" panose="02020603050405020304" pitchFamily="18" charset="0"/>
                      </a:rPr>
                      <m:t>𝜙</m:t>
                    </m:r>
                    <m:r>
                      <a:rPr lang="en-US" altLang="zh-CN" sz="3200">
                        <a:effectLst/>
                        <a:latin typeface="Cambria Math" panose="02040503050406030204" pitchFamily="18" charset="0"/>
                        <a:cs typeface="Times New Roman" panose="02020603050405020304" pitchFamily="18" charset="0"/>
                      </a:rPr>
                      <m:t>=</m:t>
                    </m:r>
                    <m:r>
                      <a:rPr lang="en-US" altLang="zh-CN" sz="3200" i="1">
                        <a:effectLst/>
                        <a:latin typeface="Cambria Math" panose="02040503050406030204" pitchFamily="18" charset="0"/>
                        <a:cs typeface="Times New Roman" panose="02020603050405020304" pitchFamily="18" charset="0"/>
                      </a:rPr>
                      <m:t>𝐸𝑋</m:t>
                    </m:r>
                  </m:oMath>
                </a14:m>
                <a:r>
                  <a:rPr lang="zh-CN" altLang="zh-CN" sz="3200" dirty="0">
                    <a:effectLst/>
                    <a:latin typeface="Cambria" panose="02040503050406030204" pitchFamily="18" charset="0"/>
                    <a:cs typeface="Times New Roman" panose="02020603050405020304" pitchFamily="18" charset="0"/>
                  </a:rPr>
                  <a:t>的点估计</a:t>
                </a:r>
              </a:p>
              <a:p>
                <a:pPr marL="457200" indent="-457200">
                  <a:spcBef>
                    <a:spcPts val="900"/>
                  </a:spcBef>
                  <a:spcAft>
                    <a:spcPts val="900"/>
                  </a:spcAft>
                  <a:buFont typeface="Arial" panose="020B0604020202020204" pitchFamily="34" charset="0"/>
                  <a:buChar char="•"/>
                </a:pPr>
                <a14:m>
                  <m:oMath xmlns:m="http://schemas.openxmlformats.org/officeDocument/2006/math">
                    <m:r>
                      <m:rPr>
                        <m:nor/>
                      </m:rPr>
                      <a:rPr lang="en-US" altLang="zh-CN" sz="3200">
                        <a:effectLst/>
                        <a:latin typeface="Cambria" panose="02040503050406030204" pitchFamily="18" charset="0"/>
                        <a:cs typeface="Times New Roman" panose="02020603050405020304" pitchFamily="18" charset="0"/>
                      </a:rPr>
                      <m:t>SE</m:t>
                    </m:r>
                    <m:d>
                      <m:dPr>
                        <m:ctrlPr>
                          <a:rPr lang="zh-CN" altLang="zh-CN" sz="3200" i="1">
                            <a:effectLst/>
                            <a:latin typeface="Cambria Math" panose="02040503050406030204" pitchFamily="18" charset="0"/>
                            <a:ea typeface="Cambria Math" panose="02040503050406030204" pitchFamily="18" charset="0"/>
                            <a:cs typeface="Times New Roman" panose="02020603050405020304" pitchFamily="18" charset="0"/>
                          </a:rPr>
                        </m:ctrlPr>
                      </m:dPr>
                      <m:e>
                        <m:acc>
                          <m:accPr>
                            <m:chr m:val="‾"/>
                            <m:ctrlPr>
                              <a:rPr lang="zh-CN" altLang="zh-CN" sz="3200" i="1">
                                <a:effectLst/>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sz="3200" i="1">
                                <a:effectLst/>
                                <a:latin typeface="Cambria Math" panose="02040503050406030204" pitchFamily="18" charset="0"/>
                                <a:cs typeface="Times New Roman" panose="02020603050405020304" pitchFamily="18" charset="0"/>
                              </a:rPr>
                              <m:t>𝑋</m:t>
                            </m:r>
                          </m:e>
                        </m:acc>
                      </m:e>
                    </m:d>
                    <m:r>
                      <a:rPr lang="en-US" altLang="zh-CN" sz="3200">
                        <a:effectLst/>
                        <a:latin typeface="Cambria Math" panose="02040503050406030204" pitchFamily="18" charset="0"/>
                        <a:cs typeface="Times New Roman" panose="02020603050405020304" pitchFamily="18" charset="0"/>
                      </a:rPr>
                      <m:t>=</m:t>
                    </m:r>
                    <m:rad>
                      <m:radPr>
                        <m:degHide m:val="on"/>
                        <m:ctrlPr>
                          <a:rPr lang="zh-CN" altLang="zh-CN" sz="3200" i="1">
                            <a:effectLst/>
                            <a:latin typeface="Cambria Math" panose="02040503050406030204" pitchFamily="18" charset="0"/>
                            <a:ea typeface="Cambria Math" panose="02040503050406030204" pitchFamily="18" charset="0"/>
                            <a:cs typeface="Times New Roman" panose="02020603050405020304" pitchFamily="18" charset="0"/>
                          </a:rPr>
                        </m:ctrlPr>
                      </m:radPr>
                      <m:deg/>
                      <m:e>
                        <m:r>
                          <m:rPr>
                            <m:nor/>
                          </m:rPr>
                          <a:rPr lang="en-US" altLang="zh-CN" sz="3200">
                            <a:effectLst/>
                            <a:latin typeface="Cambria" panose="02040503050406030204" pitchFamily="18" charset="0"/>
                            <a:cs typeface="Times New Roman" panose="02020603050405020304" pitchFamily="18" charset="0"/>
                          </a:rPr>
                          <m:t>Var</m:t>
                        </m:r>
                        <m:d>
                          <m:dPr>
                            <m:ctrlPr>
                              <a:rPr lang="zh-CN" altLang="zh-CN" sz="3200"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3200" i="1">
                                <a:effectLst/>
                                <a:latin typeface="Cambria Math" panose="02040503050406030204" pitchFamily="18" charset="0"/>
                                <a:cs typeface="Times New Roman" panose="02020603050405020304" pitchFamily="18" charset="0"/>
                              </a:rPr>
                              <m:t>𝑋</m:t>
                            </m:r>
                          </m:e>
                        </m:d>
                        <m:r>
                          <a:rPr lang="en-US" altLang="zh-CN" sz="3200">
                            <a:effectLst/>
                            <a:latin typeface="Cambria Math" panose="02040503050406030204" pitchFamily="18" charset="0"/>
                            <a:cs typeface="Times New Roman" panose="02020603050405020304" pitchFamily="18" charset="0"/>
                          </a:rPr>
                          <m:t>/</m:t>
                        </m:r>
                        <m:r>
                          <a:rPr lang="en-US" altLang="zh-CN" sz="3200" i="1">
                            <a:effectLst/>
                            <a:latin typeface="Cambria Math" panose="02040503050406030204" pitchFamily="18" charset="0"/>
                            <a:cs typeface="Times New Roman" panose="02020603050405020304" pitchFamily="18" charset="0"/>
                          </a:rPr>
                          <m:t>𝑛</m:t>
                        </m:r>
                      </m:e>
                    </m:rad>
                  </m:oMath>
                </a14:m>
                <a:r>
                  <a:rPr lang="zh-CN" altLang="zh-CN" sz="3200" dirty="0">
                    <a:effectLst/>
                    <a:latin typeface="Cambria" panose="02040503050406030204" pitchFamily="18" charset="0"/>
                    <a:cs typeface="Times New Roman" panose="02020603050405020304" pitchFamily="18" charset="0"/>
                  </a:rPr>
                  <a:t>，可以用</a:t>
                </a:r>
                <a14:m>
                  <m:oMath xmlns:m="http://schemas.openxmlformats.org/officeDocument/2006/math">
                    <m:r>
                      <a:rPr lang="en-US" altLang="zh-CN" sz="3200" i="1">
                        <a:effectLst/>
                        <a:latin typeface="Cambria Math" panose="02040503050406030204" pitchFamily="18" charset="0"/>
                        <a:cs typeface="Times New Roman" panose="02020603050405020304" pitchFamily="18" charset="0"/>
                      </a:rPr>
                      <m:t>𝑆</m:t>
                    </m:r>
                    <m:r>
                      <a:rPr lang="en-US" altLang="zh-CN" sz="3200">
                        <a:effectLst/>
                        <a:latin typeface="Cambria Math" panose="02040503050406030204" pitchFamily="18" charset="0"/>
                        <a:cs typeface="Times New Roman" panose="02020603050405020304" pitchFamily="18" charset="0"/>
                      </a:rPr>
                      <m:t>/</m:t>
                    </m:r>
                    <m:rad>
                      <m:radPr>
                        <m:degHide m:val="on"/>
                        <m:ctrlPr>
                          <a:rPr lang="zh-CN" altLang="zh-CN" sz="3200" i="1">
                            <a:effectLst/>
                            <a:latin typeface="Cambria Math" panose="02040503050406030204" pitchFamily="18" charset="0"/>
                            <a:ea typeface="Cambria Math" panose="02040503050406030204" pitchFamily="18" charset="0"/>
                            <a:cs typeface="Times New Roman" panose="02020603050405020304" pitchFamily="18" charset="0"/>
                          </a:rPr>
                        </m:ctrlPr>
                      </m:radPr>
                      <m:deg/>
                      <m:e>
                        <m:r>
                          <a:rPr lang="en-US" altLang="zh-CN" sz="3200" i="1">
                            <a:effectLst/>
                            <a:latin typeface="Cambria Math" panose="02040503050406030204" pitchFamily="18" charset="0"/>
                            <a:cs typeface="Times New Roman" panose="02020603050405020304" pitchFamily="18" charset="0"/>
                          </a:rPr>
                          <m:t>𝑛</m:t>
                        </m:r>
                      </m:e>
                    </m:rad>
                  </m:oMath>
                </a14:m>
                <a:r>
                  <a:rPr lang="zh-CN" altLang="zh-CN" sz="3200" dirty="0">
                    <a:effectLst/>
                    <a:latin typeface="Cambria" panose="02040503050406030204" pitchFamily="18" charset="0"/>
                    <a:cs typeface="Times New Roman" panose="02020603050405020304" pitchFamily="18" charset="0"/>
                  </a:rPr>
                  <a:t>估计</a:t>
                </a:r>
                <a:r>
                  <a:rPr lang="en-US" altLang="zh-CN" sz="3200" dirty="0">
                    <a:effectLst/>
                    <a:latin typeface="Cambria" panose="02040503050406030204" pitchFamily="18" charset="0"/>
                    <a:cs typeface="Times New Roman" panose="02020603050405020304" pitchFamily="18" charset="0"/>
                  </a:rPr>
                  <a:t>SE(</a:t>
                </a:r>
                <a14:m>
                  <m:oMath xmlns:m="http://schemas.openxmlformats.org/officeDocument/2006/math">
                    <m:sSup>
                      <m:sSupPr>
                        <m:ctrlPr>
                          <a:rPr lang="zh-CN" altLang="zh-CN" sz="32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3200" i="1">
                            <a:effectLst/>
                            <a:latin typeface="Cambria Math" panose="02040503050406030204" pitchFamily="18" charset="0"/>
                            <a:cs typeface="Times New Roman" panose="02020603050405020304" pitchFamily="18" charset="0"/>
                          </a:rPr>
                          <m:t>𝑆</m:t>
                        </m:r>
                      </m:e>
                      <m:sup>
                        <m:r>
                          <a:rPr lang="en-US" altLang="zh-CN" sz="3200" i="1">
                            <a:effectLst/>
                            <a:latin typeface="Cambria Math" panose="02040503050406030204" pitchFamily="18" charset="0"/>
                            <a:cs typeface="Times New Roman" panose="02020603050405020304" pitchFamily="18" charset="0"/>
                          </a:rPr>
                          <m:t>2</m:t>
                        </m:r>
                      </m:sup>
                    </m:sSup>
                  </m:oMath>
                </a14:m>
                <a:r>
                  <a:rPr lang="zh-CN" altLang="zh-CN" sz="3200" dirty="0">
                    <a:effectLst/>
                    <a:latin typeface="Cambria" panose="02040503050406030204" pitchFamily="18" charset="0"/>
                    <a:cs typeface="Times New Roman" panose="02020603050405020304" pitchFamily="18" charset="0"/>
                  </a:rPr>
                  <a:t>为样本方差</a:t>
                </a:r>
                <a:r>
                  <a:rPr lang="en-US" altLang="zh-CN" sz="3200" dirty="0">
                    <a:effectLst/>
                    <a:latin typeface="Cambria" panose="02040503050406030204" pitchFamily="18" charset="0"/>
                    <a:cs typeface="Times New Roman" panose="02020603050405020304" pitchFamily="18" charset="0"/>
                  </a:rPr>
                  <a:t>)</a:t>
                </a:r>
                <a:endParaRPr lang="zh-CN" altLang="zh-CN" sz="3200" dirty="0">
                  <a:effectLst/>
                  <a:latin typeface="Cambria" panose="02040503050406030204" pitchFamily="18" charset="0"/>
                  <a:cs typeface="Times New Roman" panose="02020603050405020304" pitchFamily="18" charset="0"/>
                </a:endParaRPr>
              </a:p>
              <a:p>
                <a:pPr marL="457200" indent="-457200">
                  <a:spcBef>
                    <a:spcPts val="900"/>
                  </a:spcBef>
                  <a:spcAft>
                    <a:spcPts val="900"/>
                  </a:spcAft>
                  <a:buFont typeface="Arial" panose="020B0604020202020204" pitchFamily="34" charset="0"/>
                  <a:buChar char="•"/>
                </a:pPr>
                <a:r>
                  <a:rPr lang="zh-CN" altLang="zh-CN" sz="3200" dirty="0">
                    <a:effectLst/>
                    <a:latin typeface="Cambria" panose="02040503050406030204" pitchFamily="18" charset="0"/>
                    <a:cs typeface="Times New Roman" panose="02020603050405020304" pitchFamily="18" charset="0"/>
                  </a:rPr>
                  <a:t>根据中心极限定理和强大数律，当样本量</a:t>
                </a:r>
                <a:r>
                  <a:rPr lang="en-US" altLang="zh-CN" sz="3200" dirty="0">
                    <a:effectLst/>
                    <a:latin typeface="Cambria" panose="02040503050406030204" pitchFamily="18" charset="0"/>
                    <a:cs typeface="Times New Roman" panose="02020603050405020304" pitchFamily="18" charset="0"/>
                  </a:rPr>
                  <a:t>n</a:t>
                </a:r>
                <a:r>
                  <a:rPr lang="zh-CN" altLang="zh-CN" sz="3200" dirty="0">
                    <a:effectLst/>
                    <a:latin typeface="Cambria" panose="02040503050406030204" pitchFamily="18" charset="0"/>
                    <a:cs typeface="Times New Roman" panose="02020603050405020304" pitchFamily="18" charset="0"/>
                  </a:rPr>
                  <a:t>较大时可以取</a:t>
                </a:r>
                <a:r>
                  <a:rPr lang="en-US" altLang="zh-CN" sz="3200" dirty="0">
                    <a:effectLst/>
                    <a:latin typeface="Cambria" panose="02040503050406030204" pitchFamily="18" charset="0"/>
                    <a:cs typeface="Times New Roman" panose="02020603050405020304" pitchFamily="18" charset="0"/>
                  </a:rPr>
                  <a:t>EX </a:t>
                </a:r>
                <a:r>
                  <a:rPr lang="zh-CN" altLang="zh-CN" sz="3200" dirty="0">
                    <a:effectLst/>
                    <a:latin typeface="Cambria" panose="02040503050406030204" pitchFamily="18" charset="0"/>
                    <a:cs typeface="Times New Roman" panose="02020603050405020304" pitchFamily="18" charset="0"/>
                  </a:rPr>
                  <a:t>的近似</a:t>
                </a:r>
                <a:r>
                  <a:rPr lang="en-US" altLang="zh-CN" sz="3200" dirty="0">
                    <a:effectLst/>
                    <a:latin typeface="Cambria" panose="02040503050406030204" pitchFamily="18" charset="0"/>
                    <a:cs typeface="Times New Roman" panose="02020603050405020304" pitchFamily="18" charset="0"/>
                  </a:rPr>
                  <a:t>95%</a:t>
                </a:r>
                <a:r>
                  <a:rPr lang="zh-CN" altLang="zh-CN" sz="3200" dirty="0">
                    <a:effectLst/>
                    <a:latin typeface="Cambria" panose="02040503050406030204" pitchFamily="18" charset="0"/>
                    <a:cs typeface="Times New Roman" panose="02020603050405020304" pitchFamily="18" charset="0"/>
                  </a:rPr>
                  <a:t>置信区间为</a:t>
                </a:r>
                <a14:m>
                  <m:oMath xmlns:m="http://schemas.openxmlformats.org/officeDocument/2006/math">
                    <m:acc>
                      <m:accPr>
                        <m:chr m:val="‾"/>
                        <m:ctrlPr>
                          <a:rPr lang="zh-CN" altLang="zh-CN" sz="3200" i="1">
                            <a:effectLst/>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sz="3200" i="1">
                            <a:effectLst/>
                            <a:latin typeface="Cambria Math" panose="02040503050406030204" pitchFamily="18" charset="0"/>
                            <a:cs typeface="Times New Roman" panose="02020603050405020304" pitchFamily="18" charset="0"/>
                          </a:rPr>
                          <m:t>𝑋</m:t>
                        </m:r>
                      </m:e>
                    </m:acc>
                    <m:r>
                      <a:rPr lang="en-US" altLang="zh-CN" sz="3200">
                        <a:effectLst/>
                        <a:latin typeface="Cambria Math" panose="02040503050406030204" pitchFamily="18" charset="0"/>
                        <a:cs typeface="Times New Roman" panose="02020603050405020304" pitchFamily="18" charset="0"/>
                      </a:rPr>
                      <m:t>±</m:t>
                    </m:r>
                    <m:r>
                      <a:rPr lang="en-US" altLang="zh-CN" sz="3200" i="1">
                        <a:effectLst/>
                        <a:latin typeface="Cambria Math" panose="02040503050406030204" pitchFamily="18" charset="0"/>
                        <a:cs typeface="Times New Roman" panose="02020603050405020304" pitchFamily="18" charset="0"/>
                      </a:rPr>
                      <m:t>2 </m:t>
                    </m:r>
                    <m:r>
                      <m:rPr>
                        <m:nor/>
                      </m:rPr>
                      <a:rPr lang="en-US" altLang="zh-CN" sz="3200">
                        <a:effectLst/>
                        <a:latin typeface="Cambria" panose="02040503050406030204" pitchFamily="18" charset="0"/>
                        <a:cs typeface="Times New Roman" panose="02020603050405020304" pitchFamily="18" charset="0"/>
                      </a:rPr>
                      <m:t>SE</m:t>
                    </m:r>
                    <m:d>
                      <m:dPr>
                        <m:ctrlPr>
                          <a:rPr lang="zh-CN" altLang="zh-CN" sz="3200" i="1">
                            <a:effectLst/>
                            <a:latin typeface="Cambria Math" panose="02040503050406030204" pitchFamily="18" charset="0"/>
                            <a:ea typeface="Cambria Math" panose="02040503050406030204" pitchFamily="18" charset="0"/>
                            <a:cs typeface="Times New Roman" panose="02020603050405020304" pitchFamily="18" charset="0"/>
                          </a:rPr>
                        </m:ctrlPr>
                      </m:dPr>
                      <m:e>
                        <m:acc>
                          <m:accPr>
                            <m:chr m:val="‾"/>
                            <m:ctrlPr>
                              <a:rPr lang="zh-CN" altLang="zh-CN" sz="3200" i="1">
                                <a:effectLst/>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sz="3200" i="1">
                                <a:effectLst/>
                                <a:latin typeface="Cambria Math" panose="02040503050406030204" pitchFamily="18" charset="0"/>
                                <a:cs typeface="Times New Roman" panose="02020603050405020304" pitchFamily="18" charset="0"/>
                              </a:rPr>
                              <m:t>𝑋</m:t>
                            </m:r>
                          </m:e>
                        </m:acc>
                      </m:e>
                    </m:d>
                  </m:oMath>
                </a14:m>
                <a:endParaRPr lang="zh-CN" altLang="zh-CN" sz="3200" dirty="0">
                  <a:effectLst/>
                  <a:latin typeface="Cambria" panose="02040503050406030204" pitchFamily="18" charset="0"/>
                  <a:cs typeface="Times New Roman" panose="02020603050405020304" pitchFamily="18" charset="0"/>
                </a:endParaRPr>
              </a:p>
            </p:txBody>
          </p:sp>
        </mc:Choice>
        <mc:Fallback xmlns="">
          <p:sp>
            <p:nvSpPr>
              <p:cNvPr id="7" name="文本框 6">
                <a:extLst>
                  <a:ext uri="{FF2B5EF4-FFF2-40B4-BE49-F238E27FC236}">
                    <a16:creationId xmlns:a16="http://schemas.microsoft.com/office/drawing/2014/main" id="{34A89C5B-5C7C-4969-BC7F-50252DECA66A}"/>
                  </a:ext>
                </a:extLst>
              </p:cNvPr>
              <p:cNvSpPr txBox="1">
                <a:spLocks noRot="1" noChangeAspect="1" noMove="1" noResize="1" noEditPoints="1" noAdjustHandles="1" noChangeArrowheads="1" noChangeShapeType="1" noTextEdit="1"/>
              </p:cNvSpPr>
              <p:nvPr/>
            </p:nvSpPr>
            <p:spPr>
              <a:xfrm>
                <a:off x="-15876" y="1470708"/>
                <a:ext cx="9143999" cy="4772268"/>
              </a:xfrm>
              <a:prstGeom prst="rect">
                <a:avLst/>
              </a:prstGeom>
              <a:blipFill>
                <a:blip r:embed="rId2"/>
                <a:stretch>
                  <a:fillRect l="-1667" t="-2043" r="-333" b="-3321"/>
                </a:stretch>
              </a:blipFill>
              <a:ln w="25400">
                <a:noFill/>
              </a:ln>
            </p:spPr>
            <p:txBody>
              <a:bodyPr/>
              <a:lstStyle/>
              <a:p>
                <a:r>
                  <a:rPr lang="zh-CN" altLang="en-US">
                    <a:noFill/>
                  </a:rPr>
                  <a:t> </a:t>
                </a:r>
              </a:p>
            </p:txBody>
          </p:sp>
        </mc:Fallback>
      </mc:AlternateContent>
    </p:spTree>
    <p:extLst>
      <p:ext uri="{BB962C8B-B14F-4D97-AF65-F5344CB8AC3E}">
        <p14:creationId xmlns:p14="http://schemas.microsoft.com/office/powerpoint/2010/main" val="418233647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标题 1">
            <a:extLst>
              <a:ext uri="{FF2B5EF4-FFF2-40B4-BE49-F238E27FC236}">
                <a16:creationId xmlns:a16="http://schemas.microsoft.com/office/drawing/2014/main" id="{C5D96BB7-F3EE-475D-8C4A-757D9F1B8C06}"/>
              </a:ext>
            </a:extLst>
          </p:cNvPr>
          <p:cNvSpPr>
            <a:spLocks noGrp="1" noChangeArrowheads="1"/>
          </p:cNvSpPr>
          <p:nvPr>
            <p:ph type="title"/>
          </p:nvPr>
        </p:nvSpPr>
        <p:spPr>
          <a:xfrm>
            <a:off x="-15875" y="142875"/>
            <a:ext cx="8229600" cy="642938"/>
          </a:xfrm>
        </p:spPr>
        <p:txBody>
          <a:bodyPr/>
          <a:lstStyle/>
          <a:p>
            <a:pPr algn="l" defTabSz="512763" fontAlgn="base">
              <a:spcAft>
                <a:spcPct val="0"/>
              </a:spcAft>
            </a:pPr>
            <a:r>
              <a:rPr lang="en-US" altLang="zh-CN" dirty="0"/>
              <a:t>1</a:t>
            </a:r>
            <a:r>
              <a:rPr lang="zh-CN" altLang="en-US" dirty="0"/>
              <a:t>，估计量的标准误差的</a:t>
            </a:r>
            <a:r>
              <a:rPr lang="en-US" altLang="zh-CN" dirty="0"/>
              <a:t>bootstrap</a:t>
            </a:r>
            <a:r>
              <a:rPr lang="zh-CN" altLang="en-US" dirty="0"/>
              <a:t>估计</a:t>
            </a:r>
          </a:p>
        </p:txBody>
      </p:sp>
      <p:sp>
        <p:nvSpPr>
          <p:cNvPr id="4" name="灯片编号占位符 2">
            <a:extLst>
              <a:ext uri="{FF2B5EF4-FFF2-40B4-BE49-F238E27FC236}">
                <a16:creationId xmlns:a16="http://schemas.microsoft.com/office/drawing/2014/main" id="{C27C162C-7E7E-4C70-B53F-15564590C7C6}"/>
              </a:ext>
            </a:extLst>
          </p:cNvPr>
          <p:cNvSpPr>
            <a:spLocks noGrp="1" noChangeArrowheads="1"/>
          </p:cNvSpPr>
          <p:nvPr>
            <p:ph type="sldNum" sz="quarter" idx="12"/>
          </p:nvPr>
        </p:nvSpPr>
        <p:spPr bwMode="auto">
          <a:xfrm>
            <a:off x="6553200" y="6391275"/>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9FCE3FB9-BAC7-4293-A5BB-B8E090A183F8}" type="slidenum">
              <a:rPr lang="zh-CN" altLang="en-US">
                <a:solidFill>
                  <a:srgbClr val="898989"/>
                </a:solidFill>
              </a:rPr>
              <a:pPr/>
              <a:t>75</a:t>
            </a:fld>
            <a:endParaRPr lang="zh-CN" altLang="en-US">
              <a:solidFill>
                <a:srgbClr val="898989"/>
              </a:solidFill>
            </a:endParaRPr>
          </a:p>
        </p:txBody>
      </p:sp>
      <p:sp>
        <p:nvSpPr>
          <p:cNvPr id="16" name="文本框 15">
            <a:extLst>
              <a:ext uri="{FF2B5EF4-FFF2-40B4-BE49-F238E27FC236}">
                <a16:creationId xmlns:a16="http://schemas.microsoft.com/office/drawing/2014/main" id="{7CEDEC46-CDDF-44FE-8149-432C60974C70}"/>
              </a:ext>
            </a:extLst>
          </p:cNvPr>
          <p:cNvSpPr txBox="1"/>
          <p:nvPr/>
        </p:nvSpPr>
        <p:spPr>
          <a:xfrm>
            <a:off x="9034" y="953725"/>
            <a:ext cx="9143999" cy="584775"/>
          </a:xfrm>
          <a:prstGeom prst="rect">
            <a:avLst/>
          </a:prstGeom>
          <a:noFill/>
          <a:ln w="25400">
            <a:noFill/>
          </a:ln>
        </p:spPr>
        <p:txBody>
          <a:bodyPr wrap="square">
            <a:spAutoFit/>
          </a:bodyPr>
          <a:lstStyle/>
          <a:p>
            <a:r>
              <a:rPr kumimoji="0" lang="zh-CN" altLang="en-US" sz="3200" b="1" i="0" u="none" strike="noStrike" kern="1200" cap="none" spc="0" normalizeH="0" baseline="0" noProof="0" dirty="0">
                <a:ln>
                  <a:noFill/>
                </a:ln>
                <a:solidFill>
                  <a:srgbClr val="FF0000"/>
                </a:solidFill>
                <a:effectLst/>
                <a:uLnTx/>
                <a:uFillTx/>
                <a:latin typeface="Verdana" panose="020B0604030504040204" pitchFamily="34" charset="0"/>
                <a:ea typeface="宋体" panose="02010600030101010101" pitchFamily="2" charset="-122"/>
                <a:cs typeface="+mn-cs"/>
              </a:rPr>
              <a:t>例</a:t>
            </a:r>
            <a:r>
              <a:rPr kumimoji="0" lang="en-US" altLang="zh-CN" sz="3200" b="1" i="0" u="none" strike="noStrike" kern="1200" cap="none" spc="0" normalizeH="0" baseline="0" noProof="0" dirty="0">
                <a:ln>
                  <a:noFill/>
                </a:ln>
                <a:solidFill>
                  <a:srgbClr val="FF0000"/>
                </a:solidFill>
                <a:effectLst/>
                <a:uLnTx/>
                <a:uFillTx/>
                <a:latin typeface="Verdana" panose="020B0604030504040204" pitchFamily="34" charset="0"/>
                <a:ea typeface="宋体" panose="02010600030101010101" pitchFamily="2" charset="-122"/>
                <a:cs typeface="+mn-cs"/>
              </a:rPr>
              <a:t>17.2 </a:t>
            </a:r>
            <a:r>
              <a:rPr kumimoji="0" lang="zh-CN" altLang="en-US" sz="3200" b="1" i="0" u="none" strike="noStrike" kern="1200" cap="none" spc="0" normalizeH="0" baseline="0" noProof="0" dirty="0">
                <a:ln>
                  <a:noFill/>
                </a:ln>
                <a:solidFill>
                  <a:schemeClr val="accent1"/>
                </a:solidFill>
                <a:effectLst/>
                <a:uLnTx/>
                <a:uFillTx/>
                <a:latin typeface="Verdana" panose="020B0604030504040204" pitchFamily="34" charset="0"/>
                <a:ea typeface="宋体" panose="02010600030101010101" pitchFamily="2" charset="-122"/>
                <a:cs typeface="+mn-cs"/>
              </a:rPr>
              <a:t>线性模型参数估计的</a:t>
            </a:r>
            <a:r>
              <a:rPr kumimoji="0" lang="en-US" altLang="zh-CN" sz="3200" b="1" i="0" u="none" strike="noStrike" kern="1200" cap="none" spc="0" normalizeH="0" baseline="0" noProof="0" dirty="0">
                <a:ln>
                  <a:noFill/>
                </a:ln>
                <a:solidFill>
                  <a:schemeClr val="accent1"/>
                </a:solidFill>
                <a:effectLst/>
                <a:uLnTx/>
                <a:uFillTx/>
                <a:latin typeface="Verdana" panose="020B0604030504040204" pitchFamily="34" charset="0"/>
                <a:ea typeface="宋体" panose="02010600030101010101" pitchFamily="2" charset="-122"/>
                <a:cs typeface="+mn-cs"/>
              </a:rPr>
              <a:t>SE</a:t>
            </a:r>
            <a:endParaRPr kumimoji="0" lang="zh-CN" altLang="en-US" sz="3200" b="0" i="0" u="none" strike="noStrike" kern="1200" cap="none" spc="0" normalizeH="0" baseline="0" noProof="0" dirty="0">
              <a:ln>
                <a:noFill/>
              </a:ln>
              <a:solidFill>
                <a:schemeClr val="accent1"/>
              </a:solidFill>
              <a:effectLst/>
              <a:uLnTx/>
              <a:uFillTx/>
              <a:latin typeface="Verdana" panose="020B0604030504040204" pitchFamily="34" charset="0"/>
              <a:ea typeface="宋体" panose="02010600030101010101" pitchFamily="2" charset="-122"/>
              <a:cs typeface="+mn-cs"/>
            </a:endParaRPr>
          </a:p>
        </p:txBody>
      </p:sp>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30053305-4E54-4C9A-BD9F-091D26E7CE5E}"/>
                  </a:ext>
                </a:extLst>
              </p:cNvPr>
              <p:cNvSpPr txBox="1"/>
              <p:nvPr/>
            </p:nvSpPr>
            <p:spPr>
              <a:xfrm>
                <a:off x="103257" y="1701107"/>
                <a:ext cx="8937485" cy="2927789"/>
              </a:xfrm>
              <a:prstGeom prst="rect">
                <a:avLst/>
              </a:prstGeom>
              <a:noFill/>
              <a:ln w="25400">
                <a:noFill/>
              </a:ln>
            </p:spPr>
            <p:txBody>
              <a:bodyPr wrap="square">
                <a:spAutoFit/>
              </a:bodyPr>
              <a:lstStyle/>
              <a:p>
                <a:pPr>
                  <a:spcBef>
                    <a:spcPts val="900"/>
                  </a:spcBef>
                  <a:spcAft>
                    <a:spcPts val="900"/>
                  </a:spcAft>
                </a:pPr>
                <a:r>
                  <a:rPr lang="en-US" altLang="zh-CN" sz="3200" dirty="0" err="1">
                    <a:effectLst/>
                    <a:latin typeface="宋体" panose="02010600030101010101" pitchFamily="2" charset="-122"/>
                    <a:cs typeface="Times New Roman" panose="02020603050405020304" pitchFamily="18" charset="0"/>
                  </a:rPr>
                  <a:t>设模型为</a:t>
                </a:r>
                <a14:m>
                  <m:oMath xmlns:m="http://schemas.openxmlformats.org/officeDocument/2006/math">
                    <m:m>
                      <m:mPr>
                        <m:plcHide m:val="on"/>
                        <m:mcs>
                          <m:mc>
                            <m:mcPr>
                              <m:count m:val="1"/>
                              <m:mcJc m:val="center"/>
                            </m:mcPr>
                          </m:mc>
                        </m:mcs>
                        <m:ctrlPr>
                          <a:rPr lang="zh-CN" altLang="zh-CN" sz="3200" i="1">
                            <a:effectLst/>
                            <a:latin typeface="Cambria Math" panose="02040503050406030204" pitchFamily="18" charset="0"/>
                            <a:ea typeface="Cambria Math" panose="02040503050406030204" pitchFamily="18" charset="0"/>
                            <a:cs typeface="Times New Roman" panose="02020603050405020304" pitchFamily="18" charset="0"/>
                          </a:rPr>
                        </m:ctrlPr>
                      </m:mPr>
                      <m:mr>
                        <m:e>
                          <m:r>
                            <a:rPr lang="en-US" altLang="zh-CN" sz="3200" b="1" i="1">
                              <a:effectLst/>
                              <a:latin typeface="Cambria Math" panose="02040503050406030204" pitchFamily="18" charset="0"/>
                              <a:cs typeface="Times New Roman" panose="02020603050405020304" pitchFamily="18" charset="0"/>
                            </a:rPr>
                            <m:t>𝐘</m:t>
                          </m:r>
                          <m:r>
                            <a:rPr lang="en-US" altLang="zh-CN" sz="3200">
                              <a:effectLst/>
                              <a:latin typeface="Cambria Math" panose="02040503050406030204" pitchFamily="18" charset="0"/>
                              <a:cs typeface="Times New Roman" panose="02020603050405020304" pitchFamily="18" charset="0"/>
                            </a:rPr>
                            <m:t>=</m:t>
                          </m:r>
                          <m:r>
                            <a:rPr lang="en-US" altLang="zh-CN" sz="3200" b="1" i="1">
                              <a:effectLst/>
                              <a:latin typeface="Cambria Math" panose="02040503050406030204" pitchFamily="18" charset="0"/>
                              <a:cs typeface="Times New Roman" panose="02020603050405020304" pitchFamily="18" charset="0"/>
                            </a:rPr>
                            <m:t>𝐗</m:t>
                          </m:r>
                          <m:r>
                            <a:rPr lang="en-US" altLang="zh-CN" sz="3200" b="1" i="1">
                              <a:effectLst/>
                              <a:latin typeface="Cambria Math" panose="02040503050406030204" pitchFamily="18" charset="0"/>
                              <a:cs typeface="Times New Roman" panose="02020603050405020304" pitchFamily="18" charset="0"/>
                            </a:rPr>
                            <m:t>𝛃</m:t>
                          </m:r>
                          <m:r>
                            <a:rPr lang="en-US" altLang="zh-CN" sz="3200">
                              <a:effectLst/>
                              <a:latin typeface="Cambria Math" panose="02040503050406030204" pitchFamily="18" charset="0"/>
                              <a:cs typeface="Times New Roman" panose="02020603050405020304" pitchFamily="18" charset="0"/>
                            </a:rPr>
                            <m:t>+</m:t>
                          </m:r>
                          <m:r>
                            <a:rPr lang="en-US" altLang="zh-CN" sz="3200" b="1" i="1">
                              <a:effectLst/>
                              <a:latin typeface="Cambria Math" panose="02040503050406030204" pitchFamily="18" charset="0"/>
                              <a:cs typeface="Times New Roman" panose="02020603050405020304" pitchFamily="18" charset="0"/>
                            </a:rPr>
                            <m:t>𝛆</m:t>
                          </m:r>
                        </m:e>
                      </m:mr>
                    </m:m>
                  </m:oMath>
                </a14:m>
                <a:endParaRPr lang="zh-CN" altLang="zh-CN" sz="3200" dirty="0">
                  <a:effectLst/>
                  <a:latin typeface="Cambria" panose="02040503050406030204" pitchFamily="18" charset="0"/>
                  <a:cs typeface="Times New Roman" panose="02020603050405020304" pitchFamily="18" charset="0"/>
                </a:endParaRPr>
              </a:p>
              <a:p>
                <a:pPr>
                  <a:spcBef>
                    <a:spcPts val="900"/>
                  </a:spcBef>
                  <a:spcAft>
                    <a:spcPts val="900"/>
                  </a:spcAft>
                </a:pPr>
                <a:r>
                  <a:rPr lang="zh-CN" altLang="zh-CN" sz="3200" dirty="0">
                    <a:effectLst/>
                    <a:latin typeface="Cambria" panose="02040503050406030204" pitchFamily="18" charset="0"/>
                    <a:cs typeface="Times New Roman" panose="02020603050405020304" pitchFamily="18" charset="0"/>
                  </a:rPr>
                  <a:t>其中</a:t>
                </a:r>
                <a:r>
                  <a:rPr lang="en-US" altLang="zh-CN" sz="3200" dirty="0">
                    <a:effectLst/>
                    <a:latin typeface="Cambria" panose="02040503050406030204" pitchFamily="18" charset="0"/>
                    <a:cs typeface="Times New Roman" panose="02020603050405020304" pitchFamily="18" charset="0"/>
                  </a:rPr>
                  <a:t>: </a:t>
                </a:r>
                <a14:m>
                  <m:oMath xmlns:m="http://schemas.openxmlformats.org/officeDocument/2006/math">
                    <m:r>
                      <a:rPr lang="en-US" altLang="zh-CN" sz="3200" b="1" i="1">
                        <a:effectLst/>
                        <a:latin typeface="Cambria Math" panose="02040503050406030204" pitchFamily="18" charset="0"/>
                        <a:cs typeface="Times New Roman" panose="02020603050405020304" pitchFamily="18" charset="0"/>
                      </a:rPr>
                      <m:t>𝛆</m:t>
                    </m:r>
                    <m:r>
                      <a:rPr lang="en-US" altLang="zh-CN" sz="3200">
                        <a:effectLst/>
                        <a:latin typeface="Cambria Math" panose="02040503050406030204" pitchFamily="18" charset="0"/>
                        <a:cs typeface="Times New Roman" panose="02020603050405020304" pitchFamily="18" charset="0"/>
                      </a:rPr>
                      <m:t>∼</m:t>
                    </m:r>
                    <m:r>
                      <m:rPr>
                        <m:nor/>
                      </m:rPr>
                      <a:rPr lang="en-US" altLang="zh-CN" sz="3200">
                        <a:effectLst/>
                        <a:latin typeface="Cambria" panose="02040503050406030204" pitchFamily="18" charset="0"/>
                        <a:cs typeface="Times New Roman" panose="02020603050405020304" pitchFamily="18" charset="0"/>
                      </a:rPr>
                      <m:t>N</m:t>
                    </m:r>
                    <m:d>
                      <m:dPr>
                        <m:ctrlPr>
                          <a:rPr lang="zh-CN" altLang="zh-CN" sz="3200"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3200" i="1">
                            <a:effectLst/>
                            <a:latin typeface="Cambria Math" panose="02040503050406030204" pitchFamily="18" charset="0"/>
                            <a:cs typeface="Times New Roman" panose="02020603050405020304" pitchFamily="18" charset="0"/>
                          </a:rPr>
                          <m:t>0</m:t>
                        </m:r>
                        <m:r>
                          <a:rPr lang="en-US" altLang="zh-CN" sz="3200">
                            <a:effectLst/>
                            <a:latin typeface="Cambria Math" panose="02040503050406030204" pitchFamily="18" charset="0"/>
                            <a:cs typeface="Times New Roman" panose="02020603050405020304" pitchFamily="18" charset="0"/>
                          </a:rPr>
                          <m:t>,</m:t>
                        </m:r>
                        <m:sSup>
                          <m:sSupPr>
                            <m:ctrlPr>
                              <a:rPr lang="zh-CN" altLang="zh-CN" sz="32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3200" i="1">
                                <a:effectLst/>
                                <a:latin typeface="Cambria Math" panose="02040503050406030204" pitchFamily="18" charset="0"/>
                                <a:cs typeface="Times New Roman" panose="02020603050405020304" pitchFamily="18" charset="0"/>
                              </a:rPr>
                              <m:t>𝜎</m:t>
                            </m:r>
                          </m:e>
                          <m:sup>
                            <m:r>
                              <a:rPr lang="en-US" altLang="zh-CN" sz="3200" i="1">
                                <a:effectLst/>
                                <a:latin typeface="Cambria Math" panose="02040503050406030204" pitchFamily="18" charset="0"/>
                                <a:cs typeface="Times New Roman" panose="02020603050405020304" pitchFamily="18" charset="0"/>
                              </a:rPr>
                              <m:t>2</m:t>
                            </m:r>
                          </m:sup>
                        </m:sSup>
                        <m:sSub>
                          <m:sSubPr>
                            <m:ctrlPr>
                              <a:rPr lang="zh-CN" altLang="zh-CN" sz="32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3200" i="1">
                                <a:effectLst/>
                                <a:latin typeface="Cambria Math" panose="02040503050406030204" pitchFamily="18" charset="0"/>
                                <a:cs typeface="Times New Roman" panose="02020603050405020304" pitchFamily="18" charset="0"/>
                              </a:rPr>
                              <m:t>𝐼</m:t>
                            </m:r>
                          </m:e>
                          <m:sub>
                            <m:r>
                              <a:rPr lang="en-US" altLang="zh-CN" sz="3200" i="1">
                                <a:effectLst/>
                                <a:latin typeface="Cambria Math" panose="02040503050406030204" pitchFamily="18" charset="0"/>
                                <a:cs typeface="Times New Roman" panose="02020603050405020304" pitchFamily="18" charset="0"/>
                              </a:rPr>
                              <m:t>𝑛</m:t>
                            </m:r>
                          </m:sub>
                        </m:sSub>
                      </m:e>
                    </m:d>
                    <m:r>
                      <a:rPr lang="en-US" altLang="zh-CN" sz="3200">
                        <a:effectLst/>
                        <a:latin typeface="Cambria Math" panose="02040503050406030204" pitchFamily="18" charset="0"/>
                        <a:cs typeface="Times New Roman" panose="02020603050405020304" pitchFamily="18" charset="0"/>
                      </a:rPr>
                      <m:t>,</m:t>
                    </m:r>
                    <m:sSup>
                      <m:sSupPr>
                        <m:ctrlPr>
                          <a:rPr lang="zh-CN" altLang="zh-CN" sz="32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3200" i="1">
                            <a:effectLst/>
                            <a:latin typeface="Cambria Math" panose="02040503050406030204" pitchFamily="18" charset="0"/>
                            <a:cs typeface="Times New Roman" panose="02020603050405020304" pitchFamily="18" charset="0"/>
                          </a:rPr>
                          <m:t>𝜎</m:t>
                        </m:r>
                      </m:e>
                      <m:sup>
                        <m:r>
                          <a:rPr lang="en-US" altLang="zh-CN" sz="3200" i="1">
                            <a:effectLst/>
                            <a:latin typeface="Cambria Math" panose="02040503050406030204" pitchFamily="18" charset="0"/>
                            <a:cs typeface="Times New Roman" panose="02020603050405020304" pitchFamily="18" charset="0"/>
                          </a:rPr>
                          <m:t>2</m:t>
                        </m:r>
                      </m:sup>
                    </m:sSup>
                  </m:oMath>
                </a14:m>
                <a:r>
                  <a:rPr lang="zh-CN" altLang="zh-CN" sz="3200" dirty="0">
                    <a:effectLst/>
                    <a:latin typeface="Cambria" panose="02040503050406030204" pitchFamily="18" charset="0"/>
                    <a:cs typeface="Times New Roman" panose="02020603050405020304" pitchFamily="18" charset="0"/>
                  </a:rPr>
                  <a:t>未知， </a:t>
                </a:r>
                <a14:m>
                  <m:oMath xmlns:m="http://schemas.openxmlformats.org/officeDocument/2006/math">
                    <m:r>
                      <a:rPr lang="en-US" altLang="zh-CN" sz="3200" b="1" i="1">
                        <a:effectLst/>
                        <a:latin typeface="Cambria Math" panose="02040503050406030204" pitchFamily="18" charset="0"/>
                        <a:cs typeface="Times New Roman" panose="02020603050405020304" pitchFamily="18" charset="0"/>
                      </a:rPr>
                      <m:t>𝛃</m:t>
                    </m:r>
                  </m:oMath>
                </a14:m>
                <a:r>
                  <a:rPr lang="zh-CN" altLang="zh-CN" sz="3200" dirty="0">
                    <a:effectLst/>
                    <a:latin typeface="Cambria" panose="02040503050406030204" pitchFamily="18" charset="0"/>
                    <a:cs typeface="Times New Roman" panose="02020603050405020304" pitchFamily="18" charset="0"/>
                  </a:rPr>
                  <a:t>是未知系数向量</a:t>
                </a:r>
                <a:r>
                  <a:rPr lang="en-US" altLang="zh-CN" sz="3200" dirty="0">
                    <a:effectLst/>
                    <a:latin typeface="Cambria" panose="02040503050406030204" pitchFamily="18" charset="0"/>
                    <a:cs typeface="Times New Roman" panose="02020603050405020304" pitchFamily="18" charset="0"/>
                  </a:rPr>
                  <a:t>, X</a:t>
                </a:r>
                <a:r>
                  <a:rPr lang="zh-CN" altLang="zh-CN" sz="3200" dirty="0">
                    <a:effectLst/>
                    <a:latin typeface="Cambria" panose="02040503050406030204" pitchFamily="18" charset="0"/>
                    <a:cs typeface="Times New Roman" panose="02020603050405020304" pitchFamily="18" charset="0"/>
                  </a:rPr>
                  <a:t>是已知的</a:t>
                </a:r>
                <a14:m>
                  <m:oMath xmlns:m="http://schemas.openxmlformats.org/officeDocument/2006/math">
                    <m:r>
                      <a:rPr lang="en-US" altLang="zh-CN" sz="3200" i="1">
                        <a:effectLst/>
                        <a:latin typeface="Cambria Math" panose="02040503050406030204" pitchFamily="18" charset="0"/>
                        <a:cs typeface="Times New Roman" panose="02020603050405020304" pitchFamily="18" charset="0"/>
                      </a:rPr>
                      <m:t>𝑛</m:t>
                    </m:r>
                    <m:r>
                      <a:rPr lang="en-US" altLang="zh-CN" sz="3200">
                        <a:effectLst/>
                        <a:latin typeface="Cambria Math" panose="02040503050406030204" pitchFamily="18" charset="0"/>
                        <a:cs typeface="Times New Roman" panose="02020603050405020304" pitchFamily="18" charset="0"/>
                      </a:rPr>
                      <m:t>×</m:t>
                    </m:r>
                    <m:r>
                      <a:rPr lang="en-US" altLang="zh-CN" sz="3200" i="1">
                        <a:effectLst/>
                        <a:latin typeface="Cambria Math" panose="02040503050406030204" pitchFamily="18" charset="0"/>
                        <a:cs typeface="Times New Roman" panose="02020603050405020304" pitchFamily="18" charset="0"/>
                      </a:rPr>
                      <m:t>𝑝</m:t>
                    </m:r>
                  </m:oMath>
                </a14:m>
                <a:r>
                  <a:rPr lang="zh-CN" altLang="zh-CN" sz="3200" dirty="0">
                    <a:effectLst/>
                    <a:latin typeface="Cambria" panose="02040503050406030204" pitchFamily="18" charset="0"/>
                    <a:cs typeface="Times New Roman" panose="02020603050405020304" pitchFamily="18" charset="0"/>
                  </a:rPr>
                  <a:t>数值矩阵</a:t>
                </a:r>
                <a:r>
                  <a:rPr lang="en-US" altLang="zh-CN" sz="3200" dirty="0">
                    <a:effectLst/>
                    <a:latin typeface="Cambria" panose="02040503050406030204" pitchFamily="18" charset="0"/>
                    <a:cs typeface="Times New Roman" panose="02020603050405020304" pitchFamily="18" charset="0"/>
                  </a:rPr>
                  <a:t>, n &gt; p</a:t>
                </a:r>
                <a:r>
                  <a:rPr lang="zh-CN" altLang="zh-CN" sz="3200" dirty="0">
                    <a:effectLst/>
                    <a:latin typeface="Cambria" panose="02040503050406030204" pitchFamily="18" charset="0"/>
                    <a:cs typeface="Times New Roman" panose="02020603050405020304" pitchFamily="18" charset="0"/>
                  </a:rPr>
                  <a:t>。</a:t>
                </a:r>
              </a:p>
              <a:p>
                <a:r>
                  <a:rPr lang="zh-CN" altLang="zh-CN" sz="3200" dirty="0">
                    <a:effectLst/>
                    <a:latin typeface="Cambria" panose="02040503050406030204" pitchFamily="18" charset="0"/>
                    <a:cs typeface="Times New Roman" panose="02020603050405020304" pitchFamily="18" charset="0"/>
                  </a:rPr>
                  <a:t>在</a:t>
                </a:r>
                <a:r>
                  <a:rPr lang="en-US" altLang="zh-CN" sz="3200" dirty="0">
                    <a:effectLst/>
                    <a:latin typeface="Cambria" panose="02040503050406030204" pitchFamily="18" charset="0"/>
                    <a:cs typeface="Times New Roman" panose="02020603050405020304" pitchFamily="18" charset="0"/>
                  </a:rPr>
                  <a:t>X</a:t>
                </a:r>
                <a:r>
                  <a:rPr lang="zh-CN" altLang="zh-CN" sz="3200" dirty="0">
                    <a:effectLst/>
                    <a:latin typeface="Cambria" panose="02040503050406030204" pitchFamily="18" charset="0"/>
                    <a:cs typeface="Times New Roman" panose="02020603050405020304" pitchFamily="18" charset="0"/>
                  </a:rPr>
                  <a:t>列满秩时</a:t>
                </a:r>
                <a:r>
                  <a:rPr lang="zh-CN" altLang="en-US" sz="3200" dirty="0">
                    <a:latin typeface="Cambria" panose="02040503050406030204" pitchFamily="18" charset="0"/>
                    <a:cs typeface="Times New Roman" panose="02020603050405020304" pitchFamily="18" charset="0"/>
                  </a:rPr>
                  <a:t>，</a:t>
                </a:r>
                <a14:m>
                  <m:oMath xmlns:m="http://schemas.openxmlformats.org/officeDocument/2006/math">
                    <m:r>
                      <a:rPr lang="en-US" altLang="zh-CN" sz="3200" b="1" i="1">
                        <a:effectLst/>
                        <a:latin typeface="Cambria Math" panose="02040503050406030204" pitchFamily="18" charset="0"/>
                        <a:cs typeface="Times New Roman" panose="02020603050405020304" pitchFamily="18" charset="0"/>
                      </a:rPr>
                      <m:t>𝛃</m:t>
                    </m:r>
                  </m:oMath>
                </a14:m>
                <a:r>
                  <a:rPr lang="zh-CN" altLang="zh-CN" sz="3200" dirty="0">
                    <a:effectLst/>
                    <a:latin typeface="Cambria" panose="02040503050406030204" pitchFamily="18" charset="0"/>
                    <a:cs typeface="Times New Roman" panose="02020603050405020304" pitchFamily="18" charset="0"/>
                  </a:rPr>
                  <a:t>的最小二乘估计为</a:t>
                </a:r>
                <a:endParaRPr lang="en-US" altLang="zh-CN" sz="3200" dirty="0">
                  <a:effectLst/>
                  <a:latin typeface="Cambria" panose="020405030504060302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acc>
                        <m:accPr>
                          <m:chr m:val="̂"/>
                          <m:ctrlPr>
                            <a:rPr lang="zh-CN" altLang="zh-CN" sz="3200" i="1">
                              <a:effectLst/>
                              <a:latin typeface="Cambria Math" panose="02040503050406030204" pitchFamily="18" charset="0"/>
                              <a:ea typeface="Cambria Math" panose="02040503050406030204" pitchFamily="18" charset="0"/>
                            </a:rPr>
                          </m:ctrlPr>
                        </m:accPr>
                        <m:e>
                          <m:r>
                            <a:rPr lang="en-US" altLang="zh-CN" sz="3200" b="1" i="1">
                              <a:effectLst/>
                              <a:latin typeface="Cambria Math" panose="02040503050406030204" pitchFamily="18" charset="0"/>
                              <a:cs typeface="Times New Roman" panose="02020603050405020304" pitchFamily="18" charset="0"/>
                            </a:rPr>
                            <m:t>𝛃</m:t>
                          </m:r>
                        </m:e>
                      </m:acc>
                      <m:r>
                        <a:rPr lang="en-US" altLang="zh-CN" sz="3200">
                          <a:effectLst/>
                          <a:latin typeface="Cambria Math" panose="02040503050406030204" pitchFamily="18" charset="0"/>
                          <a:cs typeface="Times New Roman" panose="02020603050405020304" pitchFamily="18" charset="0"/>
                        </a:rPr>
                        <m:t>=</m:t>
                      </m:r>
                      <m:sSup>
                        <m:sSupPr>
                          <m:ctrlPr>
                            <a:rPr lang="zh-CN" altLang="zh-CN" sz="3200" i="1">
                              <a:effectLst/>
                              <a:latin typeface="Cambria Math" panose="02040503050406030204" pitchFamily="18" charset="0"/>
                              <a:ea typeface="Cambria Math" panose="02040503050406030204" pitchFamily="18" charset="0"/>
                            </a:rPr>
                          </m:ctrlPr>
                        </m:sSupPr>
                        <m:e>
                          <m:d>
                            <m:dPr>
                              <m:ctrlPr>
                                <a:rPr lang="zh-CN" altLang="zh-CN" sz="3200" i="1">
                                  <a:effectLst/>
                                  <a:latin typeface="Cambria Math" panose="02040503050406030204" pitchFamily="18" charset="0"/>
                                  <a:ea typeface="Cambria Math" panose="02040503050406030204" pitchFamily="18" charset="0"/>
                                </a:rPr>
                              </m:ctrlPr>
                            </m:dPr>
                            <m:e>
                              <m:sSup>
                                <m:sSupPr>
                                  <m:ctrlPr>
                                    <a:rPr lang="zh-CN" altLang="zh-CN" sz="3200" i="1">
                                      <a:effectLst/>
                                      <a:latin typeface="Cambria Math" panose="02040503050406030204" pitchFamily="18" charset="0"/>
                                      <a:ea typeface="Cambria Math" panose="02040503050406030204" pitchFamily="18" charset="0"/>
                                    </a:rPr>
                                  </m:ctrlPr>
                                </m:sSupPr>
                                <m:e>
                                  <m:r>
                                    <a:rPr lang="en-US" altLang="zh-CN" sz="3200" i="1">
                                      <a:effectLst/>
                                      <a:latin typeface="Cambria Math" panose="02040503050406030204" pitchFamily="18" charset="0"/>
                                      <a:cs typeface="Times New Roman" panose="02020603050405020304" pitchFamily="18" charset="0"/>
                                    </a:rPr>
                                    <m:t>𝑋</m:t>
                                  </m:r>
                                </m:e>
                                <m:sup>
                                  <m:r>
                                    <a:rPr lang="en-US" altLang="zh-CN" sz="3200" i="1">
                                      <a:effectLst/>
                                      <a:latin typeface="Cambria Math" panose="02040503050406030204" pitchFamily="18" charset="0"/>
                                      <a:cs typeface="Times New Roman" panose="02020603050405020304" pitchFamily="18" charset="0"/>
                                    </a:rPr>
                                    <m:t>𝑇</m:t>
                                  </m:r>
                                </m:sup>
                              </m:sSup>
                              <m:r>
                                <a:rPr lang="en-US" altLang="zh-CN" sz="3200" i="1">
                                  <a:effectLst/>
                                  <a:latin typeface="Cambria Math" panose="02040503050406030204" pitchFamily="18" charset="0"/>
                                  <a:cs typeface="Times New Roman" panose="02020603050405020304" pitchFamily="18" charset="0"/>
                                </a:rPr>
                                <m:t>𝑋</m:t>
                              </m:r>
                            </m:e>
                          </m:d>
                        </m:e>
                        <m:sup>
                          <m:r>
                            <a:rPr lang="en-US" altLang="zh-CN" sz="3200" i="1">
                              <a:effectLst/>
                              <a:latin typeface="Cambria Math" panose="02040503050406030204" pitchFamily="18" charset="0"/>
                              <a:cs typeface="Times New Roman" panose="02020603050405020304" pitchFamily="18" charset="0"/>
                            </a:rPr>
                            <m:t>−1</m:t>
                          </m:r>
                        </m:sup>
                      </m:sSup>
                      <m:sSup>
                        <m:sSupPr>
                          <m:ctrlPr>
                            <a:rPr lang="zh-CN" altLang="zh-CN" sz="3200" i="1">
                              <a:effectLst/>
                              <a:latin typeface="Cambria Math" panose="02040503050406030204" pitchFamily="18" charset="0"/>
                              <a:ea typeface="Cambria Math" panose="02040503050406030204" pitchFamily="18" charset="0"/>
                            </a:rPr>
                          </m:ctrlPr>
                        </m:sSupPr>
                        <m:e>
                          <m:r>
                            <a:rPr lang="en-US" altLang="zh-CN" sz="3200" i="1">
                              <a:effectLst/>
                              <a:latin typeface="Cambria Math" panose="02040503050406030204" pitchFamily="18" charset="0"/>
                              <a:cs typeface="Times New Roman" panose="02020603050405020304" pitchFamily="18" charset="0"/>
                            </a:rPr>
                            <m:t>𝑋</m:t>
                          </m:r>
                        </m:e>
                        <m:sup>
                          <m:r>
                            <a:rPr lang="en-US" altLang="zh-CN" sz="3200" i="1">
                              <a:effectLst/>
                              <a:latin typeface="Cambria Math" panose="02040503050406030204" pitchFamily="18" charset="0"/>
                              <a:cs typeface="Times New Roman" panose="02020603050405020304" pitchFamily="18" charset="0"/>
                            </a:rPr>
                            <m:t>𝑇</m:t>
                          </m:r>
                        </m:sup>
                      </m:sSup>
                      <m:r>
                        <a:rPr lang="en-US" altLang="zh-CN" sz="3200" b="1" i="1">
                          <a:effectLst/>
                          <a:latin typeface="Cambria Math" panose="02040503050406030204" pitchFamily="18" charset="0"/>
                          <a:cs typeface="Times New Roman" panose="02020603050405020304" pitchFamily="18" charset="0"/>
                        </a:rPr>
                        <m:t>𝐘</m:t>
                      </m:r>
                    </m:oMath>
                  </m:oMathPara>
                </a14:m>
                <a:endParaRPr lang="zh-CN" altLang="en-US" sz="3200" dirty="0"/>
              </a:p>
            </p:txBody>
          </p:sp>
        </mc:Choice>
        <mc:Fallback xmlns="">
          <p:sp>
            <p:nvSpPr>
              <p:cNvPr id="8" name="文本框 7">
                <a:extLst>
                  <a:ext uri="{FF2B5EF4-FFF2-40B4-BE49-F238E27FC236}">
                    <a16:creationId xmlns:a16="http://schemas.microsoft.com/office/drawing/2014/main" id="{30053305-4E54-4C9A-BD9F-091D26E7CE5E}"/>
                  </a:ext>
                </a:extLst>
              </p:cNvPr>
              <p:cNvSpPr txBox="1">
                <a:spLocks noRot="1" noChangeAspect="1" noMove="1" noResize="1" noEditPoints="1" noAdjustHandles="1" noChangeArrowheads="1" noChangeShapeType="1" noTextEdit="1"/>
              </p:cNvSpPr>
              <p:nvPr/>
            </p:nvSpPr>
            <p:spPr>
              <a:xfrm>
                <a:off x="103257" y="1701107"/>
                <a:ext cx="8937485" cy="2927789"/>
              </a:xfrm>
              <a:prstGeom prst="rect">
                <a:avLst/>
              </a:prstGeom>
              <a:blipFill>
                <a:blip r:embed="rId2"/>
                <a:stretch>
                  <a:fillRect l="-1774" t="-3333" r="-955"/>
                </a:stretch>
              </a:blipFill>
              <a:ln w="25400">
                <a:noFill/>
              </a:ln>
            </p:spPr>
            <p:txBody>
              <a:bodyPr/>
              <a:lstStyle/>
              <a:p>
                <a:r>
                  <a:rPr lang="zh-CN" altLang="en-US">
                    <a:noFill/>
                  </a:rPr>
                  <a:t> </a:t>
                </a:r>
              </a:p>
            </p:txBody>
          </p:sp>
        </mc:Fallback>
      </mc:AlternateContent>
    </p:spTree>
    <p:extLst>
      <p:ext uri="{BB962C8B-B14F-4D97-AF65-F5344CB8AC3E}">
        <p14:creationId xmlns:p14="http://schemas.microsoft.com/office/powerpoint/2010/main" val="296860664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标题 1">
            <a:extLst>
              <a:ext uri="{FF2B5EF4-FFF2-40B4-BE49-F238E27FC236}">
                <a16:creationId xmlns:a16="http://schemas.microsoft.com/office/drawing/2014/main" id="{C5D96BB7-F3EE-475D-8C4A-757D9F1B8C06}"/>
              </a:ext>
            </a:extLst>
          </p:cNvPr>
          <p:cNvSpPr>
            <a:spLocks noGrp="1" noChangeArrowheads="1"/>
          </p:cNvSpPr>
          <p:nvPr>
            <p:ph type="title"/>
          </p:nvPr>
        </p:nvSpPr>
        <p:spPr>
          <a:xfrm>
            <a:off x="-15875" y="142875"/>
            <a:ext cx="8229600" cy="642938"/>
          </a:xfrm>
        </p:spPr>
        <p:txBody>
          <a:bodyPr/>
          <a:lstStyle/>
          <a:p>
            <a:pPr algn="l" defTabSz="512763" fontAlgn="base">
              <a:spcAft>
                <a:spcPct val="0"/>
              </a:spcAft>
            </a:pPr>
            <a:r>
              <a:rPr lang="en-US" altLang="zh-CN" dirty="0"/>
              <a:t>1</a:t>
            </a:r>
            <a:r>
              <a:rPr lang="zh-CN" altLang="en-US" dirty="0"/>
              <a:t>，估计量的标准误差的</a:t>
            </a:r>
            <a:r>
              <a:rPr lang="en-US" altLang="zh-CN" dirty="0"/>
              <a:t>bootstrap</a:t>
            </a:r>
            <a:r>
              <a:rPr lang="zh-CN" altLang="en-US" dirty="0"/>
              <a:t>估计</a:t>
            </a:r>
          </a:p>
        </p:txBody>
      </p:sp>
      <p:sp>
        <p:nvSpPr>
          <p:cNvPr id="4" name="灯片编号占位符 2">
            <a:extLst>
              <a:ext uri="{FF2B5EF4-FFF2-40B4-BE49-F238E27FC236}">
                <a16:creationId xmlns:a16="http://schemas.microsoft.com/office/drawing/2014/main" id="{C27C162C-7E7E-4C70-B53F-15564590C7C6}"/>
              </a:ext>
            </a:extLst>
          </p:cNvPr>
          <p:cNvSpPr>
            <a:spLocks noGrp="1" noChangeArrowheads="1"/>
          </p:cNvSpPr>
          <p:nvPr>
            <p:ph type="sldNum" sz="quarter" idx="12"/>
          </p:nvPr>
        </p:nvSpPr>
        <p:spPr bwMode="auto">
          <a:xfrm>
            <a:off x="6553200" y="6391275"/>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9FCE3FB9-BAC7-4293-A5BB-B8E090A183F8}" type="slidenum">
              <a:rPr lang="zh-CN" altLang="en-US">
                <a:solidFill>
                  <a:srgbClr val="898989"/>
                </a:solidFill>
              </a:rPr>
              <a:pPr/>
              <a:t>76</a:t>
            </a:fld>
            <a:endParaRPr lang="zh-CN" altLang="en-US">
              <a:solidFill>
                <a:srgbClr val="898989"/>
              </a:solidFill>
            </a:endParaRPr>
          </a:p>
        </p:txBody>
      </p:sp>
      <p:sp>
        <p:nvSpPr>
          <p:cNvPr id="16" name="文本框 15">
            <a:extLst>
              <a:ext uri="{FF2B5EF4-FFF2-40B4-BE49-F238E27FC236}">
                <a16:creationId xmlns:a16="http://schemas.microsoft.com/office/drawing/2014/main" id="{7CEDEC46-CDDF-44FE-8149-432C60974C70}"/>
              </a:ext>
            </a:extLst>
          </p:cNvPr>
          <p:cNvSpPr txBox="1"/>
          <p:nvPr/>
        </p:nvSpPr>
        <p:spPr>
          <a:xfrm>
            <a:off x="9034" y="953725"/>
            <a:ext cx="9143999" cy="584775"/>
          </a:xfrm>
          <a:prstGeom prst="rect">
            <a:avLst/>
          </a:prstGeom>
          <a:noFill/>
          <a:ln w="25400">
            <a:noFill/>
          </a:ln>
        </p:spPr>
        <p:txBody>
          <a:bodyPr wrap="square">
            <a:spAutoFit/>
          </a:bodyPr>
          <a:lstStyle/>
          <a:p>
            <a:r>
              <a:rPr kumimoji="0" lang="zh-CN" altLang="en-US" sz="3200" b="1" i="0" u="none" strike="noStrike" kern="1200" cap="none" spc="0" normalizeH="0" baseline="0" noProof="0" dirty="0">
                <a:ln>
                  <a:noFill/>
                </a:ln>
                <a:solidFill>
                  <a:srgbClr val="FF0000"/>
                </a:solidFill>
                <a:effectLst/>
                <a:uLnTx/>
                <a:uFillTx/>
                <a:latin typeface="Verdana" panose="020B0604030504040204" pitchFamily="34" charset="0"/>
                <a:ea typeface="宋体" panose="02010600030101010101" pitchFamily="2" charset="-122"/>
                <a:cs typeface="+mn-cs"/>
              </a:rPr>
              <a:t>例</a:t>
            </a:r>
            <a:r>
              <a:rPr kumimoji="0" lang="en-US" altLang="zh-CN" sz="3200" b="1" i="0" u="none" strike="noStrike" kern="1200" cap="none" spc="0" normalizeH="0" baseline="0" noProof="0" dirty="0">
                <a:ln>
                  <a:noFill/>
                </a:ln>
                <a:solidFill>
                  <a:srgbClr val="FF0000"/>
                </a:solidFill>
                <a:effectLst/>
                <a:uLnTx/>
                <a:uFillTx/>
                <a:latin typeface="Verdana" panose="020B0604030504040204" pitchFamily="34" charset="0"/>
                <a:ea typeface="宋体" panose="02010600030101010101" pitchFamily="2" charset="-122"/>
                <a:cs typeface="+mn-cs"/>
              </a:rPr>
              <a:t>17.2 </a:t>
            </a:r>
            <a:r>
              <a:rPr kumimoji="0" lang="zh-CN" altLang="en-US" sz="3200" b="1" i="0" u="none" strike="noStrike" kern="1200" cap="none" spc="0" normalizeH="0" baseline="0" noProof="0" dirty="0">
                <a:ln>
                  <a:noFill/>
                </a:ln>
                <a:solidFill>
                  <a:schemeClr val="accent1"/>
                </a:solidFill>
                <a:effectLst/>
                <a:uLnTx/>
                <a:uFillTx/>
                <a:latin typeface="Verdana" panose="020B0604030504040204" pitchFamily="34" charset="0"/>
                <a:ea typeface="宋体" panose="02010600030101010101" pitchFamily="2" charset="-122"/>
                <a:cs typeface="+mn-cs"/>
              </a:rPr>
              <a:t>线性模型参数估计的</a:t>
            </a:r>
            <a:r>
              <a:rPr kumimoji="0" lang="en-US" altLang="zh-CN" sz="3200" b="1" i="0" u="none" strike="noStrike" kern="1200" cap="none" spc="0" normalizeH="0" baseline="0" noProof="0" dirty="0">
                <a:ln>
                  <a:noFill/>
                </a:ln>
                <a:solidFill>
                  <a:schemeClr val="accent1"/>
                </a:solidFill>
                <a:effectLst/>
                <a:uLnTx/>
                <a:uFillTx/>
                <a:latin typeface="Verdana" panose="020B0604030504040204" pitchFamily="34" charset="0"/>
                <a:ea typeface="宋体" panose="02010600030101010101" pitchFamily="2" charset="-122"/>
                <a:cs typeface="+mn-cs"/>
              </a:rPr>
              <a:t>SE</a:t>
            </a:r>
            <a:endParaRPr kumimoji="0" lang="zh-CN" altLang="en-US" sz="3200" b="0" i="0" u="none" strike="noStrike" kern="1200" cap="none" spc="0" normalizeH="0" baseline="0" noProof="0" dirty="0">
              <a:ln>
                <a:noFill/>
              </a:ln>
              <a:solidFill>
                <a:schemeClr val="accent1"/>
              </a:solidFill>
              <a:effectLst/>
              <a:uLnTx/>
              <a:uFillTx/>
              <a:latin typeface="Verdana" panose="020B0604030504040204" pitchFamily="34" charset="0"/>
              <a:ea typeface="宋体" panose="02010600030101010101" pitchFamily="2" charset="-122"/>
              <a:cs typeface="+mn-cs"/>
            </a:endParaRPr>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ED96775E-5AFD-4A87-B554-FC6D4669A3C6}"/>
                  </a:ext>
                </a:extLst>
              </p:cNvPr>
              <p:cNvSpPr txBox="1"/>
              <p:nvPr/>
            </p:nvSpPr>
            <p:spPr>
              <a:xfrm>
                <a:off x="22056" y="1798095"/>
                <a:ext cx="8433396" cy="1414105"/>
              </a:xfrm>
              <a:prstGeom prst="rect">
                <a:avLst/>
              </a:prstGeom>
              <a:noFill/>
              <a:ln w="25400">
                <a:noFill/>
              </a:ln>
            </p:spPr>
            <p:txBody>
              <a:bodyPr wrap="square">
                <a:spAutoFit/>
              </a:bodyPr>
              <a:lstStyle/>
              <a:p>
                <a:pPr>
                  <a:spcBef>
                    <a:spcPts val="900"/>
                  </a:spcBef>
                  <a:spcAft>
                    <a:spcPts val="900"/>
                  </a:spcAft>
                </a:pPr>
                <a14:m>
                  <m:oMath xmlns:m="http://schemas.openxmlformats.org/officeDocument/2006/math">
                    <m:acc>
                      <m:accPr>
                        <m:chr m:val="̂"/>
                        <m:ctrlPr>
                          <a:rPr lang="zh-CN" altLang="zh-CN" sz="3200" i="1">
                            <a:effectLst/>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sz="3200" b="1" i="1">
                            <a:effectLst/>
                            <a:latin typeface="Cambria Math" panose="02040503050406030204" pitchFamily="18" charset="0"/>
                            <a:cs typeface="Times New Roman" panose="02020603050405020304" pitchFamily="18" charset="0"/>
                          </a:rPr>
                          <m:t>𝛃</m:t>
                        </m:r>
                      </m:e>
                    </m:acc>
                  </m:oMath>
                </a14:m>
                <a:r>
                  <a:rPr lang="zh-CN" altLang="zh-CN" sz="3200" dirty="0">
                    <a:effectLst/>
                    <a:latin typeface="Cambria" panose="02040503050406030204" pitchFamily="18" charset="0"/>
                    <a:cs typeface="Times New Roman" panose="02020603050405020304" pitchFamily="18" charset="0"/>
                  </a:rPr>
                  <a:t>的协方差阵为</a:t>
                </a:r>
                <a14:m>
                  <m:oMath xmlns:m="http://schemas.openxmlformats.org/officeDocument/2006/math">
                    <m:r>
                      <m:rPr>
                        <m:nor/>
                      </m:rPr>
                      <a:rPr lang="en-US" altLang="zh-CN" sz="3200">
                        <a:effectLst/>
                        <a:latin typeface="Cambria" panose="02040503050406030204" pitchFamily="18" charset="0"/>
                        <a:cs typeface="Times New Roman" panose="02020603050405020304" pitchFamily="18" charset="0"/>
                      </a:rPr>
                      <m:t>Var</m:t>
                    </m:r>
                    <m:d>
                      <m:dPr>
                        <m:ctrlPr>
                          <a:rPr lang="zh-CN" altLang="zh-CN" sz="3200" i="1">
                            <a:effectLst/>
                            <a:latin typeface="Cambria Math" panose="02040503050406030204" pitchFamily="18" charset="0"/>
                            <a:ea typeface="Cambria Math" panose="02040503050406030204" pitchFamily="18" charset="0"/>
                            <a:cs typeface="Times New Roman" panose="02020603050405020304" pitchFamily="18" charset="0"/>
                          </a:rPr>
                        </m:ctrlPr>
                      </m:dPr>
                      <m:e>
                        <m:acc>
                          <m:accPr>
                            <m:chr m:val="̂"/>
                            <m:ctrlPr>
                              <a:rPr lang="zh-CN" altLang="zh-CN" sz="3200" i="1">
                                <a:effectLst/>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sz="3200" b="1" i="1">
                                <a:effectLst/>
                                <a:latin typeface="Cambria Math" panose="02040503050406030204" pitchFamily="18" charset="0"/>
                                <a:cs typeface="Times New Roman" panose="02020603050405020304" pitchFamily="18" charset="0"/>
                              </a:rPr>
                              <m:t>𝛃</m:t>
                            </m:r>
                          </m:e>
                        </m:acc>
                      </m:e>
                    </m:d>
                    <m:r>
                      <a:rPr lang="en-US" altLang="zh-CN" sz="3200">
                        <a:effectLst/>
                        <a:latin typeface="Cambria Math" panose="02040503050406030204" pitchFamily="18" charset="0"/>
                        <a:cs typeface="Times New Roman" panose="02020603050405020304" pitchFamily="18" charset="0"/>
                      </a:rPr>
                      <m:t>=</m:t>
                    </m:r>
                    <m:sSup>
                      <m:sSupPr>
                        <m:ctrlPr>
                          <a:rPr lang="zh-CN" altLang="zh-CN" sz="32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3200" i="1">
                            <a:effectLst/>
                            <a:latin typeface="Cambria Math" panose="02040503050406030204" pitchFamily="18" charset="0"/>
                            <a:cs typeface="Times New Roman" panose="02020603050405020304" pitchFamily="18" charset="0"/>
                          </a:rPr>
                          <m:t>𝜎</m:t>
                        </m:r>
                      </m:e>
                      <m:sup>
                        <m:r>
                          <a:rPr lang="en-US" altLang="zh-CN" sz="3200" i="1">
                            <a:effectLst/>
                            <a:latin typeface="Cambria Math" panose="02040503050406030204" pitchFamily="18" charset="0"/>
                            <a:cs typeface="Times New Roman" panose="02020603050405020304" pitchFamily="18" charset="0"/>
                          </a:rPr>
                          <m:t>2</m:t>
                        </m:r>
                      </m:sup>
                    </m:sSup>
                    <m:sSup>
                      <m:sSupPr>
                        <m:ctrlPr>
                          <a:rPr lang="zh-CN" altLang="zh-CN" sz="3200" i="1">
                            <a:effectLst/>
                            <a:latin typeface="Cambria Math" panose="02040503050406030204" pitchFamily="18" charset="0"/>
                            <a:ea typeface="Cambria Math" panose="02040503050406030204" pitchFamily="18" charset="0"/>
                            <a:cs typeface="Times New Roman" panose="02020603050405020304" pitchFamily="18" charset="0"/>
                          </a:rPr>
                        </m:ctrlPr>
                      </m:sSupPr>
                      <m:e>
                        <m:d>
                          <m:dPr>
                            <m:ctrlPr>
                              <a:rPr lang="zh-CN" altLang="zh-CN" sz="3200" i="1">
                                <a:effectLst/>
                                <a:latin typeface="Cambria Math" panose="02040503050406030204" pitchFamily="18" charset="0"/>
                                <a:ea typeface="Cambria Math" panose="02040503050406030204" pitchFamily="18" charset="0"/>
                                <a:cs typeface="Times New Roman" panose="02020603050405020304" pitchFamily="18" charset="0"/>
                              </a:rPr>
                            </m:ctrlPr>
                          </m:dPr>
                          <m:e>
                            <m:sSup>
                              <m:sSupPr>
                                <m:ctrlPr>
                                  <a:rPr lang="zh-CN" altLang="zh-CN" sz="32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3200" i="1">
                                    <a:effectLst/>
                                    <a:latin typeface="Cambria Math" panose="02040503050406030204" pitchFamily="18" charset="0"/>
                                    <a:cs typeface="Times New Roman" panose="02020603050405020304" pitchFamily="18" charset="0"/>
                                  </a:rPr>
                                  <m:t>𝑋</m:t>
                                </m:r>
                              </m:e>
                              <m:sup>
                                <m:r>
                                  <a:rPr lang="en-US" altLang="zh-CN" sz="3200" i="1">
                                    <a:effectLst/>
                                    <a:latin typeface="Cambria Math" panose="02040503050406030204" pitchFamily="18" charset="0"/>
                                    <a:cs typeface="Times New Roman" panose="02020603050405020304" pitchFamily="18" charset="0"/>
                                  </a:rPr>
                                  <m:t>𝑇</m:t>
                                </m:r>
                              </m:sup>
                            </m:sSup>
                            <m:r>
                              <a:rPr lang="en-US" altLang="zh-CN" sz="3200" i="1">
                                <a:effectLst/>
                                <a:latin typeface="Cambria Math" panose="02040503050406030204" pitchFamily="18" charset="0"/>
                                <a:cs typeface="Times New Roman" panose="02020603050405020304" pitchFamily="18" charset="0"/>
                              </a:rPr>
                              <m:t>𝑋</m:t>
                            </m:r>
                          </m:e>
                        </m:d>
                      </m:e>
                      <m:sup>
                        <m:r>
                          <a:rPr lang="en-US" altLang="zh-CN" sz="3200" i="1">
                            <a:effectLst/>
                            <a:latin typeface="Cambria Math" panose="02040503050406030204" pitchFamily="18" charset="0"/>
                            <a:cs typeface="Times New Roman" panose="02020603050405020304" pitchFamily="18" charset="0"/>
                          </a:rPr>
                          <m:t>−1</m:t>
                        </m:r>
                      </m:sup>
                    </m:sSup>
                  </m:oMath>
                </a14:m>
                <a:endParaRPr lang="zh-CN" altLang="zh-CN" sz="3200" dirty="0">
                  <a:effectLst/>
                  <a:latin typeface="Cambria" panose="02040503050406030204" pitchFamily="18" charset="0"/>
                  <a:cs typeface="Times New Roman" panose="02020603050405020304" pitchFamily="18" charset="0"/>
                </a:endParaRPr>
              </a:p>
              <a:p>
                <a:pPr>
                  <a:spcBef>
                    <a:spcPts val="900"/>
                  </a:spcBef>
                  <a:spcAft>
                    <a:spcPts val="900"/>
                  </a:spcAft>
                </a:pPr>
                <a:r>
                  <a:rPr lang="zh-CN" altLang="zh-CN" sz="3200" dirty="0">
                    <a:effectLst/>
                    <a:latin typeface="Cambria" panose="02040503050406030204" pitchFamily="18" charset="0"/>
                    <a:cs typeface="Times New Roman" panose="02020603050405020304" pitchFamily="18" charset="0"/>
                  </a:rPr>
                  <a:t>第</a:t>
                </a:r>
                <a:r>
                  <a:rPr lang="en-US" altLang="zh-CN" sz="3200" dirty="0">
                    <a:effectLst/>
                    <a:latin typeface="Cambria" panose="02040503050406030204" pitchFamily="18" charset="0"/>
                    <a:cs typeface="Times New Roman" panose="02020603050405020304" pitchFamily="18" charset="0"/>
                  </a:rPr>
                  <a:t>j</a:t>
                </a:r>
                <a:r>
                  <a:rPr lang="zh-CN" altLang="zh-CN" sz="3200" dirty="0">
                    <a:effectLst/>
                    <a:latin typeface="Cambria" panose="02040503050406030204" pitchFamily="18" charset="0"/>
                    <a:cs typeface="Times New Roman" panose="02020603050405020304" pitchFamily="18" charset="0"/>
                  </a:rPr>
                  <a:t>个系数</a:t>
                </a:r>
                <a14:m>
                  <m:oMath xmlns:m="http://schemas.openxmlformats.org/officeDocument/2006/math">
                    <m:sSub>
                      <m:sSubPr>
                        <m:ctrlPr>
                          <a:rPr lang="zh-CN" altLang="zh-CN" sz="32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3200" i="1">
                            <a:effectLst/>
                            <a:latin typeface="Cambria Math" panose="02040503050406030204" pitchFamily="18" charset="0"/>
                            <a:cs typeface="Times New Roman" panose="02020603050405020304" pitchFamily="18" charset="0"/>
                          </a:rPr>
                          <m:t>𝛽</m:t>
                        </m:r>
                      </m:e>
                      <m:sub>
                        <m:r>
                          <a:rPr lang="en-US" altLang="zh-CN" sz="3200" i="1">
                            <a:effectLst/>
                            <a:latin typeface="Cambria Math" panose="02040503050406030204" pitchFamily="18" charset="0"/>
                            <a:cs typeface="Times New Roman" panose="02020603050405020304" pitchFamily="18" charset="0"/>
                          </a:rPr>
                          <m:t>𝑗</m:t>
                        </m:r>
                      </m:sub>
                    </m:sSub>
                  </m:oMath>
                </a14:m>
                <a:r>
                  <a:rPr lang="zh-CN" altLang="zh-CN" sz="3200" dirty="0">
                    <a:effectLst/>
                    <a:latin typeface="Cambria" panose="02040503050406030204" pitchFamily="18" charset="0"/>
                    <a:cs typeface="Times New Roman" panose="02020603050405020304" pitchFamily="18" charset="0"/>
                  </a:rPr>
                  <a:t>的</a:t>
                </a:r>
                <a:r>
                  <a:rPr lang="zh-CN" altLang="zh-CN" sz="3200" b="1" dirty="0">
                    <a:solidFill>
                      <a:srgbClr val="FF0000"/>
                    </a:solidFill>
                    <a:effectLst/>
                    <a:latin typeface="Cambria" panose="02040503050406030204" pitchFamily="18" charset="0"/>
                    <a:cs typeface="Times New Roman" panose="02020603050405020304" pitchFamily="18" charset="0"/>
                  </a:rPr>
                  <a:t>标准误差</a:t>
                </a:r>
                <a:r>
                  <a:rPr lang="zh-CN" altLang="zh-CN" sz="3200" dirty="0">
                    <a:effectLst/>
                    <a:latin typeface="Cambria" panose="02040503050406030204" pitchFamily="18" charset="0"/>
                    <a:cs typeface="Times New Roman" panose="02020603050405020304" pitchFamily="18" charset="0"/>
                  </a:rPr>
                  <a:t>可估计为 </a:t>
                </a:r>
              </a:p>
            </p:txBody>
          </p:sp>
        </mc:Choice>
        <mc:Fallback xmlns="">
          <p:sp>
            <p:nvSpPr>
              <p:cNvPr id="7" name="文本框 6">
                <a:extLst>
                  <a:ext uri="{FF2B5EF4-FFF2-40B4-BE49-F238E27FC236}">
                    <a16:creationId xmlns:a16="http://schemas.microsoft.com/office/drawing/2014/main" id="{ED96775E-5AFD-4A87-B554-FC6D4669A3C6}"/>
                  </a:ext>
                </a:extLst>
              </p:cNvPr>
              <p:cNvSpPr txBox="1">
                <a:spLocks noRot="1" noChangeAspect="1" noMove="1" noResize="1" noEditPoints="1" noAdjustHandles="1" noChangeArrowheads="1" noChangeShapeType="1" noTextEdit="1"/>
              </p:cNvSpPr>
              <p:nvPr/>
            </p:nvSpPr>
            <p:spPr>
              <a:xfrm>
                <a:off x="22056" y="1798095"/>
                <a:ext cx="8433396" cy="1414105"/>
              </a:xfrm>
              <a:prstGeom prst="rect">
                <a:avLst/>
              </a:prstGeom>
              <a:blipFill>
                <a:blip r:embed="rId2"/>
                <a:stretch>
                  <a:fillRect l="-1880" t="-5172" b="-10345"/>
                </a:stretch>
              </a:blipFill>
              <a:ln w="25400">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6E3C7ADC-61D1-451E-AF94-6837B41F3BAF}"/>
                  </a:ext>
                </a:extLst>
              </p:cNvPr>
              <p:cNvSpPr txBox="1"/>
              <p:nvPr/>
            </p:nvSpPr>
            <p:spPr>
              <a:xfrm>
                <a:off x="40873" y="4524109"/>
                <a:ext cx="8172852" cy="618246"/>
              </a:xfrm>
              <a:prstGeom prst="rect">
                <a:avLst/>
              </a:prstGeom>
              <a:noFill/>
              <a:ln w="25400">
                <a:noFill/>
              </a:ln>
            </p:spPr>
            <p:txBody>
              <a:bodyPr wrap="square">
                <a:spAutoFit/>
              </a:bodyPr>
              <a:lstStyle/>
              <a:p>
                <a:r>
                  <a:rPr lang="zh-CN" altLang="zh-CN" sz="3200" dirty="0">
                    <a:effectLst/>
                    <a:latin typeface="Cambria" panose="02040503050406030204" pitchFamily="18" charset="0"/>
                    <a:cs typeface="Times New Roman" panose="02020603050405020304" pitchFamily="18" charset="0"/>
                  </a:rPr>
                  <a:t>其中</a:t>
                </a:r>
                <a14:m>
                  <m:oMath xmlns:m="http://schemas.openxmlformats.org/officeDocument/2006/math">
                    <m:acc>
                      <m:accPr>
                        <m:chr m:val="̂"/>
                        <m:ctrlPr>
                          <a:rPr lang="zh-CN" altLang="zh-CN" sz="3200" i="1">
                            <a:effectLst/>
                            <a:latin typeface="Cambria Math" panose="02040503050406030204" pitchFamily="18" charset="0"/>
                            <a:ea typeface="Cambria Math" panose="02040503050406030204" pitchFamily="18" charset="0"/>
                          </a:rPr>
                        </m:ctrlPr>
                      </m:accPr>
                      <m:e>
                        <m:r>
                          <a:rPr lang="en-US" altLang="zh-CN" sz="3200" i="1">
                            <a:effectLst/>
                            <a:latin typeface="Cambria Math" panose="02040503050406030204" pitchFamily="18" charset="0"/>
                            <a:cs typeface="Times New Roman" panose="02020603050405020304" pitchFamily="18" charset="0"/>
                          </a:rPr>
                          <m:t>𝜎</m:t>
                        </m:r>
                      </m:e>
                    </m:acc>
                  </m:oMath>
                </a14:m>
                <a:r>
                  <a:rPr lang="zh-CN" altLang="zh-CN" sz="3200" dirty="0">
                    <a:effectLst/>
                    <a:latin typeface="Cambria" panose="02040503050406030204" pitchFamily="18" charset="0"/>
                    <a:cs typeface="Times New Roman" panose="02020603050405020304" pitchFamily="18" charset="0"/>
                  </a:rPr>
                  <a:t>是</a:t>
                </a:r>
                <a14:m>
                  <m:oMath xmlns:m="http://schemas.openxmlformats.org/officeDocument/2006/math">
                    <m:r>
                      <a:rPr lang="en-US" altLang="zh-CN" sz="3200" i="1">
                        <a:effectLst/>
                        <a:latin typeface="Cambria Math" panose="02040503050406030204" pitchFamily="18" charset="0"/>
                        <a:cs typeface="Times New Roman" panose="02020603050405020304" pitchFamily="18" charset="0"/>
                      </a:rPr>
                      <m:t>𝜎</m:t>
                    </m:r>
                  </m:oMath>
                </a14:m>
                <a:r>
                  <a:rPr lang="zh-CN" altLang="zh-CN" sz="3200" dirty="0">
                    <a:effectLst/>
                    <a:latin typeface="Cambria" panose="02040503050406030204" pitchFamily="18" charset="0"/>
                    <a:cs typeface="Times New Roman" panose="02020603050405020304" pitchFamily="18" charset="0"/>
                  </a:rPr>
                  <a:t>的估计，</a:t>
                </a:r>
                <a:r>
                  <a:rPr lang="zh-CN" altLang="zh-CN" sz="3200" dirty="0">
                    <a:effectLst/>
                    <a:ea typeface="Cambria" panose="02040503050406030204" pitchFamily="18" charset="0"/>
                    <a:cs typeface="Times New Roman" panose="02020603050405020304" pitchFamily="18" charset="0"/>
                  </a:rPr>
                  <a:t> </a:t>
                </a:r>
                <a14:m>
                  <m:oMath xmlns:m="http://schemas.openxmlformats.org/officeDocument/2006/math">
                    <m:sSup>
                      <m:sSupPr>
                        <m:ctrlPr>
                          <a:rPr lang="zh-CN" altLang="zh-CN" sz="3200" i="1">
                            <a:effectLst/>
                            <a:latin typeface="Cambria Math" panose="02040503050406030204" pitchFamily="18" charset="0"/>
                            <a:ea typeface="Cambria Math" panose="02040503050406030204" pitchFamily="18" charset="0"/>
                          </a:rPr>
                        </m:ctrlPr>
                      </m:sSupPr>
                      <m:e>
                        <m:r>
                          <a:rPr lang="en-US" altLang="zh-CN" sz="3200" i="1">
                            <a:effectLst/>
                            <a:latin typeface="Cambria Math" panose="02040503050406030204" pitchFamily="18" charset="0"/>
                            <a:cs typeface="Times New Roman" panose="02020603050405020304" pitchFamily="18" charset="0"/>
                          </a:rPr>
                          <m:t>𝑎</m:t>
                        </m:r>
                      </m:e>
                      <m:sup>
                        <m:d>
                          <m:dPr>
                            <m:ctrlPr>
                              <a:rPr lang="zh-CN" altLang="zh-CN" sz="3200" i="1">
                                <a:effectLst/>
                                <a:latin typeface="Cambria Math" panose="02040503050406030204" pitchFamily="18" charset="0"/>
                                <a:ea typeface="Cambria Math" panose="02040503050406030204" pitchFamily="18" charset="0"/>
                              </a:rPr>
                            </m:ctrlPr>
                          </m:dPr>
                          <m:e>
                            <m:r>
                              <a:rPr lang="en-US" altLang="zh-CN" sz="3200" i="1">
                                <a:effectLst/>
                                <a:latin typeface="Cambria Math" panose="02040503050406030204" pitchFamily="18" charset="0"/>
                                <a:cs typeface="Times New Roman" panose="02020603050405020304" pitchFamily="18" charset="0"/>
                              </a:rPr>
                              <m:t>𝑖𝑗</m:t>
                            </m:r>
                          </m:e>
                        </m:d>
                      </m:sup>
                    </m:sSup>
                  </m:oMath>
                </a14:m>
                <a:r>
                  <a:rPr lang="zh-CN" altLang="zh-CN" sz="3200" dirty="0">
                    <a:effectLst/>
                    <a:latin typeface="Cambria" panose="02040503050406030204" pitchFamily="18" charset="0"/>
                    <a:cs typeface="Times New Roman" panose="02020603050405020304" pitchFamily="18" charset="0"/>
                  </a:rPr>
                  <a:t>为</a:t>
                </a:r>
                <a14:m>
                  <m:oMath xmlns:m="http://schemas.openxmlformats.org/officeDocument/2006/math">
                    <m:sSup>
                      <m:sSupPr>
                        <m:ctrlPr>
                          <a:rPr lang="zh-CN" altLang="zh-CN" sz="3200" i="1">
                            <a:effectLst/>
                            <a:latin typeface="Cambria Math" panose="02040503050406030204" pitchFamily="18" charset="0"/>
                            <a:ea typeface="Cambria Math" panose="02040503050406030204" pitchFamily="18" charset="0"/>
                          </a:rPr>
                        </m:ctrlPr>
                      </m:sSupPr>
                      <m:e>
                        <m:d>
                          <m:dPr>
                            <m:ctrlPr>
                              <a:rPr lang="zh-CN" altLang="zh-CN" sz="3200" i="1">
                                <a:effectLst/>
                                <a:latin typeface="Cambria Math" panose="02040503050406030204" pitchFamily="18" charset="0"/>
                                <a:ea typeface="Cambria Math" panose="02040503050406030204" pitchFamily="18" charset="0"/>
                              </a:rPr>
                            </m:ctrlPr>
                          </m:dPr>
                          <m:e>
                            <m:sSup>
                              <m:sSupPr>
                                <m:ctrlPr>
                                  <a:rPr lang="zh-CN" altLang="zh-CN" sz="3200" i="1">
                                    <a:effectLst/>
                                    <a:latin typeface="Cambria Math" panose="02040503050406030204" pitchFamily="18" charset="0"/>
                                    <a:ea typeface="Cambria Math" panose="02040503050406030204" pitchFamily="18" charset="0"/>
                                  </a:rPr>
                                </m:ctrlPr>
                              </m:sSupPr>
                              <m:e>
                                <m:r>
                                  <a:rPr lang="en-US" altLang="zh-CN" sz="3200" i="1">
                                    <a:effectLst/>
                                    <a:latin typeface="Cambria Math" panose="02040503050406030204" pitchFamily="18" charset="0"/>
                                    <a:cs typeface="Times New Roman" panose="02020603050405020304" pitchFamily="18" charset="0"/>
                                  </a:rPr>
                                  <m:t>𝑋</m:t>
                                </m:r>
                              </m:e>
                              <m:sup>
                                <m:r>
                                  <a:rPr lang="en-US" altLang="zh-CN" sz="3200" i="1">
                                    <a:effectLst/>
                                    <a:latin typeface="Cambria Math" panose="02040503050406030204" pitchFamily="18" charset="0"/>
                                    <a:cs typeface="Times New Roman" panose="02020603050405020304" pitchFamily="18" charset="0"/>
                                  </a:rPr>
                                  <m:t>𝑇</m:t>
                                </m:r>
                              </m:sup>
                            </m:sSup>
                            <m:r>
                              <a:rPr lang="en-US" altLang="zh-CN" sz="3200" i="1">
                                <a:effectLst/>
                                <a:latin typeface="Cambria Math" panose="02040503050406030204" pitchFamily="18" charset="0"/>
                                <a:cs typeface="Times New Roman" panose="02020603050405020304" pitchFamily="18" charset="0"/>
                              </a:rPr>
                              <m:t>𝑋</m:t>
                            </m:r>
                          </m:e>
                        </m:d>
                      </m:e>
                      <m:sup>
                        <m:r>
                          <a:rPr lang="en-US" altLang="zh-CN" sz="3200" i="1">
                            <a:effectLst/>
                            <a:latin typeface="Cambria Math" panose="02040503050406030204" pitchFamily="18" charset="0"/>
                            <a:cs typeface="Times New Roman" panose="02020603050405020304" pitchFamily="18" charset="0"/>
                          </a:rPr>
                          <m:t>−1</m:t>
                        </m:r>
                      </m:sup>
                    </m:sSup>
                  </m:oMath>
                </a14:m>
                <a:r>
                  <a:rPr lang="zh-CN" altLang="zh-CN" sz="3200" dirty="0">
                    <a:effectLst/>
                    <a:latin typeface="Cambria" panose="02040503050406030204" pitchFamily="18" charset="0"/>
                    <a:cs typeface="Times New Roman" panose="02020603050405020304" pitchFamily="18" charset="0"/>
                  </a:rPr>
                  <a:t>的</a:t>
                </a:r>
                <a:r>
                  <a:rPr lang="en-US" altLang="zh-CN" sz="3200" dirty="0">
                    <a:effectLst/>
                    <a:latin typeface="Cambria" panose="02040503050406030204" pitchFamily="18" charset="0"/>
                    <a:cs typeface="Times New Roman" panose="02020603050405020304" pitchFamily="18" charset="0"/>
                  </a:rPr>
                  <a:t>(</a:t>
                </a:r>
                <a:r>
                  <a:rPr lang="en-US" altLang="zh-CN" sz="3200" dirty="0" err="1">
                    <a:effectLst/>
                    <a:latin typeface="Cambria" panose="02040503050406030204" pitchFamily="18" charset="0"/>
                    <a:cs typeface="Times New Roman" panose="02020603050405020304" pitchFamily="18" charset="0"/>
                  </a:rPr>
                  <a:t>i,j</a:t>
                </a:r>
                <a:r>
                  <a:rPr lang="en-US" altLang="zh-CN" sz="3200" dirty="0">
                    <a:effectLst/>
                    <a:latin typeface="Cambria" panose="02040503050406030204" pitchFamily="18" charset="0"/>
                    <a:cs typeface="Times New Roman" panose="02020603050405020304" pitchFamily="18" charset="0"/>
                  </a:rPr>
                  <a:t>)</a:t>
                </a:r>
                <a:r>
                  <a:rPr lang="zh-CN" altLang="zh-CN" sz="3200" dirty="0">
                    <a:effectLst/>
                    <a:latin typeface="Cambria" panose="02040503050406030204" pitchFamily="18" charset="0"/>
                    <a:cs typeface="Times New Roman" panose="02020603050405020304" pitchFamily="18" charset="0"/>
                  </a:rPr>
                  <a:t>元素</a:t>
                </a:r>
                <a:endParaRPr lang="zh-CN" altLang="en-US" sz="3200" dirty="0"/>
              </a:p>
            </p:txBody>
          </p:sp>
        </mc:Choice>
        <mc:Fallback xmlns="">
          <p:sp>
            <p:nvSpPr>
              <p:cNvPr id="19" name="文本框 18">
                <a:extLst>
                  <a:ext uri="{FF2B5EF4-FFF2-40B4-BE49-F238E27FC236}">
                    <a16:creationId xmlns:a16="http://schemas.microsoft.com/office/drawing/2014/main" id="{6E3C7ADC-61D1-451E-AF94-6837B41F3BAF}"/>
                  </a:ext>
                </a:extLst>
              </p:cNvPr>
              <p:cNvSpPr txBox="1">
                <a:spLocks noRot="1" noChangeAspect="1" noMove="1" noResize="1" noEditPoints="1" noAdjustHandles="1" noChangeArrowheads="1" noChangeShapeType="1" noTextEdit="1"/>
              </p:cNvSpPr>
              <p:nvPr/>
            </p:nvSpPr>
            <p:spPr>
              <a:xfrm>
                <a:off x="40873" y="4524109"/>
                <a:ext cx="8172852" cy="618246"/>
              </a:xfrm>
              <a:prstGeom prst="rect">
                <a:avLst/>
              </a:prstGeom>
              <a:blipFill>
                <a:blip r:embed="rId4"/>
                <a:stretch>
                  <a:fillRect l="-1940" t="-11765" r="-1791" b="-30392"/>
                </a:stretch>
              </a:blipFill>
              <a:ln w="25400">
                <a:noFill/>
              </a:ln>
            </p:spPr>
            <p:txBody>
              <a:bodyPr/>
              <a:lstStyle/>
              <a:p>
                <a:r>
                  <a:rPr lang="zh-CN" altLang="en-US">
                    <a:noFill/>
                  </a:rPr>
                  <a:t> </a:t>
                </a:r>
              </a:p>
            </p:txBody>
          </p:sp>
        </mc:Fallback>
      </mc:AlternateContent>
      <p:pic>
        <p:nvPicPr>
          <p:cNvPr id="3" name="图片 2">
            <a:extLst>
              <a:ext uri="{FF2B5EF4-FFF2-40B4-BE49-F238E27FC236}">
                <a16:creationId xmlns:a16="http://schemas.microsoft.com/office/drawing/2014/main" id="{6F09642E-1E97-4565-8D07-7F4B0DCF3CF8}"/>
              </a:ext>
            </a:extLst>
          </p:cNvPr>
          <p:cNvPicPr>
            <a:picLocks noChangeAspect="1"/>
          </p:cNvPicPr>
          <p:nvPr/>
        </p:nvPicPr>
        <p:blipFill>
          <a:blip r:embed="rId5"/>
          <a:stretch>
            <a:fillRect/>
          </a:stretch>
        </p:blipFill>
        <p:spPr>
          <a:xfrm>
            <a:off x="2951820" y="3471795"/>
            <a:ext cx="2767030" cy="610655"/>
          </a:xfrm>
          <a:prstGeom prst="rect">
            <a:avLst/>
          </a:prstGeom>
        </p:spPr>
      </p:pic>
    </p:spTree>
    <p:extLst>
      <p:ext uri="{BB962C8B-B14F-4D97-AF65-F5344CB8AC3E}">
        <p14:creationId xmlns:p14="http://schemas.microsoft.com/office/powerpoint/2010/main" val="54732739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标题 1">
            <a:extLst>
              <a:ext uri="{FF2B5EF4-FFF2-40B4-BE49-F238E27FC236}">
                <a16:creationId xmlns:a16="http://schemas.microsoft.com/office/drawing/2014/main" id="{C5D96BB7-F3EE-475D-8C4A-757D9F1B8C06}"/>
              </a:ext>
            </a:extLst>
          </p:cNvPr>
          <p:cNvSpPr>
            <a:spLocks noGrp="1" noChangeArrowheads="1"/>
          </p:cNvSpPr>
          <p:nvPr>
            <p:ph type="title"/>
          </p:nvPr>
        </p:nvSpPr>
        <p:spPr>
          <a:xfrm>
            <a:off x="-15875" y="142875"/>
            <a:ext cx="8229600" cy="642938"/>
          </a:xfrm>
        </p:spPr>
        <p:txBody>
          <a:bodyPr/>
          <a:lstStyle/>
          <a:p>
            <a:pPr algn="l" defTabSz="512763" fontAlgn="base">
              <a:spcAft>
                <a:spcPct val="0"/>
              </a:spcAft>
            </a:pPr>
            <a:r>
              <a:rPr lang="en-US" altLang="zh-CN" dirty="0"/>
              <a:t>1</a:t>
            </a:r>
            <a:r>
              <a:rPr lang="zh-CN" altLang="en-US" dirty="0"/>
              <a:t>，估计量的标准误差的</a:t>
            </a:r>
            <a:r>
              <a:rPr lang="en-US" altLang="zh-CN" dirty="0"/>
              <a:t>bootstrap</a:t>
            </a:r>
            <a:r>
              <a:rPr lang="zh-CN" altLang="en-US" dirty="0"/>
              <a:t>估计</a:t>
            </a:r>
          </a:p>
        </p:txBody>
      </p:sp>
      <p:sp>
        <p:nvSpPr>
          <p:cNvPr id="4" name="灯片编号占位符 2">
            <a:extLst>
              <a:ext uri="{FF2B5EF4-FFF2-40B4-BE49-F238E27FC236}">
                <a16:creationId xmlns:a16="http://schemas.microsoft.com/office/drawing/2014/main" id="{C27C162C-7E7E-4C70-B53F-15564590C7C6}"/>
              </a:ext>
            </a:extLst>
          </p:cNvPr>
          <p:cNvSpPr>
            <a:spLocks noGrp="1" noChangeArrowheads="1"/>
          </p:cNvSpPr>
          <p:nvPr>
            <p:ph type="sldNum" sz="quarter" idx="12"/>
          </p:nvPr>
        </p:nvSpPr>
        <p:spPr bwMode="auto">
          <a:xfrm>
            <a:off x="6553200" y="6391275"/>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9FCE3FB9-BAC7-4293-A5BB-B8E090A183F8}" type="slidenum">
              <a:rPr lang="zh-CN" altLang="en-US">
                <a:solidFill>
                  <a:srgbClr val="898989"/>
                </a:solidFill>
              </a:rPr>
              <a:pPr/>
              <a:t>77</a:t>
            </a:fld>
            <a:endParaRPr lang="zh-CN" altLang="en-US">
              <a:solidFill>
                <a:srgbClr val="898989"/>
              </a:solidFill>
            </a:endParaRPr>
          </a:p>
        </p:txBody>
      </p:sp>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A27E6EAF-81DD-4868-8E66-9C8C17FA7135}"/>
                  </a:ext>
                </a:extLst>
              </p:cNvPr>
              <p:cNvSpPr txBox="1"/>
              <p:nvPr/>
            </p:nvSpPr>
            <p:spPr>
              <a:xfrm>
                <a:off x="161510" y="1313765"/>
                <a:ext cx="6671089" cy="3894849"/>
              </a:xfrm>
              <a:prstGeom prst="rect">
                <a:avLst/>
              </a:prstGeom>
              <a:noFill/>
              <a:ln w="25400">
                <a:noFill/>
              </a:ln>
            </p:spPr>
            <p:txBody>
              <a:bodyPr wrap="square">
                <a:spAutoFit/>
              </a:bodyPr>
              <a:lstStyle/>
              <a:p>
                <a:pPr>
                  <a:spcBef>
                    <a:spcPts val="900"/>
                  </a:spcBef>
                  <a:spcAft>
                    <a:spcPts val="900"/>
                  </a:spcAft>
                </a:pPr>
                <a:r>
                  <a:rPr lang="en-US" altLang="zh-CN" sz="3200" dirty="0" err="1">
                    <a:effectLst/>
                    <a:latin typeface="宋体" panose="02010600030101010101" pitchFamily="2" charset="-122"/>
                    <a:cs typeface="Times New Roman" panose="02020603050405020304" pitchFamily="18" charset="0"/>
                  </a:rPr>
                  <a:t>设总体</a:t>
                </a:r>
                <a14:m>
                  <m:oMath xmlns:m="http://schemas.openxmlformats.org/officeDocument/2006/math">
                    <m:r>
                      <a:rPr lang="en-US" altLang="zh-CN" sz="3200" i="1">
                        <a:effectLst/>
                        <a:latin typeface="Cambria Math" panose="02040503050406030204" pitchFamily="18" charset="0"/>
                        <a:cs typeface="Times New Roman" panose="02020603050405020304" pitchFamily="18" charset="0"/>
                      </a:rPr>
                      <m:t>𝑋</m:t>
                    </m:r>
                    <m:r>
                      <a:rPr lang="en-US" altLang="zh-CN" sz="3200">
                        <a:effectLst/>
                        <a:latin typeface="Cambria Math" panose="02040503050406030204" pitchFamily="18" charset="0"/>
                        <a:cs typeface="Times New Roman" panose="02020603050405020304" pitchFamily="18" charset="0"/>
                      </a:rPr>
                      <m:t>∼</m:t>
                    </m:r>
                    <m:r>
                      <a:rPr lang="en-US" altLang="zh-CN" sz="3200" i="1">
                        <a:effectLst/>
                        <a:latin typeface="Cambria Math" panose="02040503050406030204" pitchFamily="18" charset="0"/>
                        <a:cs typeface="Times New Roman" panose="02020603050405020304" pitchFamily="18" charset="0"/>
                      </a:rPr>
                      <m:t>𝐹</m:t>
                    </m:r>
                    <m:d>
                      <m:dPr>
                        <m:ctrlPr>
                          <a:rPr lang="zh-CN" altLang="zh-CN" sz="3200"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3200" i="1">
                            <a:effectLst/>
                            <a:latin typeface="Cambria Math" panose="02040503050406030204" pitchFamily="18" charset="0"/>
                            <a:cs typeface="Times New Roman" panose="02020603050405020304" pitchFamily="18" charset="0"/>
                          </a:rPr>
                          <m:t>𝑥</m:t>
                        </m:r>
                        <m:r>
                          <a:rPr lang="en-US" altLang="zh-CN" sz="3200">
                            <a:effectLst/>
                            <a:latin typeface="Cambria Math" panose="02040503050406030204" pitchFamily="18" charset="0"/>
                            <a:cs typeface="Times New Roman" panose="02020603050405020304" pitchFamily="18" charset="0"/>
                          </a:rPr>
                          <m:t>,</m:t>
                        </m:r>
                        <m:r>
                          <a:rPr lang="en-US" altLang="zh-CN" sz="3200" i="1">
                            <a:effectLst/>
                            <a:latin typeface="Cambria Math" panose="02040503050406030204" pitchFamily="18" charset="0"/>
                            <a:cs typeface="Times New Roman" panose="02020603050405020304" pitchFamily="18" charset="0"/>
                          </a:rPr>
                          <m:t>𝜙</m:t>
                        </m:r>
                      </m:e>
                    </m:d>
                    <m:r>
                      <a:rPr lang="en-US" altLang="zh-CN" sz="3200">
                        <a:effectLst/>
                        <a:latin typeface="Cambria Math" panose="02040503050406030204" pitchFamily="18" charset="0"/>
                        <a:cs typeface="Times New Roman" panose="02020603050405020304" pitchFamily="18" charset="0"/>
                      </a:rPr>
                      <m:t>,</m:t>
                    </m:r>
                    <m:r>
                      <a:rPr lang="en-US" altLang="zh-CN" sz="3200" i="1">
                        <a:effectLst/>
                        <a:latin typeface="Cambria Math" panose="02040503050406030204" pitchFamily="18" charset="0"/>
                        <a:cs typeface="Times New Roman" panose="02020603050405020304" pitchFamily="18" charset="0"/>
                      </a:rPr>
                      <m:t>𝜙</m:t>
                    </m:r>
                    <m:r>
                      <a:rPr lang="en-US" altLang="zh-CN" sz="3200">
                        <a:effectLst/>
                        <a:latin typeface="Cambria Math" panose="02040503050406030204" pitchFamily="18" charset="0"/>
                        <a:cs typeface="Times New Roman" panose="02020603050405020304" pitchFamily="18" charset="0"/>
                      </a:rPr>
                      <m:t>∈</m:t>
                    </m:r>
                    <m:r>
                      <a:rPr lang="en-US" altLang="zh-CN" sz="3200" i="1">
                        <a:effectLst/>
                        <a:latin typeface="Cambria Math" panose="02040503050406030204" pitchFamily="18" charset="0"/>
                        <a:cs typeface="Times New Roman" panose="02020603050405020304" pitchFamily="18" charset="0"/>
                      </a:rPr>
                      <m:t>𝛩</m:t>
                    </m:r>
                  </m:oMath>
                </a14:m>
                <a:r>
                  <a:rPr lang="en-US" altLang="zh-CN" sz="3200" dirty="0">
                    <a:effectLst/>
                    <a:latin typeface="Cambria" panose="02040503050406030204" pitchFamily="18" charset="0"/>
                    <a:cs typeface="Times New Roman" panose="02020603050405020304" pitchFamily="18" charset="0"/>
                  </a:rPr>
                  <a:t> , </a:t>
                </a:r>
                <a:endParaRPr lang="zh-CN" altLang="zh-CN" sz="3200" dirty="0">
                  <a:effectLst/>
                  <a:latin typeface="Cambria" panose="02040503050406030204" pitchFamily="18" charset="0"/>
                  <a:cs typeface="Times New Roman" panose="02020603050405020304" pitchFamily="18" charset="0"/>
                </a:endParaRPr>
              </a:p>
              <a:p>
                <a:pPr>
                  <a:spcBef>
                    <a:spcPts val="900"/>
                  </a:spcBef>
                  <a:spcAft>
                    <a:spcPts val="900"/>
                  </a:spcAft>
                </a:pPr>
                <a14:m>
                  <m:oMath xmlns:m="http://schemas.openxmlformats.org/officeDocument/2006/math">
                    <m:r>
                      <a:rPr lang="en-US" altLang="zh-CN" sz="3200" i="1">
                        <a:effectLst/>
                        <a:latin typeface="Cambria Math" panose="02040503050406030204" pitchFamily="18" charset="0"/>
                        <a:cs typeface="Times New Roman" panose="02020603050405020304" pitchFamily="18" charset="0"/>
                      </a:rPr>
                      <m:t>𝜙</m:t>
                    </m:r>
                  </m:oMath>
                </a14:m>
                <a:r>
                  <a:rPr lang="en-US" altLang="zh-CN" sz="3200" dirty="0" err="1">
                    <a:effectLst/>
                    <a:latin typeface="宋体" panose="02010600030101010101" pitchFamily="2" charset="-122"/>
                    <a:cs typeface="Times New Roman" panose="02020603050405020304" pitchFamily="18" charset="0"/>
                  </a:rPr>
                  <a:t>是我们感兴趣的</a:t>
                </a:r>
                <a:r>
                  <a:rPr lang="en-US" altLang="zh-CN" sz="3200" dirty="0">
                    <a:latin typeface="宋体" panose="02010600030101010101" pitchFamily="2" charset="-122"/>
                    <a:cs typeface="Times New Roman" panose="02020603050405020304" pitchFamily="18" charset="0"/>
                  </a:rPr>
                  <a:t>一个</a:t>
                </a:r>
                <a:r>
                  <a:rPr lang="en-US" altLang="zh-CN" sz="3200" dirty="0" err="1">
                    <a:effectLst/>
                    <a:latin typeface="宋体" panose="02010600030101010101" pitchFamily="2" charset="-122"/>
                    <a:cs typeface="Times New Roman" panose="02020603050405020304" pitchFamily="18" charset="0"/>
                  </a:rPr>
                  <a:t>总体的参数</a:t>
                </a:r>
                <a:endParaRPr lang="en-US" altLang="zh-CN" sz="3200" dirty="0">
                  <a:effectLst/>
                  <a:latin typeface="宋体" panose="02010600030101010101" pitchFamily="2" charset="-122"/>
                  <a:cs typeface="Times New Roman" panose="02020603050405020304" pitchFamily="18" charset="0"/>
                </a:endParaRPr>
              </a:p>
              <a:p>
                <a:pPr>
                  <a:spcBef>
                    <a:spcPts val="900"/>
                  </a:spcBef>
                  <a:spcAft>
                    <a:spcPts val="900"/>
                  </a:spcAft>
                </a:pPr>
                <a14:m>
                  <m:oMath xmlns:m="http://schemas.openxmlformats.org/officeDocument/2006/math">
                    <m:acc>
                      <m:accPr>
                        <m:chr m:val="̂"/>
                        <m:ctrlPr>
                          <a:rPr lang="zh-CN" altLang="zh-CN" sz="3200" i="1">
                            <a:effectLst/>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sz="3200" i="1">
                            <a:effectLst/>
                            <a:latin typeface="Cambria Math" panose="02040503050406030204" pitchFamily="18" charset="0"/>
                            <a:cs typeface="Times New Roman" panose="02020603050405020304" pitchFamily="18" charset="0"/>
                          </a:rPr>
                          <m:t>𝜙</m:t>
                        </m:r>
                      </m:e>
                    </m:acc>
                  </m:oMath>
                </a14:m>
                <a:r>
                  <a:rPr lang="en-US" altLang="zh-CN" sz="3200" dirty="0">
                    <a:effectLst/>
                    <a:latin typeface="宋体" panose="02010600030101010101" pitchFamily="2" charset="-122"/>
                    <a:cs typeface="Times New Roman" panose="02020603050405020304" pitchFamily="18" charset="0"/>
                  </a:rPr>
                  <a:t>=</a:t>
                </a:r>
                <a:r>
                  <a:rPr lang="en-US" altLang="zh-CN" sz="3200" dirty="0">
                    <a:latin typeface="宋体" panose="02010600030101010101" pitchFamily="2" charset="-122"/>
                    <a:cs typeface="Times New Roman" panose="02020603050405020304" pitchFamily="18" charset="0"/>
                  </a:rPr>
                  <a:t>g(</a:t>
                </a:r>
                <a:r>
                  <a:rPr lang="en-US" altLang="zh-CN" sz="3200" b="1" i="1" dirty="0">
                    <a:latin typeface="宋体" panose="02010600030101010101" pitchFamily="2" charset="-122"/>
                    <a:cs typeface="Times New Roman" panose="02020603050405020304" pitchFamily="18" charset="0"/>
                  </a:rPr>
                  <a:t>X</a:t>
                </a:r>
                <a:r>
                  <a:rPr lang="en-US" altLang="zh-CN" sz="3200" dirty="0">
                    <a:latin typeface="宋体" panose="02010600030101010101" pitchFamily="2" charset="-122"/>
                    <a:cs typeface="Times New Roman" panose="02020603050405020304" pitchFamily="18" charset="0"/>
                  </a:rPr>
                  <a:t>)</a:t>
                </a:r>
                <a:r>
                  <a:rPr lang="en-US" altLang="zh-CN" sz="3200" dirty="0" err="1">
                    <a:effectLst/>
                    <a:latin typeface="宋体" panose="02010600030101010101" pitchFamily="2" charset="-122"/>
                    <a:cs typeface="Times New Roman" panose="02020603050405020304" pitchFamily="18" charset="0"/>
                  </a:rPr>
                  <a:t>是总体参数</a:t>
                </a:r>
                <a14:m>
                  <m:oMath xmlns:m="http://schemas.openxmlformats.org/officeDocument/2006/math">
                    <m:r>
                      <a:rPr lang="en-US" altLang="zh-CN" sz="3200" i="1">
                        <a:effectLst/>
                        <a:latin typeface="Cambria Math" panose="02040503050406030204" pitchFamily="18" charset="0"/>
                        <a:cs typeface="Times New Roman" panose="02020603050405020304" pitchFamily="18" charset="0"/>
                      </a:rPr>
                      <m:t>𝜙</m:t>
                    </m:r>
                  </m:oMath>
                </a14:m>
                <a:r>
                  <a:rPr lang="en-US" altLang="zh-CN" sz="3200" dirty="0" err="1">
                    <a:effectLst/>
                    <a:latin typeface="宋体" panose="02010600030101010101" pitchFamily="2" charset="-122"/>
                    <a:cs typeface="Times New Roman" panose="02020603050405020304" pitchFamily="18" charset="0"/>
                  </a:rPr>
                  <a:t>的估计量</a:t>
                </a:r>
                <a:endParaRPr lang="en-US" altLang="zh-CN" sz="3200" dirty="0">
                  <a:effectLst/>
                  <a:latin typeface="宋体" panose="02010600030101010101" pitchFamily="2" charset="-122"/>
                  <a:cs typeface="Times New Roman" panose="02020603050405020304" pitchFamily="18" charset="0"/>
                </a:endParaRPr>
              </a:p>
              <a:p>
                <a:r>
                  <a:rPr lang="en-US" altLang="zh-CN" sz="3200" dirty="0" err="1">
                    <a:effectLst/>
                    <a:latin typeface="宋体" panose="02010600030101010101" pitchFamily="2" charset="-122"/>
                    <a:cs typeface="Times New Roman" panose="02020603050405020304" pitchFamily="18" charset="0"/>
                  </a:rPr>
                  <a:t>设分布</a:t>
                </a:r>
                <a:r>
                  <a:rPr lang="en-US" altLang="zh-CN" sz="3200" b="1" dirty="0" err="1">
                    <a:effectLst/>
                    <a:latin typeface="Cambria" panose="02040503050406030204" pitchFamily="18" charset="0"/>
                    <a:cs typeface="Times New Roman" panose="02020603050405020304" pitchFamily="18" charset="0"/>
                  </a:rPr>
                  <a:t>F</a:t>
                </a:r>
                <a:r>
                  <a:rPr lang="en-US" altLang="zh-CN" sz="3200" b="1" dirty="0" err="1">
                    <a:effectLst/>
                    <a:latin typeface="宋体" panose="02010600030101010101" pitchFamily="2" charset="-122"/>
                    <a:cs typeface="Times New Roman" panose="02020603050405020304" pitchFamily="18" charset="0"/>
                  </a:rPr>
                  <a:t>未知</a:t>
                </a:r>
                <a:r>
                  <a:rPr lang="en-US" altLang="zh-CN" sz="3200" dirty="0">
                    <a:effectLst/>
                    <a:latin typeface="Cambria" panose="02040503050406030204" pitchFamily="18" charset="0"/>
                    <a:cs typeface="Times New Roman" panose="02020603050405020304" pitchFamily="18" charset="0"/>
                  </a:rPr>
                  <a:t>, </a:t>
                </a:r>
              </a:p>
              <a:p>
                <a:r>
                  <a:rPr lang="en-US" altLang="zh-CN" sz="3200" dirty="0">
                    <a:effectLst/>
                    <a:latin typeface="宋体" panose="02010600030101010101" pitchFamily="2" charset="-122"/>
                    <a:cs typeface="Times New Roman" panose="02020603050405020304" pitchFamily="18" charset="0"/>
                  </a:rPr>
                  <a:t>设</a:t>
                </a:r>
                <a14:m>
                  <m:oMath xmlns:m="http://schemas.openxmlformats.org/officeDocument/2006/math">
                    <m:sSub>
                      <m:sSubPr>
                        <m:ctrlPr>
                          <a:rPr lang="zh-CN" altLang="zh-CN" sz="4800" i="1">
                            <a:effectLst/>
                            <a:latin typeface="Cambria Math" panose="02040503050406030204" pitchFamily="18" charset="0"/>
                            <a:ea typeface="Cambria Math" panose="02040503050406030204" pitchFamily="18" charset="0"/>
                          </a:rPr>
                        </m:ctrlPr>
                      </m:sSubPr>
                      <m:e>
                        <m:r>
                          <a:rPr lang="en-US" altLang="zh-CN" sz="3200" i="1">
                            <a:effectLst/>
                            <a:latin typeface="Cambria Math" panose="02040503050406030204" pitchFamily="18" charset="0"/>
                            <a:ea typeface="宋体" panose="02010600030101010101" pitchFamily="2" charset="-122"/>
                            <a:cs typeface="Times New Roman" panose="02020603050405020304" pitchFamily="18" charset="0"/>
                          </a:rPr>
                          <m:t>𝑥</m:t>
                        </m:r>
                      </m:e>
                      <m:sub>
                        <m:r>
                          <a:rPr lang="en-US" altLang="zh-CN" sz="3200" i="1">
                            <a:effectLst/>
                            <a:latin typeface="Cambria Math" panose="02040503050406030204" pitchFamily="18" charset="0"/>
                            <a:ea typeface="宋体" panose="02010600030101010101" pitchFamily="2" charset="-122"/>
                            <a:cs typeface="Times New Roman" panose="02020603050405020304" pitchFamily="18" charset="0"/>
                          </a:rPr>
                          <m:t>1</m:t>
                        </m:r>
                      </m:sub>
                    </m:sSub>
                    <m:r>
                      <a:rPr lang="en-US" altLang="zh-CN" sz="32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4800" i="1">
                            <a:effectLst/>
                            <a:latin typeface="Cambria Math" panose="02040503050406030204" pitchFamily="18" charset="0"/>
                            <a:ea typeface="Cambria Math" panose="02040503050406030204" pitchFamily="18" charset="0"/>
                          </a:rPr>
                        </m:ctrlPr>
                      </m:sSubPr>
                      <m:e>
                        <m:r>
                          <a:rPr lang="en-US" altLang="zh-CN" sz="3200" i="1">
                            <a:effectLst/>
                            <a:latin typeface="Cambria Math" panose="02040503050406030204" pitchFamily="18" charset="0"/>
                            <a:ea typeface="宋体" panose="02010600030101010101" pitchFamily="2" charset="-122"/>
                            <a:cs typeface="Times New Roman" panose="02020603050405020304" pitchFamily="18" charset="0"/>
                          </a:rPr>
                          <m:t>𝑥</m:t>
                        </m:r>
                      </m:e>
                      <m:sub>
                        <m:r>
                          <a:rPr lang="en-US" altLang="zh-CN" sz="3200" i="1">
                            <a:effectLst/>
                            <a:latin typeface="Cambria Math" panose="02040503050406030204" pitchFamily="18" charset="0"/>
                            <a:ea typeface="宋体" panose="02010600030101010101" pitchFamily="2" charset="-122"/>
                            <a:cs typeface="Times New Roman" panose="02020603050405020304" pitchFamily="18" charset="0"/>
                          </a:rPr>
                          <m:t>2</m:t>
                        </m:r>
                      </m:sub>
                    </m:sSub>
                    <m:r>
                      <a:rPr lang="en-US" altLang="zh-CN" sz="32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4800" i="1">
                            <a:effectLst/>
                            <a:latin typeface="Cambria Math" panose="02040503050406030204" pitchFamily="18" charset="0"/>
                            <a:ea typeface="Cambria Math" panose="02040503050406030204" pitchFamily="18" charset="0"/>
                          </a:rPr>
                        </m:ctrlPr>
                      </m:sSubPr>
                      <m:e>
                        <m:r>
                          <a:rPr lang="en-US" altLang="zh-CN" sz="3200" i="1">
                            <a:effectLst/>
                            <a:latin typeface="Cambria Math" panose="02040503050406030204" pitchFamily="18" charset="0"/>
                            <a:cs typeface="Times New Roman" panose="02020603050405020304" pitchFamily="18" charset="0"/>
                          </a:rPr>
                          <m:t>𝑥</m:t>
                        </m:r>
                      </m:e>
                      <m:sub>
                        <m:r>
                          <a:rPr lang="en-US" altLang="zh-CN" sz="3200" i="1">
                            <a:effectLst/>
                            <a:latin typeface="Cambria Math" panose="02040503050406030204" pitchFamily="18" charset="0"/>
                            <a:cs typeface="Times New Roman" panose="02020603050405020304" pitchFamily="18" charset="0"/>
                          </a:rPr>
                          <m:t>𝑛</m:t>
                        </m:r>
                      </m:sub>
                    </m:sSub>
                  </m:oMath>
                </a14:m>
                <a:r>
                  <a:rPr lang="en-US" altLang="zh-CN" sz="3200" dirty="0" err="1">
                    <a:effectLst/>
                    <a:latin typeface="宋体" panose="02010600030101010101" pitchFamily="2" charset="-122"/>
                    <a:cs typeface="Times New Roman" panose="02020603050405020304" pitchFamily="18" charset="0"/>
                  </a:rPr>
                  <a:t>是来自</a:t>
                </a:r>
                <a:r>
                  <a:rPr lang="en-US" altLang="zh-CN" sz="3200" dirty="0" err="1">
                    <a:effectLst/>
                    <a:latin typeface="Cambria" panose="02040503050406030204" pitchFamily="18" charset="0"/>
                    <a:cs typeface="Times New Roman" panose="02020603050405020304" pitchFamily="18" charset="0"/>
                  </a:rPr>
                  <a:t>F</a:t>
                </a:r>
                <a:r>
                  <a:rPr lang="en-US" altLang="zh-CN" sz="3200" dirty="0" err="1">
                    <a:effectLst/>
                    <a:latin typeface="宋体" panose="02010600030101010101" pitchFamily="2" charset="-122"/>
                    <a:cs typeface="Times New Roman" panose="02020603050405020304" pitchFamily="18" charset="0"/>
                  </a:rPr>
                  <a:t>的样本</a:t>
                </a:r>
                <a:endParaRPr lang="en-US" altLang="zh-CN" sz="4800" dirty="0">
                  <a:effectLst/>
                  <a:latin typeface="宋体" panose="02010600030101010101" pitchFamily="2" charset="-122"/>
                  <a:cs typeface="Times New Roman" panose="02020603050405020304" pitchFamily="18" charset="0"/>
                </a:endParaRPr>
              </a:p>
              <a:p>
                <a:r>
                  <a:rPr lang="en-US" altLang="zh-CN" sz="3200" dirty="0">
                    <a:solidFill>
                      <a:srgbClr val="FF0000"/>
                    </a:solidFill>
                    <a:effectLst/>
                    <a:latin typeface="宋体" panose="02010600030101010101" pitchFamily="2" charset="-122"/>
                    <a:cs typeface="Times New Roman" panose="02020603050405020304" pitchFamily="18" charset="0"/>
                  </a:rPr>
                  <a:t>求</a:t>
                </a:r>
                <a14:m>
                  <m:oMath xmlns:m="http://schemas.openxmlformats.org/officeDocument/2006/math">
                    <m:acc>
                      <m:accPr>
                        <m:chr m:val="̂"/>
                        <m:ctrlPr>
                          <a:rPr lang="zh-CN" altLang="zh-CN" sz="3200" i="1">
                            <a:solidFill>
                              <a:srgbClr val="FF0000"/>
                            </a:solidFill>
                            <a:effectLst/>
                            <a:latin typeface="Cambria Math" panose="02040503050406030204" pitchFamily="18" charset="0"/>
                            <a:ea typeface="Cambria Math" panose="02040503050406030204" pitchFamily="18" charset="0"/>
                          </a:rPr>
                        </m:ctrlPr>
                      </m:accPr>
                      <m:e>
                        <m:r>
                          <a:rPr lang="en-US" altLang="zh-CN" sz="3200" i="1">
                            <a:solidFill>
                              <a:srgbClr val="FF0000"/>
                            </a:solidFill>
                            <a:effectLst/>
                            <a:latin typeface="Cambria Math" panose="02040503050406030204" pitchFamily="18" charset="0"/>
                            <a:cs typeface="Times New Roman" panose="02020603050405020304" pitchFamily="18" charset="0"/>
                          </a:rPr>
                          <m:t>𝜙</m:t>
                        </m:r>
                      </m:e>
                    </m:acc>
                  </m:oMath>
                </a14:m>
                <a:r>
                  <a:rPr lang="en-US" altLang="zh-CN" sz="3200" dirty="0">
                    <a:solidFill>
                      <a:srgbClr val="FF0000"/>
                    </a:solidFill>
                    <a:effectLst/>
                    <a:latin typeface="宋体" panose="02010600030101010101" pitchFamily="2" charset="-122"/>
                    <a:cs typeface="Times New Roman" panose="02020603050405020304" pitchFamily="18" charset="0"/>
                  </a:rPr>
                  <a:t>的</a:t>
                </a:r>
                <a:r>
                  <a:rPr lang="en-US" altLang="zh-CN" sz="3200" b="1" dirty="0">
                    <a:solidFill>
                      <a:srgbClr val="FF0000"/>
                    </a:solidFill>
                    <a:effectLst/>
                    <a:latin typeface="宋体" panose="02010600030101010101" pitchFamily="2" charset="-122"/>
                    <a:cs typeface="Times New Roman" panose="02020603050405020304" pitchFamily="18" charset="0"/>
                  </a:rPr>
                  <a:t>标准误差</a:t>
                </a:r>
                <a:r>
                  <a:rPr lang="en-US" altLang="zh-CN" sz="3200" dirty="0">
                    <a:solidFill>
                      <a:srgbClr val="FF0000"/>
                    </a:solidFill>
                    <a:effectLst/>
                    <a:latin typeface="Cambria" panose="02040503050406030204" pitchFamily="18" charset="0"/>
                    <a:cs typeface="Times New Roman" panose="02020603050405020304" pitchFamily="18" charset="0"/>
                  </a:rPr>
                  <a:t>SE</a:t>
                </a:r>
                <a:r>
                  <a:rPr lang="zh-CN" altLang="en-US" sz="3200" dirty="0">
                    <a:solidFill>
                      <a:srgbClr val="FF0000"/>
                    </a:solidFill>
                    <a:latin typeface="Cambria" panose="02040503050406030204" pitchFamily="18" charset="0"/>
                    <a:cs typeface="Times New Roman" panose="02020603050405020304" pitchFamily="18" charset="0"/>
                  </a:rPr>
                  <a:t>的</a:t>
                </a:r>
                <a:r>
                  <a:rPr lang="en-US" altLang="zh-CN" sz="3200" dirty="0">
                    <a:solidFill>
                      <a:srgbClr val="FF0000"/>
                    </a:solidFill>
                    <a:latin typeface="Cambria" panose="02040503050406030204" pitchFamily="18" charset="0"/>
                    <a:cs typeface="Times New Roman" panose="02020603050405020304" pitchFamily="18" charset="0"/>
                  </a:rPr>
                  <a:t>bootstrap</a:t>
                </a:r>
                <a:r>
                  <a:rPr lang="zh-CN" altLang="en-US" sz="3200" dirty="0">
                    <a:solidFill>
                      <a:srgbClr val="FF0000"/>
                    </a:solidFill>
                    <a:latin typeface="Cambria" panose="02040503050406030204" pitchFamily="18" charset="0"/>
                    <a:cs typeface="Times New Roman" panose="02020603050405020304" pitchFamily="18" charset="0"/>
                  </a:rPr>
                  <a:t>估计</a:t>
                </a:r>
                <a:endParaRPr lang="zh-CN" altLang="en-US" sz="3200" dirty="0">
                  <a:solidFill>
                    <a:srgbClr val="FF0000"/>
                  </a:solidFill>
                </a:endParaRPr>
              </a:p>
            </p:txBody>
          </p:sp>
        </mc:Choice>
        <mc:Fallback xmlns="">
          <p:sp>
            <p:nvSpPr>
              <p:cNvPr id="9" name="文本框 8">
                <a:extLst>
                  <a:ext uri="{FF2B5EF4-FFF2-40B4-BE49-F238E27FC236}">
                    <a16:creationId xmlns:a16="http://schemas.microsoft.com/office/drawing/2014/main" id="{A27E6EAF-81DD-4868-8E66-9C8C17FA7135}"/>
                  </a:ext>
                </a:extLst>
              </p:cNvPr>
              <p:cNvSpPr txBox="1">
                <a:spLocks noRot="1" noChangeAspect="1" noMove="1" noResize="1" noEditPoints="1" noAdjustHandles="1" noChangeArrowheads="1" noChangeShapeType="1" noTextEdit="1"/>
              </p:cNvSpPr>
              <p:nvPr/>
            </p:nvSpPr>
            <p:spPr>
              <a:xfrm>
                <a:off x="161510" y="1313765"/>
                <a:ext cx="6671089" cy="3894849"/>
              </a:xfrm>
              <a:prstGeom prst="rect">
                <a:avLst/>
              </a:prstGeom>
              <a:blipFill>
                <a:blip r:embed="rId2"/>
                <a:stretch>
                  <a:fillRect l="-2283" t="-2508" b="-4389"/>
                </a:stretch>
              </a:blipFill>
              <a:ln w="25400">
                <a:noFill/>
              </a:ln>
            </p:spPr>
            <p:txBody>
              <a:bodyPr/>
              <a:lstStyle/>
              <a:p>
                <a:r>
                  <a:rPr lang="zh-CN" altLang="en-US">
                    <a:noFill/>
                  </a:rPr>
                  <a:t> </a:t>
                </a:r>
              </a:p>
            </p:txBody>
          </p:sp>
        </mc:Fallback>
      </mc:AlternateContent>
    </p:spTree>
    <p:extLst>
      <p:ext uri="{BB962C8B-B14F-4D97-AF65-F5344CB8AC3E}">
        <p14:creationId xmlns:p14="http://schemas.microsoft.com/office/powerpoint/2010/main" val="214410142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标题 1">
            <a:extLst>
              <a:ext uri="{FF2B5EF4-FFF2-40B4-BE49-F238E27FC236}">
                <a16:creationId xmlns:a16="http://schemas.microsoft.com/office/drawing/2014/main" id="{C5D96BB7-F3EE-475D-8C4A-757D9F1B8C06}"/>
              </a:ext>
            </a:extLst>
          </p:cNvPr>
          <p:cNvSpPr>
            <a:spLocks noGrp="1" noChangeArrowheads="1"/>
          </p:cNvSpPr>
          <p:nvPr>
            <p:ph type="title"/>
          </p:nvPr>
        </p:nvSpPr>
        <p:spPr>
          <a:xfrm>
            <a:off x="-15875" y="142875"/>
            <a:ext cx="8229600" cy="642938"/>
          </a:xfrm>
        </p:spPr>
        <p:txBody>
          <a:bodyPr/>
          <a:lstStyle/>
          <a:p>
            <a:pPr algn="l" defTabSz="512763" fontAlgn="base">
              <a:spcAft>
                <a:spcPct val="0"/>
              </a:spcAft>
            </a:pPr>
            <a:r>
              <a:rPr lang="en-US" altLang="zh-CN" dirty="0"/>
              <a:t>1</a:t>
            </a:r>
            <a:r>
              <a:rPr lang="zh-CN" altLang="en-US" dirty="0"/>
              <a:t>，估计量的标准误差的</a:t>
            </a:r>
            <a:r>
              <a:rPr lang="en-US" altLang="zh-CN" dirty="0"/>
              <a:t>bootstrap</a:t>
            </a:r>
            <a:r>
              <a:rPr lang="zh-CN" altLang="en-US" dirty="0"/>
              <a:t>估计</a:t>
            </a:r>
          </a:p>
        </p:txBody>
      </p:sp>
      <p:sp>
        <p:nvSpPr>
          <p:cNvPr id="4" name="灯片编号占位符 2">
            <a:extLst>
              <a:ext uri="{FF2B5EF4-FFF2-40B4-BE49-F238E27FC236}">
                <a16:creationId xmlns:a16="http://schemas.microsoft.com/office/drawing/2014/main" id="{C27C162C-7E7E-4C70-B53F-15564590C7C6}"/>
              </a:ext>
            </a:extLst>
          </p:cNvPr>
          <p:cNvSpPr>
            <a:spLocks noGrp="1" noChangeArrowheads="1"/>
          </p:cNvSpPr>
          <p:nvPr>
            <p:ph type="sldNum" sz="quarter" idx="12"/>
          </p:nvPr>
        </p:nvSpPr>
        <p:spPr bwMode="auto">
          <a:xfrm>
            <a:off x="6553200" y="6391275"/>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9FCE3FB9-BAC7-4293-A5BB-B8E090A183F8}" type="slidenum">
              <a:rPr lang="zh-CN" altLang="en-US">
                <a:solidFill>
                  <a:srgbClr val="898989"/>
                </a:solidFill>
              </a:rPr>
              <a:pPr/>
              <a:t>78</a:t>
            </a:fld>
            <a:endParaRPr lang="zh-CN" altLang="en-US">
              <a:solidFill>
                <a:srgbClr val="898989"/>
              </a:solidFill>
            </a:endParaRPr>
          </a:p>
        </p:txBody>
      </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EF0EFB5D-4211-40CF-B585-5F8D17A3C7B0}"/>
                  </a:ext>
                </a:extLst>
              </p:cNvPr>
              <p:cNvSpPr txBox="1"/>
              <p:nvPr/>
            </p:nvSpPr>
            <p:spPr>
              <a:xfrm>
                <a:off x="138821" y="1043735"/>
                <a:ext cx="9005179" cy="5301451"/>
              </a:xfrm>
              <a:prstGeom prst="rect">
                <a:avLst/>
              </a:prstGeom>
              <a:noFill/>
              <a:ln w="25400">
                <a:noFill/>
              </a:ln>
            </p:spPr>
            <p:txBody>
              <a:bodyPr wrap="square">
                <a:spAutoFit/>
              </a:bodyPr>
              <a:lstStyle/>
              <a:p>
                <a:pPr marL="457200" indent="-457200">
                  <a:spcBef>
                    <a:spcPts val="900"/>
                  </a:spcBef>
                  <a:spcAft>
                    <a:spcPts val="900"/>
                  </a:spcAft>
                  <a:buFont typeface="Arial" panose="020B0604020202020204" pitchFamily="34" charset="0"/>
                  <a:buChar char="•"/>
                </a:pPr>
                <a:r>
                  <a:rPr lang="zh-CN" altLang="zh-CN" sz="3200" dirty="0">
                    <a:effectLst/>
                    <a:latin typeface="Cambria" panose="02040503050406030204" pitchFamily="18" charset="0"/>
                    <a:cs typeface="Times New Roman" panose="02020603050405020304" pitchFamily="18" charset="0"/>
                  </a:rPr>
                  <a:t>设</a:t>
                </a:r>
                <a14:m>
                  <m:oMath xmlns:m="http://schemas.openxmlformats.org/officeDocument/2006/math">
                    <m:sSub>
                      <m:sSubPr>
                        <m:ctrlPr>
                          <a:rPr lang="zh-CN" altLang="zh-CN" sz="32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3200" i="1">
                            <a:effectLst/>
                            <a:latin typeface="Cambria Math" panose="02040503050406030204" pitchFamily="18" charset="0"/>
                            <a:cs typeface="Times New Roman" panose="02020603050405020304" pitchFamily="18" charset="0"/>
                          </a:rPr>
                          <m:t>𝐹</m:t>
                        </m:r>
                      </m:e>
                      <m:sub>
                        <m:r>
                          <a:rPr lang="en-US" altLang="zh-CN" sz="3200" i="1">
                            <a:effectLst/>
                            <a:latin typeface="Cambria Math" panose="02040503050406030204" pitchFamily="18" charset="0"/>
                            <a:cs typeface="Times New Roman" panose="02020603050405020304" pitchFamily="18" charset="0"/>
                          </a:rPr>
                          <m:t>𝑛</m:t>
                        </m:r>
                      </m:sub>
                    </m:sSub>
                  </m:oMath>
                </a14:m>
                <a:r>
                  <a:rPr lang="zh-CN" altLang="zh-CN" sz="3200" dirty="0">
                    <a:effectLst/>
                    <a:latin typeface="Cambria" panose="02040503050406030204" pitchFamily="18" charset="0"/>
                    <a:cs typeface="Times New Roman" panose="02020603050405020304" pitchFamily="18" charset="0"/>
                  </a:rPr>
                  <a:t>是相应的经验分布函数</a:t>
                </a:r>
                <a:r>
                  <a:rPr lang="en-US" altLang="zh-CN" sz="3200" dirty="0">
                    <a:effectLst/>
                    <a:latin typeface="Cambria" panose="02040503050406030204" pitchFamily="18" charset="0"/>
                    <a:cs typeface="Times New Roman" panose="02020603050405020304" pitchFamily="18" charset="0"/>
                  </a:rPr>
                  <a:t>.</a:t>
                </a:r>
              </a:p>
              <a:p>
                <a:pPr marL="457200" indent="-457200">
                  <a:spcBef>
                    <a:spcPts val="900"/>
                  </a:spcBef>
                  <a:spcAft>
                    <a:spcPts val="900"/>
                  </a:spcAft>
                  <a:buFont typeface="Arial" panose="020B0604020202020204" pitchFamily="34" charset="0"/>
                  <a:buChar char="•"/>
                </a:pPr>
                <a:endParaRPr lang="zh-CN" altLang="zh-CN" sz="3200" dirty="0">
                  <a:effectLst/>
                  <a:latin typeface="Cambria" panose="02040503050406030204" pitchFamily="18" charset="0"/>
                  <a:cs typeface="Times New Roman" panose="02020603050405020304" pitchFamily="18" charset="0"/>
                </a:endParaRPr>
              </a:p>
              <a:p>
                <a:pPr marL="457200" indent="-457200">
                  <a:spcBef>
                    <a:spcPts val="900"/>
                  </a:spcBef>
                  <a:spcAft>
                    <a:spcPts val="900"/>
                  </a:spcAft>
                  <a:buFont typeface="Arial" panose="020B0604020202020204" pitchFamily="34" charset="0"/>
                  <a:buChar char="•"/>
                </a:pPr>
                <a:r>
                  <a:rPr lang="zh-CN" altLang="zh-CN" sz="3200" dirty="0">
                    <a:effectLst/>
                    <a:latin typeface="Cambria" panose="02040503050406030204" pitchFamily="18" charset="0"/>
                    <a:cs typeface="Times New Roman" panose="02020603050405020304" pitchFamily="18" charset="0"/>
                  </a:rPr>
                  <a:t>当</a:t>
                </a:r>
                <a:r>
                  <a:rPr lang="en-US" altLang="zh-CN" sz="3200" dirty="0">
                    <a:effectLst/>
                    <a:latin typeface="Cambria" panose="02040503050406030204" pitchFamily="18" charset="0"/>
                    <a:cs typeface="Times New Roman" panose="02020603050405020304" pitchFamily="18" charset="0"/>
                  </a:rPr>
                  <a:t>n</a:t>
                </a:r>
                <a:r>
                  <a:rPr lang="zh-CN" altLang="zh-CN" sz="3200" dirty="0">
                    <a:effectLst/>
                    <a:latin typeface="Cambria" panose="02040503050406030204" pitchFamily="18" charset="0"/>
                    <a:cs typeface="Times New Roman" panose="02020603050405020304" pitchFamily="18" charset="0"/>
                  </a:rPr>
                  <a:t>很大时</a:t>
                </a:r>
                <a:r>
                  <a:rPr lang="en-US" altLang="zh-CN" sz="3200" dirty="0">
                    <a:effectLst/>
                    <a:latin typeface="Cambria" panose="02040503050406030204" pitchFamily="18" charset="0"/>
                    <a:cs typeface="Times New Roman" panose="02020603050405020304" pitchFamily="18" charset="0"/>
                  </a:rPr>
                  <a:t>, </a:t>
                </a:r>
                <a14:m>
                  <m:oMath xmlns:m="http://schemas.openxmlformats.org/officeDocument/2006/math">
                    <m:sSub>
                      <m:sSubPr>
                        <m:ctrlPr>
                          <a:rPr lang="zh-CN" altLang="zh-CN" sz="32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3200" i="1">
                            <a:effectLst/>
                            <a:latin typeface="Cambria Math" panose="02040503050406030204" pitchFamily="18" charset="0"/>
                            <a:cs typeface="Times New Roman" panose="02020603050405020304" pitchFamily="18" charset="0"/>
                          </a:rPr>
                          <m:t>𝐹</m:t>
                        </m:r>
                      </m:e>
                      <m:sub>
                        <m:r>
                          <a:rPr lang="en-US" altLang="zh-CN" sz="3200" i="1">
                            <a:effectLst/>
                            <a:latin typeface="Cambria Math" panose="02040503050406030204" pitchFamily="18" charset="0"/>
                            <a:cs typeface="Times New Roman" panose="02020603050405020304" pitchFamily="18" charset="0"/>
                          </a:rPr>
                          <m:t>𝑛</m:t>
                        </m:r>
                      </m:sub>
                    </m:sSub>
                  </m:oMath>
                </a14:m>
                <a:r>
                  <a:rPr lang="zh-CN" altLang="zh-CN" sz="3200" dirty="0">
                    <a:effectLst/>
                    <a:latin typeface="Cambria" panose="02040503050406030204" pitchFamily="18" charset="0"/>
                    <a:cs typeface="Times New Roman" panose="02020603050405020304" pitchFamily="18" charset="0"/>
                  </a:rPr>
                  <a:t>接近</a:t>
                </a:r>
                <a:r>
                  <a:rPr lang="en-US" altLang="zh-CN" sz="3200" dirty="0">
                    <a:effectLst/>
                    <a:latin typeface="Cambria" panose="02040503050406030204" pitchFamily="18" charset="0"/>
                    <a:cs typeface="Times New Roman" panose="02020603050405020304" pitchFamily="18" charset="0"/>
                  </a:rPr>
                  <a:t>F</a:t>
                </a:r>
              </a:p>
              <a:p>
                <a:pPr marL="457200" indent="-457200">
                  <a:spcBef>
                    <a:spcPts val="900"/>
                  </a:spcBef>
                  <a:spcAft>
                    <a:spcPts val="900"/>
                  </a:spcAft>
                  <a:buFont typeface="Arial" panose="020B0604020202020204" pitchFamily="34" charset="0"/>
                  <a:buChar char="•"/>
                </a:pPr>
                <a:endParaRPr lang="zh-CN" altLang="zh-CN" sz="3200" dirty="0">
                  <a:effectLst/>
                  <a:latin typeface="Cambria" panose="02040503050406030204" pitchFamily="18" charset="0"/>
                  <a:cs typeface="Times New Roman" panose="02020603050405020304" pitchFamily="18" charset="0"/>
                </a:endParaRPr>
              </a:p>
              <a:p>
                <a:pPr marL="457200" indent="-457200">
                  <a:spcBef>
                    <a:spcPts val="900"/>
                  </a:spcBef>
                  <a:spcAft>
                    <a:spcPts val="900"/>
                  </a:spcAft>
                  <a:buFont typeface="Arial" panose="020B0604020202020204" pitchFamily="34" charset="0"/>
                  <a:buChar char="•"/>
                </a:pPr>
                <a:r>
                  <a:rPr lang="zh-CN" altLang="zh-CN" sz="3200" dirty="0">
                    <a:effectLst/>
                    <a:latin typeface="Cambria" panose="02040503050406030204" pitchFamily="18" charset="0"/>
                    <a:cs typeface="Times New Roman" panose="02020603050405020304" pitchFamily="18" charset="0"/>
                  </a:rPr>
                  <a:t>用</a:t>
                </a:r>
                <a14:m>
                  <m:oMath xmlns:m="http://schemas.openxmlformats.org/officeDocument/2006/math">
                    <m:sSub>
                      <m:sSubPr>
                        <m:ctrlPr>
                          <a:rPr lang="zh-CN" altLang="zh-CN" sz="32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3200" i="1">
                            <a:effectLst/>
                            <a:latin typeface="Cambria Math" panose="02040503050406030204" pitchFamily="18" charset="0"/>
                            <a:cs typeface="Times New Roman" panose="02020603050405020304" pitchFamily="18" charset="0"/>
                          </a:rPr>
                          <m:t>𝐹</m:t>
                        </m:r>
                      </m:e>
                      <m:sub>
                        <m:r>
                          <a:rPr lang="en-US" altLang="zh-CN" sz="3200" i="1">
                            <a:effectLst/>
                            <a:latin typeface="Cambria Math" panose="02040503050406030204" pitchFamily="18" charset="0"/>
                            <a:cs typeface="Times New Roman" panose="02020603050405020304" pitchFamily="18" charset="0"/>
                          </a:rPr>
                          <m:t>𝑛</m:t>
                        </m:r>
                      </m:sub>
                    </m:sSub>
                  </m:oMath>
                </a14:m>
                <a:r>
                  <a:rPr lang="zh-CN" altLang="zh-CN" sz="3200" dirty="0">
                    <a:effectLst/>
                    <a:latin typeface="Cambria" panose="02040503050406030204" pitchFamily="18" charset="0"/>
                    <a:cs typeface="Times New Roman" panose="02020603050405020304" pitchFamily="18" charset="0"/>
                  </a:rPr>
                  <a:t>代替 </a:t>
                </a:r>
                <a:r>
                  <a:rPr lang="en-US" altLang="zh-CN" sz="3200" dirty="0">
                    <a:effectLst/>
                    <a:latin typeface="Cambria" panose="02040503050406030204" pitchFamily="18" charset="0"/>
                    <a:cs typeface="Times New Roman" panose="02020603050405020304" pitchFamily="18" charset="0"/>
                  </a:rPr>
                  <a:t>F, </a:t>
                </a:r>
                <a:r>
                  <a:rPr lang="zh-CN" altLang="zh-CN" sz="3200" dirty="0">
                    <a:effectLst/>
                    <a:latin typeface="Cambria" panose="02040503050406030204" pitchFamily="18" charset="0"/>
                    <a:cs typeface="Times New Roman" panose="02020603050405020304" pitchFamily="18" charset="0"/>
                  </a:rPr>
                  <a:t>在</a:t>
                </a:r>
                <a14:m>
                  <m:oMath xmlns:m="http://schemas.openxmlformats.org/officeDocument/2006/math">
                    <m:sSub>
                      <m:sSubPr>
                        <m:ctrlPr>
                          <a:rPr lang="zh-CN" altLang="zh-CN" sz="32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3200" i="1">
                            <a:effectLst/>
                            <a:latin typeface="Cambria Math" panose="02040503050406030204" pitchFamily="18" charset="0"/>
                            <a:cs typeface="Times New Roman" panose="02020603050405020304" pitchFamily="18" charset="0"/>
                          </a:rPr>
                          <m:t>𝐹</m:t>
                        </m:r>
                      </m:e>
                      <m:sub>
                        <m:r>
                          <a:rPr lang="en-US" altLang="zh-CN" sz="3200" i="1">
                            <a:effectLst/>
                            <a:latin typeface="Cambria Math" panose="02040503050406030204" pitchFamily="18" charset="0"/>
                            <a:cs typeface="Times New Roman" panose="02020603050405020304" pitchFamily="18" charset="0"/>
                          </a:rPr>
                          <m:t>𝑛</m:t>
                        </m:r>
                      </m:sub>
                    </m:sSub>
                  </m:oMath>
                </a14:m>
                <a:r>
                  <a:rPr lang="zh-CN" altLang="zh-CN" sz="3200" dirty="0">
                    <a:effectLst/>
                    <a:latin typeface="Cambria" panose="02040503050406030204" pitchFamily="18" charset="0"/>
                    <a:cs typeface="Times New Roman" panose="02020603050405020304" pitchFamily="18" charset="0"/>
                  </a:rPr>
                  <a:t>中抽样</a:t>
                </a:r>
                <a:r>
                  <a:rPr lang="en-US" altLang="zh-CN" sz="3200" dirty="0">
                    <a:effectLst/>
                    <a:latin typeface="Cambria" panose="02040503050406030204" pitchFamily="18" charset="0"/>
                    <a:cs typeface="Times New Roman" panose="02020603050405020304" pitchFamily="18" charset="0"/>
                  </a:rPr>
                  <a:t>.</a:t>
                </a:r>
              </a:p>
              <a:p>
                <a:pPr marL="457200" indent="-457200">
                  <a:spcBef>
                    <a:spcPts val="900"/>
                  </a:spcBef>
                  <a:spcAft>
                    <a:spcPts val="900"/>
                  </a:spcAft>
                  <a:buFont typeface="Arial" panose="020B0604020202020204" pitchFamily="34" charset="0"/>
                  <a:buChar char="•"/>
                </a:pPr>
                <a:endParaRPr lang="zh-CN" altLang="zh-CN" sz="3200" dirty="0">
                  <a:effectLst/>
                  <a:latin typeface="Cambria" panose="02040503050406030204" pitchFamily="18" charset="0"/>
                  <a:cs typeface="Times New Roman" panose="02020603050405020304" pitchFamily="18" charset="0"/>
                </a:endParaRPr>
              </a:p>
              <a:p>
                <a:pPr marL="457200" indent="-457200">
                  <a:buFont typeface="Arial" panose="020B0604020202020204" pitchFamily="34" charset="0"/>
                  <a:buChar char="•"/>
                </a:pPr>
                <a:r>
                  <a:rPr lang="zh-CN" altLang="zh-CN" sz="3200" dirty="0">
                    <a:effectLst/>
                    <a:latin typeface="Cambria" panose="02040503050406030204" pitchFamily="18" charset="0"/>
                    <a:cs typeface="Times New Roman" panose="02020603050405020304" pitchFamily="18" charset="0"/>
                  </a:rPr>
                  <a:t>在</a:t>
                </a:r>
                <a14:m>
                  <m:oMath xmlns:m="http://schemas.openxmlformats.org/officeDocument/2006/math">
                    <m:sSub>
                      <m:sSubPr>
                        <m:ctrlPr>
                          <a:rPr lang="zh-CN" altLang="zh-CN" sz="3200" i="1">
                            <a:effectLst/>
                            <a:latin typeface="Cambria Math" panose="02040503050406030204" pitchFamily="18" charset="0"/>
                            <a:ea typeface="Cambria Math" panose="02040503050406030204" pitchFamily="18" charset="0"/>
                          </a:rPr>
                        </m:ctrlPr>
                      </m:sSubPr>
                      <m:e>
                        <m:r>
                          <a:rPr lang="en-US" altLang="zh-CN" sz="3200" i="1">
                            <a:effectLst/>
                            <a:latin typeface="Cambria Math" panose="02040503050406030204" pitchFamily="18" charset="0"/>
                            <a:cs typeface="Times New Roman" panose="02020603050405020304" pitchFamily="18" charset="0"/>
                          </a:rPr>
                          <m:t>𝐹</m:t>
                        </m:r>
                      </m:e>
                      <m:sub>
                        <m:r>
                          <a:rPr lang="en-US" altLang="zh-CN" sz="3200" i="1">
                            <a:effectLst/>
                            <a:latin typeface="Cambria Math" panose="02040503050406030204" pitchFamily="18" charset="0"/>
                            <a:cs typeface="Times New Roman" panose="02020603050405020304" pitchFamily="18" charset="0"/>
                          </a:rPr>
                          <m:t>𝑛</m:t>
                        </m:r>
                      </m:sub>
                    </m:sSub>
                  </m:oMath>
                </a14:m>
                <a:r>
                  <a:rPr lang="zh-CN" altLang="zh-CN" sz="3200" dirty="0">
                    <a:effectLst/>
                    <a:latin typeface="Cambria" panose="02040503050406030204" pitchFamily="18" charset="0"/>
                    <a:cs typeface="Times New Roman" panose="02020603050405020304" pitchFamily="18" charset="0"/>
                  </a:rPr>
                  <a:t>中抽样</a:t>
                </a:r>
                <a:r>
                  <a:rPr lang="en-US" altLang="zh-CN" sz="3200" dirty="0">
                    <a:effectLst/>
                    <a:latin typeface="Cambria" panose="02040503050406030204" pitchFamily="18" charset="0"/>
                    <a:cs typeface="Times New Roman" panose="02020603050405020304" pitchFamily="18" charset="0"/>
                  </a:rPr>
                  <a:t>,</a:t>
                </a:r>
                <a:r>
                  <a:rPr lang="zh-CN" altLang="zh-CN" sz="3200" dirty="0">
                    <a:effectLst/>
                    <a:latin typeface="Cambria" panose="02040503050406030204" pitchFamily="18" charset="0"/>
                    <a:cs typeface="Times New Roman" panose="02020603050405020304" pitchFamily="18" charset="0"/>
                  </a:rPr>
                  <a:t>就是在原始样本</a:t>
                </a:r>
                <a14:m>
                  <m:oMath xmlns:m="http://schemas.openxmlformats.org/officeDocument/2006/math">
                    <m:sSub>
                      <m:sSubPr>
                        <m:ctrlPr>
                          <a:rPr lang="zh-CN" altLang="zh-CN" sz="3200" i="1">
                            <a:effectLst/>
                            <a:latin typeface="Cambria Math" panose="02040503050406030204" pitchFamily="18" charset="0"/>
                            <a:ea typeface="Cambria Math" panose="02040503050406030204" pitchFamily="18" charset="0"/>
                          </a:rPr>
                        </m:ctrlPr>
                      </m:sSubPr>
                      <m:e>
                        <m:r>
                          <a:rPr lang="en-US" altLang="zh-CN" sz="3200" i="1">
                            <a:effectLst/>
                            <a:latin typeface="Cambria Math" panose="02040503050406030204" pitchFamily="18" charset="0"/>
                            <a:cs typeface="Times New Roman" panose="02020603050405020304" pitchFamily="18" charset="0"/>
                          </a:rPr>
                          <m:t>𝑥</m:t>
                        </m:r>
                      </m:e>
                      <m:sub>
                        <m:r>
                          <a:rPr lang="en-US" altLang="zh-CN" sz="3200" i="1">
                            <a:effectLst/>
                            <a:latin typeface="Cambria Math" panose="02040503050406030204" pitchFamily="18" charset="0"/>
                            <a:cs typeface="Times New Roman" panose="02020603050405020304" pitchFamily="18" charset="0"/>
                          </a:rPr>
                          <m:t>1</m:t>
                        </m:r>
                      </m:sub>
                    </m:sSub>
                    <m:r>
                      <a:rPr lang="en-US" altLang="zh-CN" sz="3200">
                        <a:effectLst/>
                        <a:latin typeface="Cambria Math" panose="02040503050406030204" pitchFamily="18" charset="0"/>
                        <a:cs typeface="Times New Roman" panose="02020603050405020304" pitchFamily="18" charset="0"/>
                      </a:rPr>
                      <m:t>,</m:t>
                    </m:r>
                    <m:sSub>
                      <m:sSubPr>
                        <m:ctrlPr>
                          <a:rPr lang="zh-CN" altLang="zh-CN" sz="3200" i="1">
                            <a:effectLst/>
                            <a:latin typeface="Cambria Math" panose="02040503050406030204" pitchFamily="18" charset="0"/>
                            <a:ea typeface="Cambria Math" panose="02040503050406030204" pitchFamily="18" charset="0"/>
                          </a:rPr>
                        </m:ctrlPr>
                      </m:sSubPr>
                      <m:e>
                        <m:r>
                          <a:rPr lang="en-US" altLang="zh-CN" sz="3200" i="1">
                            <a:effectLst/>
                            <a:latin typeface="Cambria Math" panose="02040503050406030204" pitchFamily="18" charset="0"/>
                            <a:cs typeface="Times New Roman" panose="02020603050405020304" pitchFamily="18" charset="0"/>
                          </a:rPr>
                          <m:t>𝑥</m:t>
                        </m:r>
                      </m:e>
                      <m:sub>
                        <m:r>
                          <a:rPr lang="en-US" altLang="zh-CN" sz="3200" i="1">
                            <a:effectLst/>
                            <a:latin typeface="Cambria Math" panose="02040503050406030204" pitchFamily="18" charset="0"/>
                            <a:cs typeface="Times New Roman" panose="02020603050405020304" pitchFamily="18" charset="0"/>
                          </a:rPr>
                          <m:t>2</m:t>
                        </m:r>
                      </m:sub>
                    </m:sSub>
                    <m:r>
                      <a:rPr lang="en-US" altLang="zh-CN" sz="3200">
                        <a:effectLst/>
                        <a:latin typeface="Cambria Math" panose="02040503050406030204" pitchFamily="18" charset="0"/>
                        <a:cs typeface="Times New Roman" panose="02020603050405020304" pitchFamily="18" charset="0"/>
                      </a:rPr>
                      <m:t>,…,</m:t>
                    </m:r>
                    <m:sSub>
                      <m:sSubPr>
                        <m:ctrlPr>
                          <a:rPr lang="zh-CN" altLang="zh-CN" sz="3200" i="1">
                            <a:effectLst/>
                            <a:latin typeface="Cambria Math" panose="02040503050406030204" pitchFamily="18" charset="0"/>
                            <a:ea typeface="Cambria Math" panose="02040503050406030204" pitchFamily="18" charset="0"/>
                          </a:rPr>
                        </m:ctrlPr>
                      </m:sSubPr>
                      <m:e>
                        <m:r>
                          <a:rPr lang="en-US" altLang="zh-CN" sz="3200" i="1">
                            <a:effectLst/>
                            <a:latin typeface="Cambria Math" panose="02040503050406030204" pitchFamily="18" charset="0"/>
                            <a:cs typeface="Times New Roman" panose="02020603050405020304" pitchFamily="18" charset="0"/>
                          </a:rPr>
                          <m:t>𝑥</m:t>
                        </m:r>
                      </m:e>
                      <m:sub>
                        <m:r>
                          <a:rPr lang="en-US" altLang="zh-CN" sz="3200" i="1">
                            <a:effectLst/>
                            <a:latin typeface="Cambria Math" panose="02040503050406030204" pitchFamily="18" charset="0"/>
                            <a:cs typeface="Times New Roman" panose="02020603050405020304" pitchFamily="18" charset="0"/>
                          </a:rPr>
                          <m:t>𝑛</m:t>
                        </m:r>
                      </m:sub>
                    </m:sSub>
                  </m:oMath>
                </a14:m>
                <a:r>
                  <a:rPr lang="zh-CN" altLang="zh-CN" sz="3200" dirty="0">
                    <a:effectLst/>
                    <a:latin typeface="Cambria" panose="02040503050406030204" pitchFamily="18" charset="0"/>
                    <a:cs typeface="Times New Roman" panose="02020603050405020304" pitchFamily="18" charset="0"/>
                  </a:rPr>
                  <a:t>中每次随机地取一个个体作</a:t>
                </a:r>
                <a:r>
                  <a:rPr lang="zh-CN" altLang="en-US" sz="3200" b="1" dirty="0">
                    <a:solidFill>
                      <a:srgbClr val="FF0000"/>
                    </a:solidFill>
                    <a:effectLst/>
                    <a:latin typeface="Cambria" panose="02040503050406030204" pitchFamily="18" charset="0"/>
                    <a:cs typeface="Times New Roman" panose="02020603050405020304" pitchFamily="18" charset="0"/>
                  </a:rPr>
                  <a:t>有</a:t>
                </a:r>
                <a:r>
                  <a:rPr lang="zh-CN" altLang="zh-CN" sz="3200" b="1" dirty="0">
                    <a:solidFill>
                      <a:srgbClr val="FF0000"/>
                    </a:solidFill>
                    <a:effectLst/>
                    <a:latin typeface="Cambria" panose="02040503050406030204" pitchFamily="18" charset="0"/>
                    <a:cs typeface="Times New Roman" panose="02020603050405020304" pitchFamily="18" charset="0"/>
                  </a:rPr>
                  <a:t>放回抽样</a:t>
                </a:r>
                <a:endParaRPr lang="zh-CN" altLang="en-US" sz="3200" b="1" dirty="0">
                  <a:solidFill>
                    <a:srgbClr val="FF0000"/>
                  </a:solidFill>
                </a:endParaRPr>
              </a:p>
            </p:txBody>
          </p:sp>
        </mc:Choice>
        <mc:Fallback xmlns="">
          <p:sp>
            <p:nvSpPr>
              <p:cNvPr id="6" name="文本框 5">
                <a:extLst>
                  <a:ext uri="{FF2B5EF4-FFF2-40B4-BE49-F238E27FC236}">
                    <a16:creationId xmlns:a16="http://schemas.microsoft.com/office/drawing/2014/main" id="{EF0EFB5D-4211-40CF-B585-5F8D17A3C7B0}"/>
                  </a:ext>
                </a:extLst>
              </p:cNvPr>
              <p:cNvSpPr txBox="1">
                <a:spLocks noRot="1" noChangeAspect="1" noMove="1" noResize="1" noEditPoints="1" noAdjustHandles="1" noChangeArrowheads="1" noChangeShapeType="1" noTextEdit="1"/>
              </p:cNvSpPr>
              <p:nvPr/>
            </p:nvSpPr>
            <p:spPr>
              <a:xfrm>
                <a:off x="138821" y="1043735"/>
                <a:ext cx="9005179" cy="5301451"/>
              </a:xfrm>
              <a:prstGeom prst="rect">
                <a:avLst/>
              </a:prstGeom>
              <a:blipFill>
                <a:blip r:embed="rId2"/>
                <a:stretch>
                  <a:fillRect l="-1557" t="-1839" r="-135" b="-2414"/>
                </a:stretch>
              </a:blipFill>
              <a:ln w="25400">
                <a:noFill/>
              </a:ln>
            </p:spPr>
            <p:txBody>
              <a:bodyPr/>
              <a:lstStyle/>
              <a:p>
                <a:r>
                  <a:rPr lang="zh-CN" altLang="en-US">
                    <a:noFill/>
                  </a:rPr>
                  <a:t> </a:t>
                </a:r>
              </a:p>
            </p:txBody>
          </p:sp>
        </mc:Fallback>
      </mc:AlternateContent>
    </p:spTree>
    <p:extLst>
      <p:ext uri="{BB962C8B-B14F-4D97-AF65-F5344CB8AC3E}">
        <p14:creationId xmlns:p14="http://schemas.microsoft.com/office/powerpoint/2010/main" val="319947535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标题 1">
            <a:extLst>
              <a:ext uri="{FF2B5EF4-FFF2-40B4-BE49-F238E27FC236}">
                <a16:creationId xmlns:a16="http://schemas.microsoft.com/office/drawing/2014/main" id="{C5D96BB7-F3EE-475D-8C4A-757D9F1B8C06}"/>
              </a:ext>
            </a:extLst>
          </p:cNvPr>
          <p:cNvSpPr>
            <a:spLocks noGrp="1" noChangeArrowheads="1"/>
          </p:cNvSpPr>
          <p:nvPr>
            <p:ph type="title"/>
          </p:nvPr>
        </p:nvSpPr>
        <p:spPr>
          <a:xfrm>
            <a:off x="-15875" y="142875"/>
            <a:ext cx="8229600" cy="642938"/>
          </a:xfrm>
        </p:spPr>
        <p:txBody>
          <a:bodyPr/>
          <a:lstStyle/>
          <a:p>
            <a:pPr algn="l" defTabSz="512763" fontAlgn="base">
              <a:spcAft>
                <a:spcPct val="0"/>
              </a:spcAft>
            </a:pPr>
            <a:r>
              <a:rPr lang="en-US" altLang="zh-CN" dirty="0"/>
              <a:t>1</a:t>
            </a:r>
            <a:r>
              <a:rPr lang="zh-CN" altLang="en-US" dirty="0"/>
              <a:t>，估计量的标准误差的</a:t>
            </a:r>
            <a:r>
              <a:rPr lang="en-US" altLang="zh-CN" dirty="0"/>
              <a:t>bootstrap</a:t>
            </a:r>
            <a:r>
              <a:rPr lang="zh-CN" altLang="en-US" dirty="0"/>
              <a:t>估计</a:t>
            </a:r>
          </a:p>
        </p:txBody>
      </p:sp>
      <p:sp>
        <p:nvSpPr>
          <p:cNvPr id="4" name="灯片编号占位符 2">
            <a:extLst>
              <a:ext uri="{FF2B5EF4-FFF2-40B4-BE49-F238E27FC236}">
                <a16:creationId xmlns:a16="http://schemas.microsoft.com/office/drawing/2014/main" id="{C27C162C-7E7E-4C70-B53F-15564590C7C6}"/>
              </a:ext>
            </a:extLst>
          </p:cNvPr>
          <p:cNvSpPr>
            <a:spLocks noGrp="1" noChangeArrowheads="1"/>
          </p:cNvSpPr>
          <p:nvPr>
            <p:ph type="sldNum" sz="quarter" idx="12"/>
          </p:nvPr>
        </p:nvSpPr>
        <p:spPr bwMode="auto">
          <a:xfrm>
            <a:off x="6553200" y="6391275"/>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9FCE3FB9-BAC7-4293-A5BB-B8E090A183F8}" type="slidenum">
              <a:rPr lang="zh-CN" altLang="en-US">
                <a:solidFill>
                  <a:srgbClr val="898989"/>
                </a:solidFill>
              </a:rPr>
              <a:pPr/>
              <a:t>79</a:t>
            </a:fld>
            <a:endParaRPr lang="zh-CN" altLang="en-US">
              <a:solidFill>
                <a:srgbClr val="898989"/>
              </a:solidFill>
            </a:endParaRPr>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0E9E2B41-E0E5-4BB2-8DEB-39B895AE90CC}"/>
                  </a:ext>
                </a:extLst>
              </p:cNvPr>
              <p:cNvSpPr txBox="1"/>
              <p:nvPr/>
            </p:nvSpPr>
            <p:spPr>
              <a:xfrm>
                <a:off x="161510" y="1178750"/>
                <a:ext cx="7632340" cy="2131737"/>
              </a:xfrm>
              <a:prstGeom prst="rect">
                <a:avLst/>
              </a:prstGeom>
              <a:noFill/>
              <a:ln w="25400">
                <a:noFill/>
              </a:ln>
            </p:spPr>
            <p:txBody>
              <a:bodyPr wrap="square">
                <a:spAutoFit/>
              </a:bodyPr>
              <a:lstStyle/>
              <a:p>
                <a:pPr>
                  <a:spcBef>
                    <a:spcPts val="900"/>
                  </a:spcBef>
                  <a:spcAft>
                    <a:spcPts val="900"/>
                  </a:spcAft>
                </a:pPr>
                <a:r>
                  <a:rPr lang="zh-CN" altLang="zh-CN" sz="3200" dirty="0">
                    <a:effectLst/>
                    <a:latin typeface="Cambria" panose="02040503050406030204" pitchFamily="18" charset="0"/>
                    <a:cs typeface="Times New Roman" panose="02020603050405020304" pitchFamily="18" charset="0"/>
                  </a:rPr>
                  <a:t>如此抽取</a:t>
                </a:r>
                <a:r>
                  <a:rPr lang="en-US" altLang="zh-CN" sz="3200" dirty="0">
                    <a:effectLst/>
                    <a:latin typeface="Cambria" panose="02040503050406030204" pitchFamily="18" charset="0"/>
                    <a:cs typeface="Times New Roman" panose="02020603050405020304" pitchFamily="18" charset="0"/>
                  </a:rPr>
                  <a:t>B</a:t>
                </a:r>
                <a:r>
                  <a:rPr lang="zh-CN" altLang="zh-CN" sz="3200" dirty="0">
                    <a:effectLst/>
                    <a:latin typeface="Cambria" panose="02040503050406030204" pitchFamily="18" charset="0"/>
                    <a:cs typeface="Times New Roman" panose="02020603050405020304" pitchFamily="18" charset="0"/>
                  </a:rPr>
                  <a:t>个独立样本</a:t>
                </a:r>
                <a14:m>
                  <m:oMath xmlns:m="http://schemas.openxmlformats.org/officeDocument/2006/math">
                    <m:sSup>
                      <m:sSupPr>
                        <m:ctrlPr>
                          <a:rPr lang="zh-CN" altLang="zh-CN" sz="32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3200" b="1" i="1">
                            <a:effectLst/>
                            <a:latin typeface="Cambria Math" panose="02040503050406030204" pitchFamily="18" charset="0"/>
                            <a:cs typeface="Times New Roman" panose="02020603050405020304" pitchFamily="18" charset="0"/>
                          </a:rPr>
                          <m:t>𝐘</m:t>
                        </m:r>
                      </m:e>
                      <m:sup>
                        <m:d>
                          <m:dPr>
                            <m:ctrlPr>
                              <a:rPr lang="zh-CN" altLang="zh-CN" sz="3200"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3200" i="1">
                                <a:effectLst/>
                                <a:latin typeface="Cambria Math" panose="02040503050406030204" pitchFamily="18" charset="0"/>
                                <a:cs typeface="Times New Roman" panose="02020603050405020304" pitchFamily="18" charset="0"/>
                              </a:rPr>
                              <m:t>𝑏</m:t>
                            </m:r>
                          </m:e>
                        </m:d>
                      </m:sup>
                    </m:sSup>
                    <m:r>
                      <a:rPr lang="en-US" altLang="zh-CN" sz="3200">
                        <a:effectLst/>
                        <a:latin typeface="Cambria Math" panose="02040503050406030204" pitchFamily="18" charset="0"/>
                        <a:cs typeface="Times New Roman" panose="02020603050405020304" pitchFamily="18" charset="0"/>
                      </a:rPr>
                      <m:t>,</m:t>
                    </m:r>
                    <m:r>
                      <a:rPr lang="en-US" altLang="zh-CN" sz="3200" i="1">
                        <a:effectLst/>
                        <a:latin typeface="Cambria Math" panose="02040503050406030204" pitchFamily="18" charset="0"/>
                        <a:cs typeface="Times New Roman" panose="02020603050405020304" pitchFamily="18" charset="0"/>
                      </a:rPr>
                      <m:t>𝑏</m:t>
                    </m:r>
                    <m:r>
                      <a:rPr lang="en-US" altLang="zh-CN" sz="3200">
                        <a:effectLst/>
                        <a:latin typeface="Cambria Math" panose="02040503050406030204" pitchFamily="18" charset="0"/>
                        <a:cs typeface="Times New Roman" panose="02020603050405020304" pitchFamily="18" charset="0"/>
                      </a:rPr>
                      <m:t>=</m:t>
                    </m:r>
                    <m:r>
                      <a:rPr lang="en-US" altLang="zh-CN" sz="3200" i="1">
                        <a:effectLst/>
                        <a:latin typeface="Cambria Math" panose="02040503050406030204" pitchFamily="18" charset="0"/>
                        <a:cs typeface="Times New Roman" panose="02020603050405020304" pitchFamily="18" charset="0"/>
                      </a:rPr>
                      <m:t>1</m:t>
                    </m:r>
                    <m:r>
                      <a:rPr lang="en-US" altLang="zh-CN" sz="3200">
                        <a:effectLst/>
                        <a:latin typeface="Cambria Math" panose="02040503050406030204" pitchFamily="18" charset="0"/>
                        <a:cs typeface="Times New Roman" panose="02020603050405020304" pitchFamily="18" charset="0"/>
                      </a:rPr>
                      <m:t>,…,</m:t>
                    </m:r>
                    <m:r>
                      <a:rPr lang="en-US" altLang="zh-CN" sz="3200" i="1">
                        <a:effectLst/>
                        <a:latin typeface="Cambria Math" panose="02040503050406030204" pitchFamily="18" charset="0"/>
                        <a:cs typeface="Times New Roman" panose="02020603050405020304" pitchFamily="18" charset="0"/>
                      </a:rPr>
                      <m:t>𝐵</m:t>
                    </m:r>
                  </m:oMath>
                </a14:m>
                <a:r>
                  <a:rPr lang="zh-CN" altLang="zh-CN" sz="3200" dirty="0">
                    <a:effectLst/>
                    <a:latin typeface="Cambria" panose="02040503050406030204" pitchFamily="18" charset="0"/>
                    <a:cs typeface="Times New Roman" panose="02020603050405020304" pitchFamily="18" charset="0"/>
                  </a:rPr>
                  <a:t>， </a:t>
                </a:r>
              </a:p>
              <a:p>
                <a:pPr>
                  <a:spcBef>
                    <a:spcPts val="900"/>
                  </a:spcBef>
                  <a:spcAft>
                    <a:spcPts val="900"/>
                  </a:spcAft>
                </a:pPr>
                <a:r>
                  <a:rPr lang="zh-CN" altLang="zh-CN" sz="3200" dirty="0">
                    <a:effectLst/>
                    <a:latin typeface="Cambria" panose="02040503050406030204" pitchFamily="18" charset="0"/>
                    <a:cs typeface="Times New Roman" panose="02020603050405020304" pitchFamily="18" charset="0"/>
                  </a:rPr>
                  <a:t>每一个</a:t>
                </a:r>
                <a14:m>
                  <m:oMath xmlns:m="http://schemas.openxmlformats.org/officeDocument/2006/math">
                    <m:sSup>
                      <m:sSupPr>
                        <m:ctrlPr>
                          <a:rPr lang="zh-CN" altLang="zh-CN" sz="32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3200" b="1" i="1">
                            <a:effectLst/>
                            <a:latin typeface="Cambria Math" panose="02040503050406030204" pitchFamily="18" charset="0"/>
                            <a:cs typeface="Times New Roman" panose="02020603050405020304" pitchFamily="18" charset="0"/>
                          </a:rPr>
                          <m:t>𝐘</m:t>
                        </m:r>
                      </m:e>
                      <m:sup>
                        <m:d>
                          <m:dPr>
                            <m:ctrlPr>
                              <a:rPr lang="zh-CN" altLang="zh-CN" sz="3200"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3200" i="1">
                                <a:effectLst/>
                                <a:latin typeface="Cambria Math" panose="02040503050406030204" pitchFamily="18" charset="0"/>
                                <a:cs typeface="Times New Roman" panose="02020603050405020304" pitchFamily="18" charset="0"/>
                              </a:rPr>
                              <m:t>𝑏</m:t>
                            </m:r>
                          </m:e>
                        </m:d>
                      </m:sup>
                    </m:sSup>
                  </m:oMath>
                </a14:m>
                <a:r>
                  <a:rPr lang="zh-CN" altLang="zh-CN" sz="3200" dirty="0">
                    <a:effectLst/>
                    <a:latin typeface="Cambria" panose="02040503050406030204" pitchFamily="18" charset="0"/>
                    <a:cs typeface="Times New Roman" panose="02020603050405020304" pitchFamily="18" charset="0"/>
                  </a:rPr>
                  <a:t>样本量为</a:t>
                </a:r>
                <a:r>
                  <a:rPr lang="en-US" altLang="zh-CN" sz="3200" dirty="0">
                    <a:effectLst/>
                    <a:latin typeface="Cambria" panose="02040503050406030204" pitchFamily="18" charset="0"/>
                    <a:cs typeface="Times New Roman" panose="02020603050405020304" pitchFamily="18" charset="0"/>
                  </a:rPr>
                  <a:t>n </a:t>
                </a:r>
                <a:endParaRPr lang="zh-CN" altLang="zh-CN" sz="3200" dirty="0">
                  <a:effectLst/>
                  <a:latin typeface="Cambria" panose="02040503050406030204" pitchFamily="18" charset="0"/>
                  <a:cs typeface="Times New Roman" panose="02020603050405020304" pitchFamily="18" charset="0"/>
                </a:endParaRPr>
              </a:p>
              <a:p>
                <a:pPr>
                  <a:spcBef>
                    <a:spcPts val="900"/>
                  </a:spcBef>
                  <a:spcAft>
                    <a:spcPts val="900"/>
                  </a:spcAft>
                </a:pPr>
                <a:r>
                  <a:rPr lang="zh-CN" altLang="zh-CN" sz="3200" dirty="0">
                    <a:effectLst/>
                    <a:latin typeface="Cambria" panose="02040503050406030204" pitchFamily="18" charset="0"/>
                    <a:cs typeface="Times New Roman" panose="02020603050405020304" pitchFamily="18" charset="0"/>
                  </a:rPr>
                  <a:t>称</a:t>
                </a:r>
                <a14:m>
                  <m:oMath xmlns:m="http://schemas.openxmlformats.org/officeDocument/2006/math">
                    <m:sSup>
                      <m:sSupPr>
                        <m:ctrlPr>
                          <a:rPr lang="zh-CN" altLang="zh-CN" sz="32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3200" b="1" i="1">
                            <a:effectLst/>
                            <a:latin typeface="Cambria Math" panose="02040503050406030204" pitchFamily="18" charset="0"/>
                            <a:cs typeface="Times New Roman" panose="02020603050405020304" pitchFamily="18" charset="0"/>
                          </a:rPr>
                          <m:t>𝐘</m:t>
                        </m:r>
                      </m:e>
                      <m:sup>
                        <m:d>
                          <m:dPr>
                            <m:ctrlPr>
                              <a:rPr lang="zh-CN" altLang="zh-CN" sz="3200"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3200" i="1">
                                <a:effectLst/>
                                <a:latin typeface="Cambria Math" panose="02040503050406030204" pitchFamily="18" charset="0"/>
                                <a:cs typeface="Times New Roman" panose="02020603050405020304" pitchFamily="18" charset="0"/>
                              </a:rPr>
                              <m:t>𝑏</m:t>
                            </m:r>
                          </m:e>
                        </m:d>
                      </m:sup>
                    </m:sSup>
                  </m:oMath>
                </a14:m>
                <a:r>
                  <a:rPr lang="zh-CN" altLang="zh-CN" sz="3200" dirty="0">
                    <a:effectLst/>
                    <a:latin typeface="Cambria" panose="02040503050406030204" pitchFamily="18" charset="0"/>
                    <a:cs typeface="Times New Roman" panose="02020603050405020304" pitchFamily="18" charset="0"/>
                  </a:rPr>
                  <a:t>为</a:t>
                </a:r>
                <a:r>
                  <a:rPr lang="en-US" altLang="zh-CN" sz="3200" b="1" dirty="0">
                    <a:solidFill>
                      <a:srgbClr val="FF0000"/>
                    </a:solidFill>
                    <a:effectLst/>
                    <a:latin typeface="Cambria" panose="02040503050406030204" pitchFamily="18" charset="0"/>
                    <a:cs typeface="Times New Roman" panose="02020603050405020304" pitchFamily="18" charset="0"/>
                  </a:rPr>
                  <a:t>bootstrap</a:t>
                </a:r>
                <a:r>
                  <a:rPr lang="zh-CN" altLang="zh-CN" sz="3200" b="1" dirty="0">
                    <a:solidFill>
                      <a:srgbClr val="FF0000"/>
                    </a:solidFill>
                    <a:effectLst/>
                    <a:latin typeface="Cambria" panose="02040503050406030204" pitchFamily="18" charset="0"/>
                    <a:cs typeface="Times New Roman" panose="02020603050405020304" pitchFamily="18" charset="0"/>
                  </a:rPr>
                  <a:t>样本</a:t>
                </a:r>
                <a:endParaRPr lang="zh-CN" altLang="zh-CN" sz="3200" dirty="0">
                  <a:solidFill>
                    <a:srgbClr val="FF0000"/>
                  </a:solidFill>
                  <a:effectLst/>
                  <a:latin typeface="Cambria" panose="02040503050406030204" pitchFamily="18" charset="0"/>
                  <a:cs typeface="Times New Roman" panose="02020603050405020304" pitchFamily="18" charset="0"/>
                </a:endParaRPr>
              </a:p>
            </p:txBody>
          </p:sp>
        </mc:Choice>
        <mc:Fallback xmlns="">
          <p:sp>
            <p:nvSpPr>
              <p:cNvPr id="7" name="文本框 6">
                <a:extLst>
                  <a:ext uri="{FF2B5EF4-FFF2-40B4-BE49-F238E27FC236}">
                    <a16:creationId xmlns:a16="http://schemas.microsoft.com/office/drawing/2014/main" id="{0E9E2B41-E0E5-4BB2-8DEB-39B895AE90CC}"/>
                  </a:ext>
                </a:extLst>
              </p:cNvPr>
              <p:cNvSpPr txBox="1">
                <a:spLocks noRot="1" noChangeAspect="1" noMove="1" noResize="1" noEditPoints="1" noAdjustHandles="1" noChangeArrowheads="1" noChangeShapeType="1" noTextEdit="1"/>
              </p:cNvSpPr>
              <p:nvPr/>
            </p:nvSpPr>
            <p:spPr>
              <a:xfrm>
                <a:off x="161510" y="1178750"/>
                <a:ext cx="7632340" cy="2131737"/>
              </a:xfrm>
              <a:prstGeom prst="rect">
                <a:avLst/>
              </a:prstGeom>
              <a:blipFill>
                <a:blip r:embed="rId2"/>
                <a:stretch>
                  <a:fillRect l="-1995" t="-3429" b="-8286"/>
                </a:stretch>
              </a:blipFill>
              <a:ln w="25400">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F2515EA6-ED7E-4496-8FAC-E73043F74200}"/>
                  </a:ext>
                </a:extLst>
              </p:cNvPr>
              <p:cNvSpPr txBox="1"/>
              <p:nvPr/>
            </p:nvSpPr>
            <p:spPr>
              <a:xfrm>
                <a:off x="161510" y="3547514"/>
                <a:ext cx="7790757" cy="1183657"/>
              </a:xfrm>
              <a:prstGeom prst="rect">
                <a:avLst/>
              </a:prstGeom>
              <a:noFill/>
              <a:ln w="25400">
                <a:noFill/>
              </a:ln>
            </p:spPr>
            <p:txBody>
              <a:bodyPr wrap="square">
                <a:spAutoFit/>
              </a:bodyPr>
              <a:lstStyle/>
              <a:p>
                <a:pPr marL="457200" indent="-457200">
                  <a:buFont typeface="Arial" panose="020B0604020202020204" pitchFamily="34" charset="0"/>
                  <a:buChar char="•"/>
                </a:pPr>
                <a:r>
                  <a:rPr lang="en-US" altLang="zh-CN" sz="3200" dirty="0" err="1">
                    <a:effectLst/>
                    <a:latin typeface="宋体" panose="02010600030101010101" pitchFamily="2" charset="-122"/>
                    <a:cs typeface="Times New Roman" panose="02020603050405020304" pitchFamily="18" charset="0"/>
                  </a:rPr>
                  <a:t>从每个</a:t>
                </a:r>
                <a:r>
                  <a:rPr lang="en-US" altLang="zh-CN" sz="3200" dirty="0" err="1">
                    <a:effectLst/>
                    <a:latin typeface="Cambria" panose="02040503050406030204" pitchFamily="18" charset="0"/>
                    <a:cs typeface="Times New Roman" panose="02020603050405020304" pitchFamily="18" charset="0"/>
                  </a:rPr>
                  <a:t>bootstrap</a:t>
                </a:r>
                <a:r>
                  <a:rPr lang="en-US" altLang="zh-CN" sz="3200" dirty="0" err="1">
                    <a:effectLst/>
                    <a:latin typeface="宋体" panose="02010600030101010101" pitchFamily="2" charset="-122"/>
                    <a:cs typeface="Times New Roman" panose="02020603050405020304" pitchFamily="18" charset="0"/>
                  </a:rPr>
                  <a:t>样本</a:t>
                </a:r>
                <a14:m>
                  <m:oMath xmlns:m="http://schemas.openxmlformats.org/officeDocument/2006/math">
                    <m:sSup>
                      <m:sSupPr>
                        <m:ctrlPr>
                          <a:rPr lang="zh-CN" altLang="zh-CN" sz="3200" i="1">
                            <a:effectLst/>
                            <a:latin typeface="Cambria Math" panose="02040503050406030204" pitchFamily="18" charset="0"/>
                            <a:ea typeface="Cambria Math" panose="02040503050406030204" pitchFamily="18" charset="0"/>
                          </a:rPr>
                        </m:ctrlPr>
                      </m:sSupPr>
                      <m:e>
                        <m:r>
                          <a:rPr lang="en-US" altLang="zh-CN" sz="3200" b="1" i="1">
                            <a:effectLst/>
                            <a:latin typeface="Cambria Math" panose="02040503050406030204" pitchFamily="18" charset="0"/>
                            <a:cs typeface="Times New Roman" panose="02020603050405020304" pitchFamily="18" charset="0"/>
                          </a:rPr>
                          <m:t>𝐘</m:t>
                        </m:r>
                      </m:e>
                      <m:sup>
                        <m:d>
                          <m:dPr>
                            <m:ctrlPr>
                              <a:rPr lang="zh-CN" altLang="zh-CN" sz="3200" i="1">
                                <a:effectLst/>
                                <a:latin typeface="Cambria Math" panose="02040503050406030204" pitchFamily="18" charset="0"/>
                                <a:ea typeface="Cambria Math" panose="02040503050406030204" pitchFamily="18" charset="0"/>
                              </a:rPr>
                            </m:ctrlPr>
                          </m:dPr>
                          <m:e>
                            <m:r>
                              <a:rPr lang="en-US" altLang="zh-CN" sz="3200" i="1">
                                <a:effectLst/>
                                <a:latin typeface="Cambria Math" panose="02040503050406030204" pitchFamily="18" charset="0"/>
                                <a:cs typeface="Times New Roman" panose="02020603050405020304" pitchFamily="18" charset="0"/>
                              </a:rPr>
                              <m:t>𝑏</m:t>
                            </m:r>
                          </m:e>
                        </m:d>
                      </m:sup>
                    </m:sSup>
                  </m:oMath>
                </a14:m>
                <a:r>
                  <a:rPr lang="en-US" altLang="zh-CN" sz="3200" dirty="0" err="1">
                    <a:effectLst/>
                    <a:latin typeface="宋体" panose="02010600030101010101" pitchFamily="2" charset="-122"/>
                    <a:cs typeface="Times New Roman" panose="02020603050405020304" pitchFamily="18" charset="0"/>
                  </a:rPr>
                  <a:t>可以估计得到</a:t>
                </a:r>
                <a14:m>
                  <m:oMath xmlns:m="http://schemas.openxmlformats.org/officeDocument/2006/math">
                    <m:sSup>
                      <m:sSupPr>
                        <m:ctrlPr>
                          <a:rPr lang="zh-CN" altLang="zh-CN" sz="3200" i="1">
                            <a:effectLst/>
                            <a:latin typeface="Cambria Math" panose="02040503050406030204" pitchFamily="18" charset="0"/>
                            <a:ea typeface="Cambria Math" panose="02040503050406030204" pitchFamily="18" charset="0"/>
                          </a:rPr>
                        </m:ctrlPr>
                      </m:sSupPr>
                      <m:e>
                        <m:acc>
                          <m:accPr>
                            <m:chr m:val="̂"/>
                            <m:ctrlPr>
                              <a:rPr lang="zh-CN" altLang="zh-CN" sz="3200" i="1">
                                <a:effectLst/>
                                <a:latin typeface="Cambria Math" panose="02040503050406030204" pitchFamily="18" charset="0"/>
                                <a:ea typeface="Cambria Math" panose="02040503050406030204" pitchFamily="18" charset="0"/>
                              </a:rPr>
                            </m:ctrlPr>
                          </m:accPr>
                          <m:e>
                            <m:r>
                              <a:rPr lang="en-US" altLang="zh-CN" sz="3200" i="1">
                                <a:effectLst/>
                                <a:latin typeface="Cambria Math" panose="02040503050406030204" pitchFamily="18" charset="0"/>
                                <a:cs typeface="Times New Roman" panose="02020603050405020304" pitchFamily="18" charset="0"/>
                              </a:rPr>
                              <m:t>𝜙</m:t>
                            </m:r>
                          </m:e>
                        </m:acc>
                      </m:e>
                      <m:sup>
                        <m:d>
                          <m:dPr>
                            <m:ctrlPr>
                              <a:rPr lang="zh-CN" altLang="zh-CN" sz="3200" i="1">
                                <a:effectLst/>
                                <a:latin typeface="Cambria Math" panose="02040503050406030204" pitchFamily="18" charset="0"/>
                                <a:ea typeface="Cambria Math" panose="02040503050406030204" pitchFamily="18" charset="0"/>
                              </a:rPr>
                            </m:ctrlPr>
                          </m:dPr>
                          <m:e>
                            <m:r>
                              <a:rPr lang="en-US" altLang="zh-CN" sz="3200" i="1">
                                <a:effectLst/>
                                <a:latin typeface="Cambria Math" panose="02040503050406030204" pitchFamily="18" charset="0"/>
                                <a:cs typeface="Times New Roman" panose="02020603050405020304" pitchFamily="18" charset="0"/>
                              </a:rPr>
                              <m:t>𝑏</m:t>
                            </m:r>
                          </m:e>
                        </m:d>
                      </m:sup>
                    </m:sSup>
                    <m:r>
                      <a:rPr lang="en-US" altLang="zh-CN" sz="3200">
                        <a:effectLst/>
                        <a:latin typeface="Cambria Math" panose="02040503050406030204" pitchFamily="18" charset="0"/>
                        <a:cs typeface="Times New Roman" panose="02020603050405020304" pitchFamily="18" charset="0"/>
                      </a:rPr>
                      <m:t>=</m:t>
                    </m:r>
                    <m:r>
                      <a:rPr lang="en-US" altLang="zh-CN" sz="3200" i="1">
                        <a:effectLst/>
                        <a:latin typeface="Cambria Math" panose="02040503050406030204" pitchFamily="18" charset="0"/>
                        <a:cs typeface="Times New Roman" panose="02020603050405020304" pitchFamily="18" charset="0"/>
                      </a:rPr>
                      <m:t>𝑔</m:t>
                    </m:r>
                    <m:d>
                      <m:dPr>
                        <m:ctrlPr>
                          <a:rPr lang="zh-CN" altLang="zh-CN" sz="3200" i="1">
                            <a:effectLst/>
                            <a:latin typeface="Cambria Math" panose="02040503050406030204" pitchFamily="18" charset="0"/>
                            <a:ea typeface="Cambria Math" panose="02040503050406030204" pitchFamily="18" charset="0"/>
                          </a:rPr>
                        </m:ctrlPr>
                      </m:dPr>
                      <m:e>
                        <m:sSup>
                          <m:sSupPr>
                            <m:ctrlPr>
                              <a:rPr lang="zh-CN" altLang="zh-CN" sz="3200" i="1">
                                <a:effectLst/>
                                <a:latin typeface="Cambria Math" panose="02040503050406030204" pitchFamily="18" charset="0"/>
                                <a:ea typeface="Cambria Math" panose="02040503050406030204" pitchFamily="18" charset="0"/>
                              </a:rPr>
                            </m:ctrlPr>
                          </m:sSupPr>
                          <m:e>
                            <m:r>
                              <a:rPr lang="en-US" altLang="zh-CN" sz="3200" b="1" i="1">
                                <a:effectLst/>
                                <a:latin typeface="Cambria Math" panose="02040503050406030204" pitchFamily="18" charset="0"/>
                                <a:cs typeface="Times New Roman" panose="02020603050405020304" pitchFamily="18" charset="0"/>
                              </a:rPr>
                              <m:t>𝐘</m:t>
                            </m:r>
                          </m:e>
                          <m:sup>
                            <m:d>
                              <m:dPr>
                                <m:ctrlPr>
                                  <a:rPr lang="zh-CN" altLang="zh-CN" sz="3200" i="1">
                                    <a:effectLst/>
                                    <a:latin typeface="Cambria Math" panose="02040503050406030204" pitchFamily="18" charset="0"/>
                                    <a:ea typeface="Cambria Math" panose="02040503050406030204" pitchFamily="18" charset="0"/>
                                  </a:rPr>
                                </m:ctrlPr>
                              </m:dPr>
                              <m:e>
                                <m:r>
                                  <a:rPr lang="en-US" altLang="zh-CN" sz="3200" i="1">
                                    <a:effectLst/>
                                    <a:latin typeface="Cambria Math" panose="02040503050406030204" pitchFamily="18" charset="0"/>
                                    <a:cs typeface="Times New Roman" panose="02020603050405020304" pitchFamily="18" charset="0"/>
                                  </a:rPr>
                                  <m:t>𝑏</m:t>
                                </m:r>
                              </m:e>
                            </m:d>
                          </m:sup>
                        </m:sSup>
                      </m:e>
                    </m:d>
                    <m:r>
                      <a:rPr lang="en-US" altLang="zh-CN" sz="3200">
                        <a:effectLst/>
                        <a:latin typeface="Cambria Math" panose="02040503050406030204" pitchFamily="18" charset="0"/>
                        <a:cs typeface="Times New Roman" panose="02020603050405020304" pitchFamily="18" charset="0"/>
                      </a:rPr>
                      <m:t>,</m:t>
                    </m:r>
                    <m:r>
                      <a:rPr lang="en-US" altLang="zh-CN" sz="3200" i="1">
                        <a:effectLst/>
                        <a:latin typeface="Cambria Math" panose="02040503050406030204" pitchFamily="18" charset="0"/>
                        <a:cs typeface="Times New Roman" panose="02020603050405020304" pitchFamily="18" charset="0"/>
                      </a:rPr>
                      <m:t>𝑏</m:t>
                    </m:r>
                    <m:r>
                      <a:rPr lang="en-US" altLang="zh-CN" sz="3200">
                        <a:effectLst/>
                        <a:latin typeface="Cambria Math" panose="02040503050406030204" pitchFamily="18" charset="0"/>
                        <a:cs typeface="Times New Roman" panose="02020603050405020304" pitchFamily="18" charset="0"/>
                      </a:rPr>
                      <m:t>=</m:t>
                    </m:r>
                    <m:r>
                      <a:rPr lang="en-US" altLang="zh-CN" sz="3200" i="1">
                        <a:effectLst/>
                        <a:latin typeface="Cambria Math" panose="02040503050406030204" pitchFamily="18" charset="0"/>
                        <a:cs typeface="Times New Roman" panose="02020603050405020304" pitchFamily="18" charset="0"/>
                      </a:rPr>
                      <m:t>1</m:t>
                    </m:r>
                    <m:r>
                      <a:rPr lang="en-US" altLang="zh-CN" sz="3200">
                        <a:effectLst/>
                        <a:latin typeface="Cambria Math" panose="02040503050406030204" pitchFamily="18" charset="0"/>
                        <a:cs typeface="Times New Roman" panose="02020603050405020304" pitchFamily="18" charset="0"/>
                      </a:rPr>
                      <m:t>,…,</m:t>
                    </m:r>
                    <m:r>
                      <a:rPr lang="en-US" altLang="zh-CN" sz="3200" i="1">
                        <a:effectLst/>
                        <a:latin typeface="Cambria Math" panose="02040503050406030204" pitchFamily="18" charset="0"/>
                        <a:cs typeface="Times New Roman" panose="02020603050405020304" pitchFamily="18" charset="0"/>
                      </a:rPr>
                      <m:t>𝐵</m:t>
                    </m:r>
                  </m:oMath>
                </a14:m>
                <a:endParaRPr lang="en-US" altLang="zh-CN" sz="3200" dirty="0"/>
              </a:p>
            </p:txBody>
          </p:sp>
        </mc:Choice>
        <mc:Fallback xmlns="">
          <p:sp>
            <p:nvSpPr>
              <p:cNvPr id="8" name="文本框 7">
                <a:extLst>
                  <a:ext uri="{FF2B5EF4-FFF2-40B4-BE49-F238E27FC236}">
                    <a16:creationId xmlns:a16="http://schemas.microsoft.com/office/drawing/2014/main" id="{F2515EA6-ED7E-4496-8FAC-E73043F74200}"/>
                  </a:ext>
                </a:extLst>
              </p:cNvPr>
              <p:cNvSpPr txBox="1">
                <a:spLocks noRot="1" noChangeAspect="1" noMove="1" noResize="1" noEditPoints="1" noAdjustHandles="1" noChangeArrowheads="1" noChangeShapeType="1" noTextEdit="1"/>
              </p:cNvSpPr>
              <p:nvPr/>
            </p:nvSpPr>
            <p:spPr>
              <a:xfrm>
                <a:off x="161510" y="3547514"/>
                <a:ext cx="7790757" cy="1183657"/>
              </a:xfrm>
              <a:prstGeom prst="rect">
                <a:avLst/>
              </a:prstGeom>
              <a:blipFill>
                <a:blip r:embed="rId3"/>
                <a:stretch>
                  <a:fillRect l="-1798" t="-6186"/>
                </a:stretch>
              </a:blipFill>
              <a:ln w="25400">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75177287-B28A-450A-9A32-7A792F2A44D3}"/>
                  </a:ext>
                </a:extLst>
              </p:cNvPr>
              <p:cNvSpPr txBox="1"/>
              <p:nvPr/>
            </p:nvSpPr>
            <p:spPr>
              <a:xfrm>
                <a:off x="153908" y="5252100"/>
                <a:ext cx="8640960" cy="618246"/>
              </a:xfrm>
              <a:prstGeom prst="rect">
                <a:avLst/>
              </a:prstGeom>
              <a:noFill/>
              <a:ln w="25400">
                <a:noFill/>
              </a:ln>
            </p:spPr>
            <p:txBody>
              <a:bodyPr wrap="square">
                <a:spAutoFit/>
              </a:bodyPr>
              <a:lstStyle/>
              <a:p>
                <a14:m>
                  <m:oMath xmlns:m="http://schemas.openxmlformats.org/officeDocument/2006/math">
                    <m:sSup>
                      <m:sSupPr>
                        <m:ctrlPr>
                          <a:rPr lang="zh-CN" altLang="zh-CN" sz="3200" i="1" smtClean="0">
                            <a:effectLst/>
                            <a:latin typeface="Cambria Math" panose="02040503050406030204" pitchFamily="18" charset="0"/>
                            <a:ea typeface="Cambria Math" panose="02040503050406030204" pitchFamily="18" charset="0"/>
                          </a:rPr>
                        </m:ctrlPr>
                      </m:sSupPr>
                      <m:e>
                        <m:acc>
                          <m:accPr>
                            <m:chr m:val="̂"/>
                            <m:ctrlPr>
                              <a:rPr lang="zh-CN" altLang="zh-CN" sz="3200" i="1">
                                <a:effectLst/>
                                <a:latin typeface="Cambria Math" panose="02040503050406030204" pitchFamily="18" charset="0"/>
                                <a:ea typeface="Cambria Math" panose="02040503050406030204" pitchFamily="18" charset="0"/>
                              </a:rPr>
                            </m:ctrlPr>
                          </m:accPr>
                          <m:e>
                            <m:r>
                              <a:rPr lang="en-US" altLang="zh-CN" sz="3200" i="1">
                                <a:effectLst/>
                                <a:latin typeface="Cambria Math" panose="02040503050406030204" pitchFamily="18" charset="0"/>
                                <a:cs typeface="Times New Roman" panose="02020603050405020304" pitchFamily="18" charset="0"/>
                              </a:rPr>
                              <m:t>𝜙</m:t>
                            </m:r>
                          </m:e>
                        </m:acc>
                      </m:e>
                      <m:sup>
                        <m:d>
                          <m:dPr>
                            <m:ctrlPr>
                              <a:rPr lang="zh-CN" altLang="zh-CN" sz="3200" i="1">
                                <a:effectLst/>
                                <a:latin typeface="Cambria Math" panose="02040503050406030204" pitchFamily="18" charset="0"/>
                                <a:ea typeface="Cambria Math" panose="02040503050406030204" pitchFamily="18" charset="0"/>
                              </a:rPr>
                            </m:ctrlPr>
                          </m:dPr>
                          <m:e>
                            <m:r>
                              <a:rPr lang="en-US" altLang="zh-CN" sz="3200" i="1">
                                <a:effectLst/>
                                <a:latin typeface="Cambria Math" panose="02040503050406030204" pitchFamily="18" charset="0"/>
                                <a:cs typeface="Times New Roman" panose="02020603050405020304" pitchFamily="18" charset="0"/>
                              </a:rPr>
                              <m:t>𝑏</m:t>
                            </m:r>
                          </m:e>
                        </m:d>
                      </m:sup>
                    </m:sSup>
                    <m:r>
                      <a:rPr lang="en-US" altLang="zh-CN" sz="3200">
                        <a:effectLst/>
                        <a:latin typeface="Cambria Math" panose="02040503050406030204" pitchFamily="18" charset="0"/>
                        <a:cs typeface="Times New Roman" panose="02020603050405020304" pitchFamily="18" charset="0"/>
                      </a:rPr>
                      <m:t>,</m:t>
                    </m:r>
                    <m:r>
                      <a:rPr lang="en-US" altLang="zh-CN" sz="3200" i="1">
                        <a:effectLst/>
                        <a:latin typeface="Cambria Math" panose="02040503050406030204" pitchFamily="18" charset="0"/>
                        <a:cs typeface="Times New Roman" panose="02020603050405020304" pitchFamily="18" charset="0"/>
                      </a:rPr>
                      <m:t>𝑏</m:t>
                    </m:r>
                    <m:r>
                      <a:rPr lang="en-US" altLang="zh-CN" sz="3200">
                        <a:effectLst/>
                        <a:latin typeface="Cambria Math" panose="02040503050406030204" pitchFamily="18" charset="0"/>
                        <a:cs typeface="Times New Roman" panose="02020603050405020304" pitchFamily="18" charset="0"/>
                      </a:rPr>
                      <m:t>=</m:t>
                    </m:r>
                    <m:r>
                      <a:rPr lang="en-US" altLang="zh-CN" sz="3200" i="1">
                        <a:effectLst/>
                        <a:latin typeface="Cambria Math" panose="02040503050406030204" pitchFamily="18" charset="0"/>
                        <a:cs typeface="Times New Roman" panose="02020603050405020304" pitchFamily="18" charset="0"/>
                      </a:rPr>
                      <m:t>1</m:t>
                    </m:r>
                    <m:r>
                      <a:rPr lang="en-US" altLang="zh-CN" sz="3200">
                        <a:effectLst/>
                        <a:latin typeface="Cambria Math" panose="02040503050406030204" pitchFamily="18" charset="0"/>
                        <a:cs typeface="Times New Roman" panose="02020603050405020304" pitchFamily="18" charset="0"/>
                      </a:rPr>
                      <m:t>,…,</m:t>
                    </m:r>
                    <m:r>
                      <a:rPr lang="en-US" altLang="zh-CN" sz="3200" i="1">
                        <a:effectLst/>
                        <a:latin typeface="Cambria Math" panose="02040503050406030204" pitchFamily="18" charset="0"/>
                        <a:cs typeface="Times New Roman" panose="02020603050405020304" pitchFamily="18" charset="0"/>
                      </a:rPr>
                      <m:t>𝐵</m:t>
                    </m:r>
                  </m:oMath>
                </a14:m>
                <a:r>
                  <a:rPr lang="en-US" altLang="zh-CN" sz="3200" dirty="0">
                    <a:effectLst/>
                    <a:latin typeface="宋体" panose="02010600030101010101" pitchFamily="2" charset="-122"/>
                    <a:cs typeface="Times New Roman" panose="02020603050405020304" pitchFamily="18" charset="0"/>
                  </a:rPr>
                  <a:t>是</a:t>
                </a:r>
                <a14:m>
                  <m:oMath xmlns:m="http://schemas.openxmlformats.org/officeDocument/2006/math">
                    <m:r>
                      <a:rPr lang="en-US" altLang="zh-CN" sz="3200" i="1">
                        <a:effectLst/>
                        <a:latin typeface="Cambria Math" panose="02040503050406030204" pitchFamily="18" charset="0"/>
                        <a:cs typeface="Times New Roman" panose="02020603050405020304" pitchFamily="18" charset="0"/>
                      </a:rPr>
                      <m:t>𝑔</m:t>
                    </m:r>
                    <m:d>
                      <m:dPr>
                        <m:ctrlPr>
                          <a:rPr lang="zh-CN" altLang="zh-CN" sz="3200" i="1">
                            <a:effectLst/>
                            <a:latin typeface="Cambria Math" panose="02040503050406030204" pitchFamily="18" charset="0"/>
                            <a:ea typeface="Cambria Math" panose="02040503050406030204" pitchFamily="18" charset="0"/>
                          </a:rPr>
                        </m:ctrlPr>
                      </m:dPr>
                      <m:e>
                        <m:r>
                          <a:rPr lang="en-US" altLang="zh-CN" sz="3200" b="1" i="1">
                            <a:effectLst/>
                            <a:latin typeface="Cambria Math" panose="02040503050406030204" pitchFamily="18" charset="0"/>
                            <a:cs typeface="Times New Roman" panose="02020603050405020304" pitchFamily="18" charset="0"/>
                          </a:rPr>
                          <m:t>𝐘</m:t>
                        </m:r>
                      </m:e>
                    </m:d>
                  </m:oMath>
                </a14:m>
                <a:r>
                  <a:rPr lang="en-US" altLang="zh-CN" sz="3200" dirty="0">
                    <a:effectLst/>
                    <a:latin typeface="宋体" panose="02010600030101010101" pitchFamily="2" charset="-122"/>
                    <a:cs typeface="Times New Roman" panose="02020603050405020304" pitchFamily="18" charset="0"/>
                  </a:rPr>
                  <a:t>在</a:t>
                </a:r>
                <a14:m>
                  <m:oMath xmlns:m="http://schemas.openxmlformats.org/officeDocument/2006/math">
                    <m:acc>
                      <m:accPr>
                        <m:chr m:val="̂"/>
                        <m:ctrlPr>
                          <a:rPr lang="zh-CN" altLang="zh-CN" sz="3200" i="1">
                            <a:effectLst/>
                            <a:latin typeface="Cambria Math" panose="02040503050406030204" pitchFamily="18" charset="0"/>
                            <a:ea typeface="Cambria Math" panose="02040503050406030204" pitchFamily="18" charset="0"/>
                          </a:rPr>
                        </m:ctrlPr>
                      </m:accPr>
                      <m:e>
                        <m:r>
                          <a:rPr lang="en-US" altLang="zh-CN" sz="3200" i="1">
                            <a:effectLst/>
                            <a:latin typeface="Cambria Math" panose="02040503050406030204" pitchFamily="18" charset="0"/>
                            <a:cs typeface="Times New Roman" panose="02020603050405020304" pitchFamily="18" charset="0"/>
                          </a:rPr>
                          <m:t>𝐹</m:t>
                        </m:r>
                      </m:e>
                    </m:acc>
                  </m:oMath>
                </a14:m>
                <a:r>
                  <a:rPr lang="en-US" altLang="zh-CN" sz="3200" dirty="0" err="1">
                    <a:effectLst/>
                    <a:latin typeface="宋体" panose="02010600030101010101" pitchFamily="2" charset="-122"/>
                    <a:cs typeface="Times New Roman" panose="02020603050405020304" pitchFamily="18" charset="0"/>
                  </a:rPr>
                  <a:t>下的独立同分布</a:t>
                </a:r>
                <a:r>
                  <a:rPr lang="en-US" altLang="zh-CN" sz="3200" b="1" dirty="0" err="1">
                    <a:effectLst/>
                    <a:latin typeface="宋体" panose="02010600030101010101" pitchFamily="2" charset="-122"/>
                    <a:cs typeface="Times New Roman" panose="02020603050405020304" pitchFamily="18" charset="0"/>
                  </a:rPr>
                  <a:t>样本</a:t>
                </a:r>
                <a:endParaRPr lang="zh-CN" altLang="en-US" sz="3200" dirty="0"/>
              </a:p>
            </p:txBody>
          </p:sp>
        </mc:Choice>
        <mc:Fallback xmlns="">
          <p:sp>
            <p:nvSpPr>
              <p:cNvPr id="10" name="文本框 9">
                <a:extLst>
                  <a:ext uri="{FF2B5EF4-FFF2-40B4-BE49-F238E27FC236}">
                    <a16:creationId xmlns:a16="http://schemas.microsoft.com/office/drawing/2014/main" id="{75177287-B28A-450A-9A32-7A792F2A44D3}"/>
                  </a:ext>
                </a:extLst>
              </p:cNvPr>
              <p:cNvSpPr txBox="1">
                <a:spLocks noRot="1" noChangeAspect="1" noMove="1" noResize="1" noEditPoints="1" noAdjustHandles="1" noChangeArrowheads="1" noChangeShapeType="1" noTextEdit="1"/>
              </p:cNvSpPr>
              <p:nvPr/>
            </p:nvSpPr>
            <p:spPr>
              <a:xfrm>
                <a:off x="153908" y="5252100"/>
                <a:ext cx="8640960" cy="618246"/>
              </a:xfrm>
              <a:prstGeom prst="rect">
                <a:avLst/>
              </a:prstGeom>
              <a:blipFill>
                <a:blip r:embed="rId4"/>
                <a:stretch>
                  <a:fillRect t="-11881" r="-1551" b="-27723"/>
                </a:stretch>
              </a:blipFill>
              <a:ln w="25400">
                <a:noFill/>
              </a:ln>
            </p:spPr>
            <p:txBody>
              <a:bodyPr/>
              <a:lstStyle/>
              <a:p>
                <a:r>
                  <a:rPr lang="zh-CN" altLang="en-US">
                    <a:noFill/>
                  </a:rPr>
                  <a:t> </a:t>
                </a:r>
              </a:p>
            </p:txBody>
          </p:sp>
        </mc:Fallback>
      </mc:AlternateContent>
    </p:spTree>
    <p:extLst>
      <p:ext uri="{BB962C8B-B14F-4D97-AF65-F5344CB8AC3E}">
        <p14:creationId xmlns:p14="http://schemas.microsoft.com/office/powerpoint/2010/main" val="243800789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标题 1">
            <a:extLst>
              <a:ext uri="{FF2B5EF4-FFF2-40B4-BE49-F238E27FC236}">
                <a16:creationId xmlns:a16="http://schemas.microsoft.com/office/drawing/2014/main" id="{C5D96BB7-F3EE-475D-8C4A-757D9F1B8C06}"/>
              </a:ext>
            </a:extLst>
          </p:cNvPr>
          <p:cNvSpPr>
            <a:spLocks noGrp="1" noChangeArrowheads="1"/>
          </p:cNvSpPr>
          <p:nvPr>
            <p:ph type="title"/>
          </p:nvPr>
        </p:nvSpPr>
        <p:spPr>
          <a:xfrm>
            <a:off x="-15875" y="142875"/>
            <a:ext cx="8229600" cy="642938"/>
          </a:xfrm>
        </p:spPr>
        <p:txBody>
          <a:bodyPr/>
          <a:lstStyle/>
          <a:p>
            <a:pPr algn="l" defTabSz="512763" fontAlgn="base">
              <a:spcAft>
                <a:spcPct val="0"/>
              </a:spcAft>
            </a:pPr>
            <a:r>
              <a:rPr lang="en-US" altLang="zh-CN" dirty="0"/>
              <a:t>3.6.1 </a:t>
            </a:r>
            <a:r>
              <a:rPr lang="zh-CN" altLang="en-US" dirty="0"/>
              <a:t>概述</a:t>
            </a:r>
          </a:p>
        </p:txBody>
      </p:sp>
      <p:sp>
        <p:nvSpPr>
          <p:cNvPr id="13" name="灯片编号占位符 2">
            <a:extLst>
              <a:ext uri="{FF2B5EF4-FFF2-40B4-BE49-F238E27FC236}">
                <a16:creationId xmlns:a16="http://schemas.microsoft.com/office/drawing/2014/main" id="{5A8BAC01-8B7C-42BB-BE3B-AED279295D94}"/>
              </a:ext>
            </a:extLst>
          </p:cNvPr>
          <p:cNvSpPr>
            <a:spLocks noGrp="1" noChangeArrowheads="1"/>
          </p:cNvSpPr>
          <p:nvPr>
            <p:ph type="sldNum" sz="quarter" idx="12"/>
          </p:nvPr>
        </p:nvSpPr>
        <p:spPr bwMode="auto">
          <a:xfrm>
            <a:off x="6553200" y="6391275"/>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9FCE3FB9-BAC7-4293-A5BB-B8E090A183F8}" type="slidenum">
              <a:rPr lang="zh-CN" altLang="en-US">
                <a:solidFill>
                  <a:srgbClr val="898989"/>
                </a:solidFill>
              </a:rPr>
              <a:pPr/>
              <a:t>8</a:t>
            </a:fld>
            <a:endParaRPr lang="zh-CN" altLang="en-US">
              <a:solidFill>
                <a:srgbClr val="898989"/>
              </a:solidFill>
            </a:endParaRPr>
          </a:p>
        </p:txBody>
      </p:sp>
      <p:sp>
        <p:nvSpPr>
          <p:cNvPr id="10" name="文本框 9">
            <a:extLst>
              <a:ext uri="{FF2B5EF4-FFF2-40B4-BE49-F238E27FC236}">
                <a16:creationId xmlns:a16="http://schemas.microsoft.com/office/drawing/2014/main" id="{7000FB4C-29CA-40D0-A510-4D9946881955}"/>
              </a:ext>
            </a:extLst>
          </p:cNvPr>
          <p:cNvSpPr txBox="1"/>
          <p:nvPr/>
        </p:nvSpPr>
        <p:spPr>
          <a:xfrm>
            <a:off x="183565" y="1043735"/>
            <a:ext cx="8229600" cy="584775"/>
          </a:xfrm>
          <a:prstGeom prst="rect">
            <a:avLst/>
          </a:prstGeom>
          <a:noFill/>
          <a:ln w="25400">
            <a:noFill/>
          </a:ln>
        </p:spPr>
        <p:txBody>
          <a:bodyPr wrap="square">
            <a:spAutoFit/>
          </a:bodyPr>
          <a:lstStyle/>
          <a:p>
            <a:r>
              <a:rPr lang="en-US" altLang="zh-CN" sz="3200" b="1" dirty="0">
                <a:solidFill>
                  <a:srgbClr val="FF0000"/>
                </a:solidFill>
                <a:latin typeface="Verdana" panose="020B0604030504040204" pitchFamily="34" charset="0"/>
              </a:rPr>
              <a:t>1 </a:t>
            </a:r>
            <a:r>
              <a:rPr lang="zh-CN" altLang="en-US" sz="3200" b="1" dirty="0">
                <a:solidFill>
                  <a:srgbClr val="FF0000"/>
                </a:solidFill>
                <a:latin typeface="Verdana" panose="020B0604030504040204" pitchFamily="34" charset="0"/>
              </a:rPr>
              <a:t>随机过程</a:t>
            </a:r>
            <a:r>
              <a:rPr lang="en-US" altLang="zh-CN" sz="3200" b="1" dirty="0">
                <a:solidFill>
                  <a:srgbClr val="FF0000"/>
                </a:solidFill>
                <a:latin typeface="Verdana" panose="020B0604030504040204" pitchFamily="34" charset="0"/>
              </a:rPr>
              <a:t>(Stochastic Process)</a:t>
            </a:r>
            <a:endParaRPr lang="zh-CN" altLang="en-US" sz="3200" b="1" dirty="0">
              <a:solidFill>
                <a:srgbClr val="FF0000"/>
              </a:solidFill>
              <a:latin typeface="Verdana" panose="020B0604030504040204" pitchFamily="34" charset="0"/>
            </a:endParaRPr>
          </a:p>
        </p:txBody>
      </p:sp>
      <p:sp>
        <p:nvSpPr>
          <p:cNvPr id="11" name="文本框 10">
            <a:extLst>
              <a:ext uri="{FF2B5EF4-FFF2-40B4-BE49-F238E27FC236}">
                <a16:creationId xmlns:a16="http://schemas.microsoft.com/office/drawing/2014/main" id="{8BF5F307-21D6-4145-8EE9-0CC27464B25C}"/>
              </a:ext>
            </a:extLst>
          </p:cNvPr>
          <p:cNvSpPr txBox="1"/>
          <p:nvPr/>
        </p:nvSpPr>
        <p:spPr>
          <a:xfrm>
            <a:off x="3162" y="2123855"/>
            <a:ext cx="8683638" cy="2862322"/>
          </a:xfrm>
          <a:prstGeom prst="rect">
            <a:avLst/>
          </a:prstGeom>
          <a:noFill/>
          <a:ln w="25400">
            <a:noFill/>
          </a:ln>
        </p:spPr>
        <p:txBody>
          <a:bodyPr wrap="square">
            <a:spAutoFit/>
          </a:bodyPr>
          <a:lstStyle/>
          <a:p>
            <a:r>
              <a:rPr lang="zh-CN" altLang="en-US" sz="3600" dirty="0">
                <a:solidFill>
                  <a:srgbClr val="006699"/>
                </a:solidFill>
                <a:latin typeface="Verdana" panose="020B0604030504040204" pitchFamily="34" charset="0"/>
              </a:rPr>
              <a:t>例</a:t>
            </a:r>
            <a:r>
              <a:rPr lang="en-US" altLang="zh-CN" sz="3600" dirty="0">
                <a:solidFill>
                  <a:srgbClr val="006699"/>
                </a:solidFill>
                <a:latin typeface="Verdana" panose="020B0604030504040204" pitchFamily="34" charset="0"/>
              </a:rPr>
              <a:t> (</a:t>
            </a:r>
            <a:r>
              <a:rPr lang="zh-CN" altLang="en-US" sz="3600" dirty="0">
                <a:solidFill>
                  <a:srgbClr val="006699"/>
                </a:solidFill>
                <a:latin typeface="Verdana" panose="020B0604030504040204" pitchFamily="34" charset="0"/>
              </a:rPr>
              <a:t>排队问题</a:t>
            </a:r>
            <a:r>
              <a:rPr lang="en-US" altLang="zh-CN" sz="3600" dirty="0">
                <a:solidFill>
                  <a:srgbClr val="006699"/>
                </a:solidFill>
                <a:latin typeface="Verdana" panose="020B0604030504040204" pitchFamily="34" charset="0"/>
              </a:rPr>
              <a:t>)</a:t>
            </a:r>
          </a:p>
          <a:p>
            <a:r>
              <a:rPr lang="zh-CN" altLang="en-US" sz="3600" dirty="0">
                <a:solidFill>
                  <a:srgbClr val="006699"/>
                </a:solidFill>
                <a:latin typeface="Verdana" panose="020B0604030504040204" pitchFamily="34" charset="0"/>
              </a:rPr>
              <a:t>顾客到银行办理个人业务，若窗口有人接受服务，后来者需排队等待。</a:t>
            </a:r>
          </a:p>
          <a:p>
            <a:r>
              <a:rPr lang="zh-CN" altLang="en-US" sz="3600" dirty="0">
                <a:solidFill>
                  <a:srgbClr val="006699"/>
                </a:solidFill>
                <a:latin typeface="Verdana" panose="020B0604030504040204" pitchFamily="34" charset="0"/>
              </a:rPr>
              <a:t>若</a:t>
            </a:r>
            <a:r>
              <a:rPr lang="en-US" altLang="zh-CN" sz="3600" dirty="0">
                <a:solidFill>
                  <a:srgbClr val="006699"/>
                </a:solidFill>
                <a:latin typeface="Verdana" panose="020B0604030504040204" pitchFamily="34" charset="0"/>
              </a:rPr>
              <a:t>X(t)</a:t>
            </a:r>
            <a:r>
              <a:rPr lang="zh-CN" altLang="en-US" sz="3600" dirty="0">
                <a:solidFill>
                  <a:srgbClr val="006699"/>
                </a:solidFill>
                <a:latin typeface="Verdana" panose="020B0604030504040204" pitchFamily="34" charset="0"/>
              </a:rPr>
              <a:t>表示</a:t>
            </a:r>
            <a:r>
              <a:rPr lang="en-US" altLang="zh-CN" sz="3600" dirty="0">
                <a:solidFill>
                  <a:srgbClr val="006699"/>
                </a:solidFill>
                <a:latin typeface="Verdana" panose="020B0604030504040204" pitchFamily="34" charset="0"/>
              </a:rPr>
              <a:t>t</a:t>
            </a:r>
            <a:r>
              <a:rPr lang="zh-CN" altLang="en-US" sz="3600" dirty="0">
                <a:solidFill>
                  <a:srgbClr val="006699"/>
                </a:solidFill>
                <a:latin typeface="Verdana" panose="020B0604030504040204" pitchFamily="34" charset="0"/>
              </a:rPr>
              <a:t>时刻银行等待服务的人数，</a:t>
            </a:r>
          </a:p>
          <a:p>
            <a:r>
              <a:rPr lang="zh-CN" altLang="en-US" sz="3600" dirty="0">
                <a:solidFill>
                  <a:srgbClr val="006699"/>
                </a:solidFill>
                <a:latin typeface="Verdana" panose="020B0604030504040204" pitchFamily="34" charset="0"/>
              </a:rPr>
              <a:t>则</a:t>
            </a:r>
            <a:r>
              <a:rPr lang="en-US" altLang="zh-CN" sz="3600" dirty="0">
                <a:solidFill>
                  <a:srgbClr val="006699"/>
                </a:solidFill>
                <a:latin typeface="Verdana" panose="020B0604030504040204" pitchFamily="34" charset="0"/>
              </a:rPr>
              <a:t>{X(t),t≥0}</a:t>
            </a:r>
            <a:r>
              <a:rPr lang="zh-CN" altLang="en-US" sz="3600" dirty="0">
                <a:solidFill>
                  <a:srgbClr val="006699"/>
                </a:solidFill>
                <a:latin typeface="Verdana" panose="020B0604030504040204" pitchFamily="34" charset="0"/>
              </a:rPr>
              <a:t>是一个随机过程。</a:t>
            </a:r>
          </a:p>
        </p:txBody>
      </p:sp>
    </p:spTree>
    <p:extLst>
      <p:ext uri="{BB962C8B-B14F-4D97-AF65-F5344CB8AC3E}">
        <p14:creationId xmlns:p14="http://schemas.microsoft.com/office/powerpoint/2010/main" val="365725305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标题 1">
            <a:extLst>
              <a:ext uri="{FF2B5EF4-FFF2-40B4-BE49-F238E27FC236}">
                <a16:creationId xmlns:a16="http://schemas.microsoft.com/office/drawing/2014/main" id="{C5D96BB7-F3EE-475D-8C4A-757D9F1B8C06}"/>
              </a:ext>
            </a:extLst>
          </p:cNvPr>
          <p:cNvSpPr>
            <a:spLocks noGrp="1" noChangeArrowheads="1"/>
          </p:cNvSpPr>
          <p:nvPr>
            <p:ph type="title"/>
          </p:nvPr>
        </p:nvSpPr>
        <p:spPr>
          <a:xfrm>
            <a:off x="-15875" y="142875"/>
            <a:ext cx="8229600" cy="642938"/>
          </a:xfrm>
        </p:spPr>
        <p:txBody>
          <a:bodyPr/>
          <a:lstStyle/>
          <a:p>
            <a:pPr algn="l" defTabSz="512763" fontAlgn="base">
              <a:spcAft>
                <a:spcPct val="0"/>
              </a:spcAft>
            </a:pPr>
            <a:r>
              <a:rPr lang="zh-CN" altLang="en-US" dirty="0"/>
              <a:t>求</a:t>
            </a:r>
            <a:r>
              <a:rPr lang="en-US" altLang="zh-CN" dirty="0"/>
              <a:t>SE</a:t>
            </a:r>
            <a:r>
              <a:rPr lang="zh-CN" altLang="en-US" dirty="0"/>
              <a:t>的</a:t>
            </a:r>
            <a:r>
              <a:rPr lang="en-US" altLang="zh-CN" dirty="0"/>
              <a:t>bootstrap</a:t>
            </a:r>
            <a:r>
              <a:rPr lang="zh-CN" altLang="en-US" dirty="0"/>
              <a:t>估计的步骤</a:t>
            </a:r>
            <a:r>
              <a:rPr lang="en-US" altLang="zh-CN" dirty="0"/>
              <a:t>:</a:t>
            </a:r>
          </a:p>
        </p:txBody>
      </p:sp>
      <p:sp>
        <p:nvSpPr>
          <p:cNvPr id="4" name="灯片编号占位符 2">
            <a:extLst>
              <a:ext uri="{FF2B5EF4-FFF2-40B4-BE49-F238E27FC236}">
                <a16:creationId xmlns:a16="http://schemas.microsoft.com/office/drawing/2014/main" id="{C27C162C-7E7E-4C70-B53F-15564590C7C6}"/>
              </a:ext>
            </a:extLst>
          </p:cNvPr>
          <p:cNvSpPr>
            <a:spLocks noGrp="1" noChangeArrowheads="1"/>
          </p:cNvSpPr>
          <p:nvPr>
            <p:ph type="sldNum" sz="quarter" idx="12"/>
          </p:nvPr>
        </p:nvSpPr>
        <p:spPr bwMode="auto">
          <a:xfrm>
            <a:off x="6553200" y="6391275"/>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9FCE3FB9-BAC7-4293-A5BB-B8E090A183F8}" type="slidenum">
              <a:rPr lang="zh-CN" altLang="en-US">
                <a:solidFill>
                  <a:srgbClr val="898989"/>
                </a:solidFill>
              </a:rPr>
              <a:pPr/>
              <a:t>80</a:t>
            </a:fld>
            <a:endParaRPr lang="zh-CN" altLang="en-US">
              <a:solidFill>
                <a:srgbClr val="898989"/>
              </a:solidFill>
            </a:endParaRPr>
          </a:p>
        </p:txBody>
      </p:sp>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02826ACB-CAC0-4DF6-B0DA-404D4BD29BDF}"/>
                  </a:ext>
                </a:extLst>
              </p:cNvPr>
              <p:cNvSpPr txBox="1"/>
              <p:nvPr/>
            </p:nvSpPr>
            <p:spPr>
              <a:xfrm>
                <a:off x="0" y="882566"/>
                <a:ext cx="9144000" cy="5440720"/>
              </a:xfrm>
              <a:prstGeom prst="rect">
                <a:avLst/>
              </a:prstGeom>
              <a:noFill/>
              <a:ln w="25400">
                <a:noFill/>
              </a:ln>
            </p:spPr>
            <p:txBody>
              <a:bodyPr wrap="square">
                <a:spAutoFit/>
              </a:bodyPr>
              <a:lstStyle/>
              <a:p>
                <a:pPr>
                  <a:spcBef>
                    <a:spcPts val="900"/>
                  </a:spcBef>
                  <a:spcAft>
                    <a:spcPts val="900"/>
                  </a:spcAft>
                </a:pPr>
                <a:r>
                  <a:rPr lang="en-US" altLang="zh-CN" sz="3200" dirty="0">
                    <a:effectLst/>
                    <a:latin typeface="Cambria" panose="02040503050406030204" pitchFamily="18" charset="0"/>
                    <a:ea typeface="宋体" panose="02010600030101010101" pitchFamily="2" charset="-122"/>
                    <a:cs typeface="Times New Roman" panose="02020603050405020304" pitchFamily="18" charset="0"/>
                  </a:rPr>
                  <a:t>1° </a:t>
                </a:r>
                <a:r>
                  <a:rPr lang="en-US" altLang="zh-CN" sz="3200" dirty="0" err="1">
                    <a:effectLst/>
                    <a:latin typeface="宋体" panose="02010600030101010101" pitchFamily="2" charset="-122"/>
                    <a:ea typeface="宋体" panose="02010600030101010101" pitchFamily="2" charset="-122"/>
                    <a:cs typeface="Times New Roman" panose="02020603050405020304" pitchFamily="18" charset="0"/>
                  </a:rPr>
                  <a:t>自原始数据样本</a:t>
                </a:r>
                <a14:m>
                  <m:oMath xmlns:m="http://schemas.openxmlformats.org/officeDocument/2006/math">
                    <m:r>
                      <a:rPr lang="en-US" altLang="zh-CN" sz="3200" i="1">
                        <a:effectLst/>
                        <a:latin typeface="Cambria Math" panose="02040503050406030204" pitchFamily="18" charset="0"/>
                        <a:ea typeface="宋体" panose="02010600030101010101" pitchFamily="2" charset="-122"/>
                        <a:cs typeface="Times New Roman" panose="02020603050405020304" pitchFamily="18" charset="0"/>
                      </a:rPr>
                      <m:t>𝑥</m:t>
                    </m:r>
                    <m:r>
                      <a:rPr lang="en-US" altLang="zh-CN" sz="3200">
                        <a:effectLst/>
                        <a:latin typeface="Cambria Math" panose="02040503050406030204" pitchFamily="18" charset="0"/>
                        <a:ea typeface="宋体" panose="02010600030101010101" pitchFamily="2" charset="-122"/>
                        <a:cs typeface="Times New Roman" panose="02020603050405020304" pitchFamily="18" charset="0"/>
                      </a:rPr>
                      <m:t>=</m:t>
                    </m:r>
                    <m:d>
                      <m:dPr>
                        <m:ctrlPr>
                          <a:rPr lang="zh-CN" altLang="zh-CN" sz="3200" i="1">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32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3200" i="1">
                                <a:effectLst/>
                                <a:latin typeface="Cambria Math" panose="02040503050406030204" pitchFamily="18" charset="0"/>
                                <a:ea typeface="宋体" panose="02010600030101010101" pitchFamily="2" charset="-122"/>
                                <a:cs typeface="Times New Roman" panose="02020603050405020304" pitchFamily="18" charset="0"/>
                              </a:rPr>
                              <m:t>𝑥</m:t>
                            </m:r>
                          </m:e>
                          <m:sub>
                            <m:r>
                              <a:rPr lang="en-US" altLang="zh-CN" sz="3200" i="1">
                                <a:effectLst/>
                                <a:latin typeface="Cambria Math" panose="02040503050406030204" pitchFamily="18" charset="0"/>
                                <a:ea typeface="宋体" panose="02010600030101010101" pitchFamily="2" charset="-122"/>
                                <a:cs typeface="Times New Roman" panose="02020603050405020304" pitchFamily="18" charset="0"/>
                              </a:rPr>
                              <m:t>1</m:t>
                            </m:r>
                          </m:sub>
                        </m:sSub>
                        <m:r>
                          <a:rPr lang="en-US" altLang="zh-CN" sz="32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32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3200" i="1">
                                <a:effectLst/>
                                <a:latin typeface="Cambria Math" panose="02040503050406030204" pitchFamily="18" charset="0"/>
                                <a:ea typeface="宋体" panose="02010600030101010101" pitchFamily="2" charset="-122"/>
                                <a:cs typeface="Times New Roman" panose="02020603050405020304" pitchFamily="18" charset="0"/>
                              </a:rPr>
                              <m:t>𝑥</m:t>
                            </m:r>
                          </m:e>
                          <m:sub>
                            <m:r>
                              <a:rPr lang="en-US" altLang="zh-CN" sz="3200" i="1">
                                <a:effectLst/>
                                <a:latin typeface="Cambria Math" panose="02040503050406030204" pitchFamily="18" charset="0"/>
                                <a:ea typeface="宋体" panose="02010600030101010101" pitchFamily="2" charset="-122"/>
                                <a:cs typeface="Times New Roman" panose="02020603050405020304" pitchFamily="18" charset="0"/>
                              </a:rPr>
                              <m:t>2</m:t>
                            </m:r>
                          </m:sub>
                        </m:sSub>
                        <m:r>
                          <a:rPr lang="en-US" altLang="zh-CN" sz="32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32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3200" i="1">
                                <a:effectLst/>
                                <a:latin typeface="Cambria Math" panose="02040503050406030204" pitchFamily="18" charset="0"/>
                                <a:ea typeface="宋体" panose="02010600030101010101" pitchFamily="2" charset="-122"/>
                                <a:cs typeface="Times New Roman" panose="02020603050405020304" pitchFamily="18" charset="0"/>
                              </a:rPr>
                              <m:t>𝑥</m:t>
                            </m:r>
                          </m:e>
                          <m:sub>
                            <m:r>
                              <a:rPr lang="en-US" altLang="zh-CN" sz="3200" i="1">
                                <a:effectLst/>
                                <a:latin typeface="Cambria Math" panose="02040503050406030204" pitchFamily="18" charset="0"/>
                                <a:ea typeface="宋体" panose="02010600030101010101" pitchFamily="2" charset="-122"/>
                                <a:cs typeface="Times New Roman" panose="02020603050405020304" pitchFamily="18" charset="0"/>
                              </a:rPr>
                              <m:t>𝑛</m:t>
                            </m:r>
                          </m:sub>
                        </m:sSub>
                      </m:e>
                    </m:d>
                  </m:oMath>
                </a14:m>
                <a:r>
                  <a:rPr lang="en-US" altLang="zh-CN" sz="3200" dirty="0" err="1">
                    <a:effectLst/>
                    <a:latin typeface="宋体" panose="02010600030101010101" pitchFamily="2" charset="-122"/>
                    <a:ea typeface="宋体" panose="02010600030101010101" pitchFamily="2" charset="-122"/>
                    <a:cs typeface="Times New Roman" panose="02020603050405020304" pitchFamily="18" charset="0"/>
                  </a:rPr>
                  <a:t>按放回抽样的方法</a:t>
                </a:r>
                <a:r>
                  <a:rPr lang="en-US" altLang="zh-CN" sz="3200" dirty="0">
                    <a:effectLst/>
                    <a:latin typeface="Cambria" panose="02040503050406030204" pitchFamily="18" charset="0"/>
                    <a:ea typeface="宋体" panose="02010600030101010101" pitchFamily="2" charset="-122"/>
                    <a:cs typeface="Times New Roman" panose="02020603050405020304" pitchFamily="18" charset="0"/>
                  </a:rPr>
                  <a:t>, </a:t>
                </a:r>
                <a:r>
                  <a:rPr lang="en-US" altLang="zh-CN" sz="3200" dirty="0" err="1">
                    <a:effectLst/>
                    <a:latin typeface="宋体" panose="02010600030101010101" pitchFamily="2" charset="-122"/>
                    <a:ea typeface="宋体" panose="02010600030101010101" pitchFamily="2" charset="-122"/>
                    <a:cs typeface="Times New Roman" panose="02020603050405020304" pitchFamily="18" charset="0"/>
                  </a:rPr>
                  <a:t>抽得容量为</a:t>
                </a:r>
                <a:r>
                  <a:rPr lang="en-US" altLang="zh-CN" sz="3200" dirty="0" err="1">
                    <a:effectLst/>
                    <a:latin typeface="Cambria" panose="02040503050406030204" pitchFamily="18" charset="0"/>
                    <a:ea typeface="宋体" panose="02010600030101010101" pitchFamily="2" charset="-122"/>
                    <a:cs typeface="Times New Roman" panose="02020603050405020304" pitchFamily="18" charset="0"/>
                  </a:rPr>
                  <a:t>n</a:t>
                </a:r>
                <a:r>
                  <a:rPr lang="en-US" altLang="zh-CN" sz="3200" dirty="0" err="1">
                    <a:effectLst/>
                    <a:latin typeface="宋体" panose="02010600030101010101" pitchFamily="2" charset="-122"/>
                    <a:ea typeface="宋体" panose="02010600030101010101" pitchFamily="2" charset="-122"/>
                    <a:cs typeface="Times New Roman" panose="02020603050405020304" pitchFamily="18" charset="0"/>
                  </a:rPr>
                  <a:t>的样本</a:t>
                </a:r>
                <a14:m>
                  <m:oMath xmlns:m="http://schemas.openxmlformats.org/officeDocument/2006/math">
                    <m:r>
                      <a:rPr lang="en-US" altLang="zh-CN" sz="3200" i="1">
                        <a:effectLst/>
                        <a:latin typeface="Cambria Math" panose="02040503050406030204" pitchFamily="18" charset="0"/>
                        <a:ea typeface="宋体" panose="02010600030101010101" pitchFamily="2" charset="-122"/>
                        <a:cs typeface="Times New Roman" panose="02020603050405020304" pitchFamily="18" charset="0"/>
                      </a:rPr>
                      <m:t>𝑌</m:t>
                    </m:r>
                    <m:r>
                      <a:rPr lang="en-US" altLang="zh-CN" sz="3200">
                        <a:effectLst/>
                        <a:latin typeface="Cambria Math" panose="02040503050406030204" pitchFamily="18" charset="0"/>
                        <a:ea typeface="宋体" panose="02010600030101010101" pitchFamily="2" charset="-122"/>
                        <a:cs typeface="Times New Roman" panose="02020603050405020304" pitchFamily="18" charset="0"/>
                      </a:rPr>
                      <m:t>=</m:t>
                    </m:r>
                    <m:d>
                      <m:dPr>
                        <m:ctrlPr>
                          <a:rPr lang="zh-CN" altLang="zh-CN" sz="3200" i="1">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32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3200" i="1">
                                <a:effectLst/>
                                <a:latin typeface="Cambria Math" panose="02040503050406030204" pitchFamily="18" charset="0"/>
                                <a:ea typeface="宋体" panose="02010600030101010101" pitchFamily="2" charset="-122"/>
                                <a:cs typeface="Times New Roman" panose="02020603050405020304" pitchFamily="18" charset="0"/>
                              </a:rPr>
                              <m:t>𝑌</m:t>
                            </m:r>
                          </m:e>
                          <m:sub>
                            <m:r>
                              <a:rPr lang="en-US" altLang="zh-CN" sz="3200" i="1">
                                <a:effectLst/>
                                <a:latin typeface="Cambria Math" panose="02040503050406030204" pitchFamily="18" charset="0"/>
                                <a:ea typeface="宋体" panose="02010600030101010101" pitchFamily="2" charset="-122"/>
                                <a:cs typeface="Times New Roman" panose="02020603050405020304" pitchFamily="18" charset="0"/>
                              </a:rPr>
                              <m:t>1</m:t>
                            </m:r>
                          </m:sub>
                        </m:sSub>
                        <m:r>
                          <a:rPr lang="en-US" altLang="zh-CN" sz="32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32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3200" i="1">
                                <a:effectLst/>
                                <a:latin typeface="Cambria Math" panose="02040503050406030204" pitchFamily="18" charset="0"/>
                                <a:ea typeface="宋体" panose="02010600030101010101" pitchFamily="2" charset="-122"/>
                                <a:cs typeface="Times New Roman" panose="02020603050405020304" pitchFamily="18" charset="0"/>
                              </a:rPr>
                              <m:t>𝑌</m:t>
                            </m:r>
                          </m:e>
                          <m:sub>
                            <m:r>
                              <a:rPr lang="en-US" altLang="zh-CN" sz="3200" i="1">
                                <a:effectLst/>
                                <a:latin typeface="Cambria Math" panose="02040503050406030204" pitchFamily="18" charset="0"/>
                                <a:ea typeface="宋体" panose="02010600030101010101" pitchFamily="2" charset="-122"/>
                                <a:cs typeface="Times New Roman" panose="02020603050405020304" pitchFamily="18" charset="0"/>
                              </a:rPr>
                              <m:t>2</m:t>
                            </m:r>
                          </m:sub>
                        </m:sSub>
                        <m:r>
                          <a:rPr lang="en-US" altLang="zh-CN" sz="32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32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3200" i="1">
                                <a:effectLst/>
                                <a:latin typeface="Cambria Math" panose="02040503050406030204" pitchFamily="18" charset="0"/>
                                <a:ea typeface="宋体" panose="02010600030101010101" pitchFamily="2" charset="-122"/>
                                <a:cs typeface="Times New Roman" panose="02020603050405020304" pitchFamily="18" charset="0"/>
                              </a:rPr>
                              <m:t>𝑌</m:t>
                            </m:r>
                          </m:e>
                          <m:sub>
                            <m:r>
                              <a:rPr lang="en-US" altLang="zh-CN" sz="3200" i="1">
                                <a:effectLst/>
                                <a:latin typeface="Cambria Math" panose="02040503050406030204" pitchFamily="18" charset="0"/>
                                <a:ea typeface="宋体" panose="02010600030101010101" pitchFamily="2" charset="-122"/>
                                <a:cs typeface="Times New Roman" panose="02020603050405020304" pitchFamily="18" charset="0"/>
                              </a:rPr>
                              <m:t>𝑛</m:t>
                            </m:r>
                          </m:sub>
                        </m:sSub>
                      </m:e>
                    </m:d>
                  </m:oMath>
                </a14:m>
                <a:endParaRPr lang="en-US" altLang="zh-CN" sz="3200" dirty="0">
                  <a:effectLst/>
                  <a:latin typeface="Cambria" panose="02040503050406030204" pitchFamily="18" charset="0"/>
                  <a:ea typeface="宋体" panose="02010600030101010101" pitchFamily="2" charset="-122"/>
                  <a:cs typeface="Times New Roman" panose="02020603050405020304" pitchFamily="18" charset="0"/>
                </a:endParaRPr>
              </a:p>
              <a:p>
                <a:pPr>
                  <a:spcBef>
                    <a:spcPts val="900"/>
                  </a:spcBef>
                  <a:spcAft>
                    <a:spcPts val="900"/>
                  </a:spcAft>
                </a:pPr>
                <a:r>
                  <a:rPr lang="en-US" altLang="zh-CN" sz="3200" dirty="0">
                    <a:effectLst/>
                    <a:latin typeface="Cambria" panose="02040503050406030204" pitchFamily="18" charset="0"/>
                    <a:ea typeface="宋体" panose="02010600030101010101" pitchFamily="2" charset="-122"/>
                    <a:cs typeface="Times New Roman" panose="02020603050405020304" pitchFamily="18" charset="0"/>
                  </a:rPr>
                  <a:t>2°</a:t>
                </a:r>
                <a:r>
                  <a:rPr lang="en-US" altLang="zh-CN" sz="3200" dirty="0">
                    <a:effectLst/>
                    <a:latin typeface="宋体" panose="02010600030101010101" pitchFamily="2" charset="-122"/>
                    <a:ea typeface="宋体" panose="02010600030101010101" pitchFamily="2" charset="-122"/>
                    <a:cs typeface="Times New Roman" panose="02020603050405020304" pitchFamily="18" charset="0"/>
                  </a:rPr>
                  <a:t>相继地、独立地求出</a:t>
                </a:r>
                <a:r>
                  <a:rPr lang="en-US" altLang="zh-CN" sz="3200" dirty="0">
                    <a:effectLst/>
                    <a:latin typeface="Cambria" panose="02040503050406030204" pitchFamily="18" charset="0"/>
                    <a:ea typeface="宋体" panose="02010600030101010101" pitchFamily="2" charset="-122"/>
                    <a:cs typeface="Times New Roman" panose="02020603050405020304" pitchFamily="18" charset="0"/>
                  </a:rPr>
                  <a:t>B</a:t>
                </a:r>
                <a:r>
                  <a:rPr lang="en-US" altLang="zh-CN" sz="3200" dirty="0">
                    <a:effectLst/>
                    <a:latin typeface="宋体" panose="02010600030101010101" pitchFamily="2" charset="-122"/>
                    <a:ea typeface="宋体" panose="02010600030101010101" pitchFamily="2" charset="-122"/>
                    <a:cs typeface="Times New Roman" panose="02020603050405020304" pitchFamily="18" charset="0"/>
                  </a:rPr>
                  <a:t>个</a:t>
                </a:r>
                <a:r>
                  <a:rPr lang="en-US" altLang="zh-CN" sz="3200" dirty="0">
                    <a:effectLst/>
                    <a:latin typeface="Cambria" panose="02040503050406030204" pitchFamily="18" charset="0"/>
                    <a:ea typeface="宋体" panose="02010600030101010101" pitchFamily="2" charset="-122"/>
                    <a:cs typeface="Times New Roman" panose="02020603050405020304" pitchFamily="18" charset="0"/>
                  </a:rPr>
                  <a:t>(B≥1000)</a:t>
                </a:r>
                <a:r>
                  <a:rPr lang="en-US" altLang="zh-CN" sz="3200" dirty="0" err="1">
                    <a:effectLst/>
                    <a:latin typeface="宋体" panose="02010600030101010101" pitchFamily="2" charset="-122"/>
                    <a:ea typeface="宋体" panose="02010600030101010101" pitchFamily="2" charset="-122"/>
                    <a:cs typeface="Times New Roman" panose="02020603050405020304" pitchFamily="18" charset="0"/>
                  </a:rPr>
                  <a:t>容量为</a:t>
                </a:r>
                <a:r>
                  <a:rPr lang="en-US" altLang="zh-CN" sz="3200" dirty="0" err="1">
                    <a:effectLst/>
                    <a:latin typeface="Cambria" panose="02040503050406030204" pitchFamily="18" charset="0"/>
                    <a:ea typeface="宋体" panose="02010600030101010101" pitchFamily="2" charset="-122"/>
                    <a:cs typeface="Times New Roman" panose="02020603050405020304" pitchFamily="18" charset="0"/>
                  </a:rPr>
                  <a:t>n</a:t>
                </a:r>
                <a:r>
                  <a:rPr lang="en-US" altLang="zh-CN" sz="3200" dirty="0" err="1">
                    <a:effectLst/>
                    <a:latin typeface="宋体" panose="02010600030101010101" pitchFamily="2" charset="-122"/>
                    <a:ea typeface="宋体" panose="02010600030101010101" pitchFamily="2" charset="-122"/>
                    <a:cs typeface="Times New Roman" panose="02020603050405020304" pitchFamily="18" charset="0"/>
                  </a:rPr>
                  <a:t>的</a:t>
                </a:r>
                <a:r>
                  <a:rPr lang="en-US" altLang="zh-CN" sz="3200" dirty="0" err="1">
                    <a:effectLst/>
                    <a:latin typeface="Cambria" panose="02040503050406030204" pitchFamily="18" charset="0"/>
                    <a:ea typeface="宋体" panose="02010600030101010101" pitchFamily="2" charset="-122"/>
                    <a:cs typeface="Times New Roman" panose="02020603050405020304" pitchFamily="18" charset="0"/>
                  </a:rPr>
                  <a:t>bootstrap</a:t>
                </a:r>
                <a:r>
                  <a:rPr lang="en-US" altLang="zh-CN" sz="3200" dirty="0" err="1">
                    <a:effectLst/>
                    <a:latin typeface="宋体" panose="02010600030101010101" pitchFamily="2" charset="-122"/>
                    <a:ea typeface="宋体" panose="02010600030101010101" pitchFamily="2" charset="-122"/>
                    <a:cs typeface="Times New Roman" panose="02020603050405020304" pitchFamily="18" charset="0"/>
                  </a:rPr>
                  <a:t>样本</a:t>
                </a:r>
                <a:r>
                  <a:rPr lang="en-US" altLang="zh-CN" sz="3200" dirty="0">
                    <a:effectLst/>
                    <a:latin typeface="Cambria" panose="02040503050406030204" pitchFamily="18" charset="0"/>
                    <a:ea typeface="宋体" panose="02010600030101010101" pitchFamily="2" charset="-122"/>
                    <a:cs typeface="Times New Roman" panose="02020603050405020304" pitchFamily="18" charset="0"/>
                  </a:rPr>
                  <a:t>,</a:t>
                </a:r>
                <a14:m>
                  <m:oMath xmlns:m="http://schemas.openxmlformats.org/officeDocument/2006/math">
                    <m:sSup>
                      <m:sSupPr>
                        <m:ctrlPr>
                          <a:rPr lang="zh-CN" altLang="zh-CN" sz="32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3200" i="1">
                            <a:effectLst/>
                            <a:latin typeface="Cambria Math" panose="02040503050406030204" pitchFamily="18" charset="0"/>
                            <a:ea typeface="宋体" panose="02010600030101010101" pitchFamily="2" charset="-122"/>
                            <a:cs typeface="Times New Roman" panose="02020603050405020304" pitchFamily="18" charset="0"/>
                          </a:rPr>
                          <m:t>𝑌</m:t>
                        </m:r>
                      </m:e>
                      <m:sup>
                        <m:d>
                          <m:dPr>
                            <m:ctrlPr>
                              <a:rPr lang="zh-CN" altLang="zh-CN" sz="3200"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3200" i="1">
                                <a:effectLst/>
                                <a:latin typeface="Cambria Math" panose="02040503050406030204" pitchFamily="18" charset="0"/>
                                <a:ea typeface="宋体" panose="02010600030101010101" pitchFamily="2" charset="-122"/>
                                <a:cs typeface="Times New Roman" panose="02020603050405020304" pitchFamily="18" charset="0"/>
                              </a:rPr>
                              <m:t>𝑖</m:t>
                            </m:r>
                          </m:e>
                        </m:d>
                      </m:sup>
                    </m:sSup>
                    <m:r>
                      <a:rPr lang="en-US" altLang="zh-CN" sz="3200">
                        <a:effectLst/>
                        <a:latin typeface="Cambria Math" panose="02040503050406030204" pitchFamily="18" charset="0"/>
                        <a:ea typeface="宋体" panose="02010600030101010101" pitchFamily="2" charset="-122"/>
                        <a:cs typeface="Times New Roman" panose="02020603050405020304" pitchFamily="18" charset="0"/>
                      </a:rPr>
                      <m:t>=</m:t>
                    </m:r>
                    <m:d>
                      <m:dPr>
                        <m:ctrlPr>
                          <a:rPr lang="zh-CN" altLang="zh-CN" sz="3200" i="1">
                            <a:effectLst/>
                            <a:latin typeface="Cambria Math" panose="02040503050406030204" pitchFamily="18" charset="0"/>
                            <a:ea typeface="Cambria Math" panose="02040503050406030204" pitchFamily="18" charset="0"/>
                            <a:cs typeface="Times New Roman" panose="02020603050405020304" pitchFamily="18" charset="0"/>
                          </a:rPr>
                        </m:ctrlPr>
                      </m:dPr>
                      <m:e>
                        <m:sSubSup>
                          <m:sSubSupPr>
                            <m:ctrlPr>
                              <a:rPr lang="zh-CN" altLang="zh-CN" sz="3200" i="1">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3200" i="1">
                                <a:effectLst/>
                                <a:latin typeface="Cambria Math" panose="02040503050406030204" pitchFamily="18" charset="0"/>
                                <a:ea typeface="宋体" panose="02010600030101010101" pitchFamily="2" charset="-122"/>
                                <a:cs typeface="Times New Roman" panose="02020603050405020304" pitchFamily="18" charset="0"/>
                              </a:rPr>
                              <m:t>𝑌</m:t>
                            </m:r>
                          </m:e>
                          <m:sub>
                            <m:r>
                              <a:rPr lang="en-US" altLang="zh-CN" sz="3200" i="1">
                                <a:effectLst/>
                                <a:latin typeface="Cambria Math" panose="02040503050406030204" pitchFamily="18" charset="0"/>
                                <a:ea typeface="宋体" panose="02010600030101010101" pitchFamily="2" charset="-122"/>
                                <a:cs typeface="Times New Roman" panose="02020603050405020304" pitchFamily="18" charset="0"/>
                              </a:rPr>
                              <m:t>1</m:t>
                            </m:r>
                          </m:sub>
                          <m:sup>
                            <m:d>
                              <m:dPr>
                                <m:ctrlPr>
                                  <a:rPr lang="zh-CN" altLang="zh-CN" sz="3200"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3200" i="1">
                                    <a:effectLst/>
                                    <a:latin typeface="Cambria Math" panose="02040503050406030204" pitchFamily="18" charset="0"/>
                                    <a:ea typeface="宋体" panose="02010600030101010101" pitchFamily="2" charset="-122"/>
                                    <a:cs typeface="Times New Roman" panose="02020603050405020304" pitchFamily="18" charset="0"/>
                                  </a:rPr>
                                  <m:t>𝑖</m:t>
                                </m:r>
                              </m:e>
                            </m:d>
                          </m:sup>
                        </m:sSubSup>
                        <m:r>
                          <a:rPr lang="en-US" altLang="zh-CN" sz="3200">
                            <a:effectLst/>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altLang="zh-CN" sz="3200" i="1">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3200" i="1">
                                <a:effectLst/>
                                <a:latin typeface="Cambria Math" panose="02040503050406030204" pitchFamily="18" charset="0"/>
                                <a:ea typeface="宋体" panose="02010600030101010101" pitchFamily="2" charset="-122"/>
                                <a:cs typeface="Times New Roman" panose="02020603050405020304" pitchFamily="18" charset="0"/>
                              </a:rPr>
                              <m:t>𝑌</m:t>
                            </m:r>
                          </m:e>
                          <m:sub>
                            <m:r>
                              <a:rPr lang="en-US" altLang="zh-CN" sz="3200" i="1">
                                <a:effectLst/>
                                <a:latin typeface="Cambria Math" panose="02040503050406030204" pitchFamily="18" charset="0"/>
                                <a:ea typeface="宋体" panose="02010600030101010101" pitchFamily="2" charset="-122"/>
                                <a:cs typeface="Times New Roman" panose="02020603050405020304" pitchFamily="18" charset="0"/>
                              </a:rPr>
                              <m:t>2</m:t>
                            </m:r>
                          </m:sub>
                          <m:sup>
                            <m:d>
                              <m:dPr>
                                <m:ctrlPr>
                                  <a:rPr lang="zh-CN" altLang="zh-CN" sz="3200"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3200" i="1">
                                    <a:effectLst/>
                                    <a:latin typeface="Cambria Math" panose="02040503050406030204" pitchFamily="18" charset="0"/>
                                    <a:ea typeface="宋体" panose="02010600030101010101" pitchFamily="2" charset="-122"/>
                                    <a:cs typeface="Times New Roman" panose="02020603050405020304" pitchFamily="18" charset="0"/>
                                  </a:rPr>
                                  <m:t>𝑖</m:t>
                                </m:r>
                              </m:e>
                            </m:d>
                          </m:sup>
                        </m:sSubSup>
                        <m:r>
                          <a:rPr lang="en-US" altLang="zh-CN" sz="3200">
                            <a:effectLst/>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altLang="zh-CN" sz="3200" i="1">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3200" i="1">
                                <a:effectLst/>
                                <a:latin typeface="Cambria Math" panose="02040503050406030204" pitchFamily="18" charset="0"/>
                                <a:ea typeface="宋体" panose="02010600030101010101" pitchFamily="2" charset="-122"/>
                                <a:cs typeface="Times New Roman" panose="02020603050405020304" pitchFamily="18" charset="0"/>
                              </a:rPr>
                              <m:t>𝑌</m:t>
                            </m:r>
                          </m:e>
                          <m:sub>
                            <m:r>
                              <a:rPr lang="en-US" altLang="zh-CN" sz="3200" i="1">
                                <a:effectLst/>
                                <a:latin typeface="Cambria Math" panose="02040503050406030204" pitchFamily="18" charset="0"/>
                                <a:ea typeface="宋体" panose="02010600030101010101" pitchFamily="2" charset="-122"/>
                                <a:cs typeface="Times New Roman" panose="02020603050405020304" pitchFamily="18" charset="0"/>
                              </a:rPr>
                              <m:t>𝑛</m:t>
                            </m:r>
                          </m:sub>
                          <m:sup>
                            <m:d>
                              <m:dPr>
                                <m:ctrlPr>
                                  <a:rPr lang="zh-CN" altLang="zh-CN" sz="3200"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3200" i="1">
                                    <a:effectLst/>
                                    <a:latin typeface="Cambria Math" panose="02040503050406030204" pitchFamily="18" charset="0"/>
                                    <a:ea typeface="宋体" panose="02010600030101010101" pitchFamily="2" charset="-122"/>
                                    <a:cs typeface="Times New Roman" panose="02020603050405020304" pitchFamily="18" charset="0"/>
                                  </a:rPr>
                                  <m:t>𝑖</m:t>
                                </m:r>
                              </m:e>
                            </m:d>
                          </m:sup>
                        </m:sSubSup>
                      </m:e>
                    </m:d>
                  </m:oMath>
                </a14:m>
                <a:r>
                  <a:rPr lang="en-US" altLang="zh-CN" sz="3200" dirty="0">
                    <a:effectLst/>
                    <a:latin typeface="Cambria" panose="02040503050406030204" pitchFamily="18" charset="0"/>
                    <a:ea typeface="宋体" panose="02010600030101010101" pitchFamily="2" charset="-122"/>
                    <a:cs typeface="Times New Roman" panose="02020603050405020304" pitchFamily="18" charset="0"/>
                  </a:rPr>
                  <a:t>,</a:t>
                </a:r>
                <a:r>
                  <a:rPr lang="en-US" altLang="zh-CN" sz="3200" dirty="0" err="1">
                    <a:effectLst/>
                    <a:latin typeface="Cambria" panose="02040503050406030204" pitchFamily="18" charset="0"/>
                    <a:ea typeface="宋体" panose="02010600030101010101" pitchFamily="2" charset="-122"/>
                    <a:cs typeface="Times New Roman" panose="02020603050405020304" pitchFamily="18" charset="0"/>
                  </a:rPr>
                  <a:t>i</a:t>
                </a:r>
                <a:r>
                  <a:rPr lang="en-US" altLang="zh-CN" sz="3200" dirty="0">
                    <a:effectLst/>
                    <a:latin typeface="Cambria" panose="02040503050406030204" pitchFamily="18" charset="0"/>
                    <a:ea typeface="宋体" panose="02010600030101010101" pitchFamily="2" charset="-122"/>
                    <a:cs typeface="Times New Roman" panose="02020603050405020304" pitchFamily="18" charset="0"/>
                  </a:rPr>
                  <a:t>=1,2…,B.</a:t>
                </a:r>
                <a:endParaRPr lang="zh-CN" altLang="zh-CN" sz="3200" dirty="0">
                  <a:effectLst/>
                  <a:latin typeface="Cambria" panose="02040503050406030204" pitchFamily="18" charset="0"/>
                  <a:ea typeface="宋体" panose="02010600030101010101" pitchFamily="2" charset="-122"/>
                  <a:cs typeface="Times New Roman" panose="02020603050405020304" pitchFamily="18" charset="0"/>
                </a:endParaRPr>
              </a:p>
              <a:p>
                <a:pPr>
                  <a:spcBef>
                    <a:spcPts val="900"/>
                  </a:spcBef>
                  <a:spcAft>
                    <a:spcPts val="900"/>
                  </a:spcAft>
                </a:pPr>
                <a:r>
                  <a:rPr lang="en-US" altLang="zh-CN" sz="3200" dirty="0" err="1">
                    <a:effectLst/>
                    <a:latin typeface="宋体" panose="02010600030101010101" pitchFamily="2" charset="-122"/>
                    <a:ea typeface="宋体" panose="02010600030101010101" pitchFamily="2" charset="-122"/>
                    <a:cs typeface="Times New Roman" panose="02020603050405020304" pitchFamily="18" charset="0"/>
                  </a:rPr>
                  <a:t>对于第</a:t>
                </a:r>
                <a:r>
                  <a:rPr lang="en-US" altLang="zh-CN" sz="3200" dirty="0" err="1">
                    <a:effectLst/>
                    <a:latin typeface="Cambria" panose="02040503050406030204" pitchFamily="18" charset="0"/>
                    <a:ea typeface="宋体" panose="02010600030101010101" pitchFamily="2" charset="-122"/>
                    <a:cs typeface="Times New Roman" panose="02020603050405020304" pitchFamily="18" charset="0"/>
                  </a:rPr>
                  <a:t>i</a:t>
                </a:r>
                <a:r>
                  <a:rPr lang="en-US" altLang="zh-CN" sz="3200" dirty="0" err="1">
                    <a:effectLst/>
                    <a:latin typeface="宋体" panose="02010600030101010101" pitchFamily="2" charset="-122"/>
                    <a:ea typeface="宋体" panose="02010600030101010101" pitchFamily="2" charset="-122"/>
                    <a:cs typeface="Times New Roman" panose="02020603050405020304" pitchFamily="18" charset="0"/>
                  </a:rPr>
                  <a:t>个</a:t>
                </a:r>
                <a:r>
                  <a:rPr lang="en-US" altLang="zh-CN" sz="3200" dirty="0" err="1">
                    <a:effectLst/>
                    <a:latin typeface="Cambria" panose="02040503050406030204" pitchFamily="18" charset="0"/>
                    <a:ea typeface="宋体" panose="02010600030101010101" pitchFamily="2" charset="-122"/>
                    <a:cs typeface="Times New Roman" panose="02020603050405020304" pitchFamily="18" charset="0"/>
                  </a:rPr>
                  <a:t>bootstrap</a:t>
                </a:r>
                <a:r>
                  <a:rPr lang="en-US" altLang="zh-CN" sz="3200" dirty="0" err="1">
                    <a:effectLst/>
                    <a:latin typeface="宋体" panose="02010600030101010101" pitchFamily="2" charset="-122"/>
                    <a:ea typeface="宋体" panose="02010600030101010101" pitchFamily="2" charset="-122"/>
                    <a:cs typeface="Times New Roman" panose="02020603050405020304" pitchFamily="18" charset="0"/>
                  </a:rPr>
                  <a:t>样本</a:t>
                </a:r>
                <a:r>
                  <a:rPr lang="en-US" altLang="zh-CN" sz="3200" dirty="0" err="1">
                    <a:effectLst/>
                    <a:latin typeface="Cambria" panose="02040503050406030204" pitchFamily="18" charset="0"/>
                    <a:ea typeface="宋体" panose="02010600030101010101" pitchFamily="2" charset="-122"/>
                    <a:cs typeface="Times New Roman" panose="02020603050405020304" pitchFamily="18" charset="0"/>
                  </a:rPr>
                  <a:t>,</a:t>
                </a:r>
                <a:r>
                  <a:rPr lang="en-US" altLang="zh-CN" sz="3200" dirty="0" err="1">
                    <a:effectLst/>
                    <a:latin typeface="宋体" panose="02010600030101010101" pitchFamily="2" charset="-122"/>
                    <a:ea typeface="宋体" panose="02010600030101010101" pitchFamily="2" charset="-122"/>
                    <a:cs typeface="Times New Roman" panose="02020603050405020304" pitchFamily="18" charset="0"/>
                  </a:rPr>
                  <a:t>计算</a:t>
                </a:r>
                <a14:m>
                  <m:oMath xmlns:m="http://schemas.openxmlformats.org/officeDocument/2006/math">
                    <m:acc>
                      <m:accPr>
                        <m:chr m:val="̂"/>
                        <m:ctrlPr>
                          <a:rPr lang="zh-CN" altLang="zh-CN" sz="3200" i="1">
                            <a:effectLst/>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sz="3200" i="1">
                            <a:effectLst/>
                            <a:latin typeface="Cambria Math" panose="02040503050406030204" pitchFamily="18" charset="0"/>
                            <a:ea typeface="宋体" panose="02010600030101010101" pitchFamily="2" charset="-122"/>
                            <a:cs typeface="Times New Roman" panose="02020603050405020304" pitchFamily="18" charset="0"/>
                          </a:rPr>
                          <m:t>𝜙</m:t>
                        </m:r>
                      </m:e>
                    </m:acc>
                    <m:r>
                      <a:rPr lang="en-US" altLang="zh-CN" sz="3200" i="1" baseline="30000">
                        <a:latin typeface="Cambria Math" panose="02040503050406030204" pitchFamily="18" charset="0"/>
                        <a:cs typeface="Times New Roman" panose="02020603050405020304" pitchFamily="18" charset="0"/>
                      </a:rPr>
                      <m:t>(</m:t>
                    </m:r>
                    <m:r>
                      <a:rPr lang="en-US" altLang="zh-CN" sz="3200" i="1" baseline="30000">
                        <a:latin typeface="Cambria Math" panose="02040503050406030204" pitchFamily="18" charset="0"/>
                        <a:cs typeface="Times New Roman" panose="02020603050405020304" pitchFamily="18" charset="0"/>
                      </a:rPr>
                      <m:t>𝑖</m:t>
                    </m:r>
                    <m:r>
                      <a:rPr lang="en-US" altLang="zh-CN" sz="3200" i="1" baseline="30000">
                        <a:latin typeface="Cambria Math" panose="02040503050406030204" pitchFamily="18" charset="0"/>
                        <a:cs typeface="Times New Roman" panose="02020603050405020304" pitchFamily="18" charset="0"/>
                      </a:rPr>
                      <m:t>)</m:t>
                    </m:r>
                  </m:oMath>
                </a14:m>
                <a:endParaRPr lang="zh-CN" altLang="zh-CN" sz="3200" baseline="30000" dirty="0">
                  <a:effectLst/>
                  <a:latin typeface="Cambria" panose="02040503050406030204" pitchFamily="18" charset="0"/>
                  <a:cs typeface="Times New Roman" panose="02020603050405020304" pitchFamily="18" charset="0"/>
                </a:endParaRPr>
              </a:p>
              <a:p>
                <a:pPr>
                  <a:spcBef>
                    <a:spcPts val="900"/>
                  </a:spcBef>
                  <a:spcAft>
                    <a:spcPts val="900"/>
                  </a:spcAft>
                </a:pPr>
                <a:r>
                  <a:rPr lang="en-US" altLang="zh-CN" sz="3200" dirty="0">
                    <a:effectLst/>
                    <a:latin typeface="Cambria" panose="02040503050406030204" pitchFamily="18" charset="0"/>
                    <a:ea typeface="宋体" panose="02010600030101010101" pitchFamily="2" charset="-122"/>
                    <a:cs typeface="Times New Roman" panose="02020603050405020304" pitchFamily="18" charset="0"/>
                  </a:rPr>
                  <a:t>3°</a:t>
                </a:r>
                <a:r>
                  <a:rPr lang="en-US" altLang="zh-CN" sz="3200" dirty="0">
                    <a:effectLst/>
                    <a:latin typeface="宋体" panose="02010600030101010101" pitchFamily="2" charset="-122"/>
                    <a:ea typeface="宋体" panose="02010600030101010101" pitchFamily="2" charset="-122"/>
                    <a:cs typeface="Times New Roman" panose="02020603050405020304" pitchFamily="18" charset="0"/>
                  </a:rPr>
                  <a:t>计算</a:t>
                </a:r>
                <a14:m>
                  <m:oMath xmlns:m="http://schemas.openxmlformats.org/officeDocument/2006/math">
                    <m:r>
                      <a:rPr lang="en-US" altLang="zh-CN" sz="3200" i="1">
                        <a:effectLst/>
                        <a:latin typeface="Cambria Math" panose="02040503050406030204" pitchFamily="18" charset="0"/>
                        <a:ea typeface="宋体" panose="02010600030101010101" pitchFamily="2" charset="-122"/>
                        <a:cs typeface="Times New Roman" panose="02020603050405020304" pitchFamily="18" charset="0"/>
                      </a:rPr>
                      <m:t>𝑆𝐸</m:t>
                    </m:r>
                    <m:r>
                      <a:rPr lang="en-US" altLang="zh-CN" sz="3200">
                        <a:effectLst/>
                        <a:latin typeface="Cambria Math" panose="02040503050406030204" pitchFamily="18" charset="0"/>
                        <a:ea typeface="宋体" panose="02010600030101010101" pitchFamily="2" charset="-122"/>
                        <a:cs typeface="Times New Roman" panose="02020603050405020304" pitchFamily="18" charset="0"/>
                      </a:rPr>
                      <m:t>=</m:t>
                    </m:r>
                    <m:rad>
                      <m:radPr>
                        <m:degHide m:val="on"/>
                        <m:ctrlPr>
                          <a:rPr lang="zh-CN" altLang="zh-CN" sz="3200" i="1">
                            <a:effectLst/>
                            <a:latin typeface="Cambria Math" panose="02040503050406030204" pitchFamily="18" charset="0"/>
                            <a:ea typeface="Cambria Math" panose="02040503050406030204" pitchFamily="18" charset="0"/>
                            <a:cs typeface="Times New Roman" panose="02020603050405020304" pitchFamily="18" charset="0"/>
                          </a:rPr>
                        </m:ctrlPr>
                      </m:radPr>
                      <m:deg/>
                      <m:e>
                        <m:f>
                          <m:fPr>
                            <m:ctrlPr>
                              <a:rPr lang="zh-CN" altLang="zh-CN" sz="3200" i="1">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3200" i="1">
                                <a:effectLst/>
                                <a:latin typeface="Cambria Math" panose="02040503050406030204" pitchFamily="18" charset="0"/>
                                <a:ea typeface="宋体" panose="02010600030101010101" pitchFamily="2" charset="-122"/>
                                <a:cs typeface="Times New Roman" panose="02020603050405020304" pitchFamily="18" charset="0"/>
                              </a:rPr>
                              <m:t>1</m:t>
                            </m:r>
                          </m:num>
                          <m:den>
                            <m:r>
                              <a:rPr lang="en-US" altLang="zh-CN" sz="3200" i="1">
                                <a:effectLst/>
                                <a:latin typeface="Cambria Math" panose="02040503050406030204" pitchFamily="18" charset="0"/>
                                <a:ea typeface="宋体" panose="02010600030101010101" pitchFamily="2" charset="-122"/>
                                <a:cs typeface="Times New Roman" panose="02020603050405020304" pitchFamily="18" charset="0"/>
                              </a:rPr>
                              <m:t>𝐵</m:t>
                            </m:r>
                            <m:r>
                              <a:rPr lang="en-US" altLang="zh-CN" sz="3200" i="1">
                                <a:effectLst/>
                                <a:latin typeface="Cambria Math" panose="02040503050406030204" pitchFamily="18" charset="0"/>
                                <a:ea typeface="宋体" panose="02010600030101010101" pitchFamily="2" charset="-122"/>
                                <a:cs typeface="Times New Roman" panose="02020603050405020304" pitchFamily="18" charset="0"/>
                              </a:rPr>
                              <m:t>−1</m:t>
                            </m:r>
                          </m:den>
                        </m:f>
                        <m:nary>
                          <m:naryPr>
                            <m:chr m:val="∑"/>
                            <m:limLoc m:val="undOvr"/>
                            <m:ctrlPr>
                              <a:rPr lang="zh-CN" altLang="zh-CN" sz="3200" i="1">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3200" i="1">
                                <a:effectLst/>
                                <a:latin typeface="Cambria Math" panose="02040503050406030204" pitchFamily="18" charset="0"/>
                                <a:ea typeface="宋体" panose="02010600030101010101" pitchFamily="2" charset="-122"/>
                                <a:cs typeface="Times New Roman" panose="02020603050405020304" pitchFamily="18" charset="0"/>
                              </a:rPr>
                              <m:t>𝑖</m:t>
                            </m:r>
                            <m:r>
                              <a:rPr lang="en-US" altLang="zh-CN" sz="32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3200" i="1">
                                <a:effectLst/>
                                <a:latin typeface="Cambria Math" panose="02040503050406030204" pitchFamily="18" charset="0"/>
                                <a:ea typeface="宋体" panose="02010600030101010101" pitchFamily="2" charset="-122"/>
                                <a:cs typeface="Times New Roman" panose="02020603050405020304" pitchFamily="18" charset="0"/>
                              </a:rPr>
                              <m:t>1</m:t>
                            </m:r>
                          </m:sub>
                          <m:sup>
                            <m:r>
                              <a:rPr lang="en-US" altLang="zh-CN" sz="3200" i="1">
                                <a:effectLst/>
                                <a:latin typeface="Cambria Math" panose="02040503050406030204" pitchFamily="18" charset="0"/>
                                <a:ea typeface="宋体" panose="02010600030101010101" pitchFamily="2" charset="-122"/>
                                <a:cs typeface="Times New Roman" panose="02020603050405020304" pitchFamily="18" charset="0"/>
                              </a:rPr>
                              <m:t>𝐵</m:t>
                            </m:r>
                          </m:sup>
                          <m:e>
                            <m:sSup>
                              <m:sSupPr>
                                <m:ctrlPr>
                                  <a:rPr lang="zh-CN" altLang="zh-CN" sz="3200" i="1">
                                    <a:effectLst/>
                                    <a:latin typeface="Cambria Math" panose="02040503050406030204" pitchFamily="18" charset="0"/>
                                    <a:ea typeface="Cambria Math" panose="02040503050406030204" pitchFamily="18" charset="0"/>
                                    <a:cs typeface="Times New Roman" panose="02020603050405020304" pitchFamily="18" charset="0"/>
                                  </a:rPr>
                                </m:ctrlPr>
                              </m:sSupPr>
                              <m:e>
                                <m:d>
                                  <m:dPr>
                                    <m:ctrlPr>
                                      <a:rPr lang="zh-CN" altLang="zh-CN" sz="3200" i="1">
                                        <a:effectLst/>
                                        <a:latin typeface="Cambria Math" panose="02040503050406030204" pitchFamily="18" charset="0"/>
                                        <a:ea typeface="Cambria Math" panose="02040503050406030204" pitchFamily="18" charset="0"/>
                                        <a:cs typeface="Times New Roman" panose="02020603050405020304" pitchFamily="18" charset="0"/>
                                      </a:rPr>
                                    </m:ctrlPr>
                                  </m:dPr>
                                  <m:e>
                                    <m:sSubSup>
                                      <m:sSubSupPr>
                                        <m:ctrlPr>
                                          <a:rPr lang="zh-CN" altLang="zh-CN" sz="3200" i="1">
                                            <a:effectLst/>
                                            <a:latin typeface="Cambria Math" panose="02040503050406030204" pitchFamily="18" charset="0"/>
                                            <a:ea typeface="Cambria Math" panose="02040503050406030204" pitchFamily="18" charset="0"/>
                                            <a:cs typeface="Times New Roman" panose="02020603050405020304" pitchFamily="18" charset="0"/>
                                          </a:rPr>
                                        </m:ctrlPr>
                                      </m:sSubSupPr>
                                      <m:e>
                                        <m:acc>
                                          <m:accPr>
                                            <m:chr m:val="̂"/>
                                            <m:ctrlPr>
                                              <a:rPr lang="zh-CN" altLang="zh-CN" sz="3200" i="1">
                                                <a:effectLst/>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sz="3200" i="1">
                                                <a:effectLst/>
                                                <a:latin typeface="Cambria Math" panose="02040503050406030204" pitchFamily="18" charset="0"/>
                                                <a:ea typeface="宋体" panose="02010600030101010101" pitchFamily="2" charset="-122"/>
                                                <a:cs typeface="Times New Roman" panose="02020603050405020304" pitchFamily="18" charset="0"/>
                                              </a:rPr>
                                              <m:t>𝜙</m:t>
                                            </m:r>
                                          </m:e>
                                        </m:acc>
                                      </m:e>
                                      <m:sub/>
                                      <m:sup>
                                        <m:r>
                                          <a:rPr lang="en-US" altLang="zh-CN" sz="3200" b="0" i="1" smtClean="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3200" b="0" i="1" smtClean="0">
                                            <a:effectLst/>
                                            <a:latin typeface="Cambria Math" panose="02040503050406030204" pitchFamily="18" charset="0"/>
                                            <a:ea typeface="宋体" panose="02010600030101010101" pitchFamily="2" charset="-122"/>
                                            <a:cs typeface="Times New Roman" panose="02020603050405020304" pitchFamily="18" charset="0"/>
                                          </a:rPr>
                                          <m:t>𝑖</m:t>
                                        </m:r>
                                        <m:r>
                                          <a:rPr lang="en-US" altLang="zh-CN" sz="3200" b="0" i="1" smtClean="0">
                                            <a:effectLst/>
                                            <a:latin typeface="Cambria Math" panose="02040503050406030204" pitchFamily="18" charset="0"/>
                                            <a:ea typeface="宋体" panose="02010600030101010101" pitchFamily="2" charset="-122"/>
                                            <a:cs typeface="Times New Roman" panose="02020603050405020304" pitchFamily="18" charset="0"/>
                                          </a:rPr>
                                          <m:t>)</m:t>
                                        </m:r>
                                      </m:sup>
                                    </m:sSubSup>
                                    <m:r>
                                      <a:rPr lang="en-US" altLang="zh-CN" sz="3200" i="1">
                                        <a:effectLst/>
                                        <a:latin typeface="Cambria Math" panose="02040503050406030204" pitchFamily="18" charset="0"/>
                                        <a:ea typeface="宋体" panose="02010600030101010101" pitchFamily="2" charset="-122"/>
                                        <a:cs typeface="Times New Roman" panose="02020603050405020304" pitchFamily="18" charset="0"/>
                                      </a:rPr>
                                      <m:t>−</m:t>
                                    </m:r>
                                    <m:sSup>
                                      <m:sSupPr>
                                        <m:ctrlPr>
                                          <a:rPr lang="zh-CN" altLang="zh-CN" sz="3200" i="1">
                                            <a:effectLst/>
                                            <a:latin typeface="Cambria Math" panose="02040503050406030204" pitchFamily="18" charset="0"/>
                                            <a:ea typeface="Cambria Math" panose="02040503050406030204" pitchFamily="18" charset="0"/>
                                            <a:cs typeface="Times New Roman" panose="02020603050405020304" pitchFamily="18" charset="0"/>
                                          </a:rPr>
                                        </m:ctrlPr>
                                      </m:sSupPr>
                                      <m:e>
                                        <m:acc>
                                          <m:accPr>
                                            <m:chr m:val="‾"/>
                                            <m:ctrlPr>
                                              <a:rPr lang="zh-CN" altLang="zh-CN" sz="3200" i="1">
                                                <a:effectLst/>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sz="3200" i="1">
                                                <a:effectLst/>
                                                <a:latin typeface="Cambria Math" panose="02040503050406030204" pitchFamily="18" charset="0"/>
                                                <a:ea typeface="宋体" panose="02010600030101010101" pitchFamily="2" charset="-122"/>
                                                <a:cs typeface="Times New Roman" panose="02020603050405020304" pitchFamily="18" charset="0"/>
                                              </a:rPr>
                                              <m:t>𝜙</m:t>
                                            </m:r>
                                          </m:e>
                                        </m:acc>
                                      </m:e>
                                      <m:sup/>
                                    </m:sSup>
                                  </m:e>
                                </m:d>
                              </m:e>
                              <m:sup>
                                <m:r>
                                  <a:rPr lang="en-US" altLang="zh-CN" sz="3200" i="1">
                                    <a:effectLst/>
                                    <a:latin typeface="Cambria Math" panose="02040503050406030204" pitchFamily="18" charset="0"/>
                                    <a:ea typeface="宋体" panose="02010600030101010101" pitchFamily="2" charset="-122"/>
                                    <a:cs typeface="Times New Roman" panose="02020603050405020304" pitchFamily="18" charset="0"/>
                                  </a:rPr>
                                  <m:t>2</m:t>
                                </m:r>
                              </m:sup>
                            </m:sSup>
                          </m:e>
                        </m:nary>
                      </m:e>
                    </m:rad>
                  </m:oMath>
                </a14:m>
                <a:endParaRPr lang="zh-CN" altLang="zh-CN" sz="3200" dirty="0">
                  <a:effectLst/>
                  <a:latin typeface="Cambria" panose="02040503050406030204" pitchFamily="18" charset="0"/>
                  <a:ea typeface="宋体" panose="02010600030101010101" pitchFamily="2" charset="-122"/>
                  <a:cs typeface="Times New Roman" panose="02020603050405020304" pitchFamily="18" charset="0"/>
                </a:endParaRPr>
              </a:p>
              <a:p>
                <a:pPr>
                  <a:spcBef>
                    <a:spcPts val="900"/>
                  </a:spcBef>
                  <a:spcAft>
                    <a:spcPts val="900"/>
                  </a:spcAft>
                </a:pPr>
                <a:r>
                  <a:rPr lang="en-US" altLang="zh-CN" sz="3200" dirty="0" err="1">
                    <a:effectLst/>
                    <a:latin typeface="宋体" panose="02010600030101010101" pitchFamily="2" charset="-122"/>
                    <a:ea typeface="宋体" panose="02010600030101010101" pitchFamily="2" charset="-122"/>
                    <a:cs typeface="Times New Roman" panose="02020603050405020304" pitchFamily="18" charset="0"/>
                  </a:rPr>
                  <a:t>其中</a:t>
                </a:r>
                <a14:m>
                  <m:oMath xmlns:m="http://schemas.openxmlformats.org/officeDocument/2006/math">
                    <m:sSup>
                      <m:sSupPr>
                        <m:ctrlPr>
                          <a:rPr lang="zh-CN" altLang="zh-CN" sz="3200" i="1">
                            <a:effectLst/>
                            <a:latin typeface="Cambria Math" panose="02040503050406030204" pitchFamily="18" charset="0"/>
                            <a:ea typeface="Cambria Math" panose="02040503050406030204" pitchFamily="18" charset="0"/>
                            <a:cs typeface="Times New Roman" panose="02020603050405020304" pitchFamily="18" charset="0"/>
                          </a:rPr>
                        </m:ctrlPr>
                      </m:sSupPr>
                      <m:e>
                        <m:acc>
                          <m:accPr>
                            <m:chr m:val="‾"/>
                            <m:ctrlPr>
                              <a:rPr lang="zh-CN" altLang="zh-CN" sz="3200" i="1">
                                <a:effectLst/>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sz="3200" i="1">
                                <a:effectLst/>
                                <a:latin typeface="Cambria Math" panose="02040503050406030204" pitchFamily="18" charset="0"/>
                                <a:ea typeface="宋体" panose="02010600030101010101" pitchFamily="2" charset="-122"/>
                                <a:cs typeface="Times New Roman" panose="02020603050405020304" pitchFamily="18" charset="0"/>
                              </a:rPr>
                              <m:t>𝜙</m:t>
                            </m:r>
                          </m:e>
                        </m:acc>
                      </m:e>
                      <m:sup/>
                    </m:sSup>
                    <m:r>
                      <a:rPr lang="en-US" altLang="zh-CN" sz="3200">
                        <a:effectLst/>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sz="3200" i="1">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3200" i="1">
                            <a:effectLst/>
                            <a:latin typeface="Cambria Math" panose="02040503050406030204" pitchFamily="18" charset="0"/>
                            <a:ea typeface="宋体" panose="02010600030101010101" pitchFamily="2" charset="-122"/>
                            <a:cs typeface="Times New Roman" panose="02020603050405020304" pitchFamily="18" charset="0"/>
                          </a:rPr>
                          <m:t>1</m:t>
                        </m:r>
                      </m:num>
                      <m:den>
                        <m:r>
                          <a:rPr lang="en-US" altLang="zh-CN" sz="3200" i="1">
                            <a:effectLst/>
                            <a:latin typeface="Cambria Math" panose="02040503050406030204" pitchFamily="18" charset="0"/>
                            <a:ea typeface="宋体" panose="02010600030101010101" pitchFamily="2" charset="-122"/>
                            <a:cs typeface="Times New Roman" panose="02020603050405020304" pitchFamily="18" charset="0"/>
                          </a:rPr>
                          <m:t>𝐵</m:t>
                        </m:r>
                      </m:den>
                    </m:f>
                    <m:nary>
                      <m:naryPr>
                        <m:chr m:val="∑"/>
                        <m:limLoc m:val="undOvr"/>
                        <m:ctrlPr>
                          <a:rPr lang="zh-CN" altLang="zh-CN" sz="3200" i="1">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3200" i="1">
                            <a:effectLst/>
                            <a:latin typeface="Cambria Math" panose="02040503050406030204" pitchFamily="18" charset="0"/>
                            <a:ea typeface="宋体" panose="02010600030101010101" pitchFamily="2" charset="-122"/>
                            <a:cs typeface="Times New Roman" panose="02020603050405020304" pitchFamily="18" charset="0"/>
                          </a:rPr>
                          <m:t>𝑖</m:t>
                        </m:r>
                        <m:r>
                          <a:rPr lang="en-US" altLang="zh-CN" sz="32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3200" i="1">
                            <a:effectLst/>
                            <a:latin typeface="Cambria Math" panose="02040503050406030204" pitchFamily="18" charset="0"/>
                            <a:ea typeface="宋体" panose="02010600030101010101" pitchFamily="2" charset="-122"/>
                            <a:cs typeface="Times New Roman" panose="02020603050405020304" pitchFamily="18" charset="0"/>
                          </a:rPr>
                          <m:t>1</m:t>
                        </m:r>
                      </m:sub>
                      <m:sup>
                        <m:r>
                          <a:rPr lang="en-US" altLang="zh-CN" sz="3200" i="1">
                            <a:effectLst/>
                            <a:latin typeface="Cambria Math" panose="02040503050406030204" pitchFamily="18" charset="0"/>
                            <a:ea typeface="宋体" panose="02010600030101010101" pitchFamily="2" charset="-122"/>
                            <a:cs typeface="Times New Roman" panose="02020603050405020304" pitchFamily="18" charset="0"/>
                          </a:rPr>
                          <m:t>𝐵</m:t>
                        </m:r>
                      </m:sup>
                      <m:e>
                        <m:sSubSup>
                          <m:sSubSupPr>
                            <m:ctrlPr>
                              <a:rPr lang="zh-CN" altLang="zh-CN" sz="3200" i="1">
                                <a:effectLst/>
                                <a:latin typeface="Cambria Math" panose="02040503050406030204" pitchFamily="18" charset="0"/>
                                <a:ea typeface="Cambria Math" panose="02040503050406030204" pitchFamily="18" charset="0"/>
                                <a:cs typeface="Times New Roman" panose="02020603050405020304" pitchFamily="18" charset="0"/>
                              </a:rPr>
                            </m:ctrlPr>
                          </m:sSubSupPr>
                          <m:e>
                            <m:acc>
                              <m:accPr>
                                <m:chr m:val="̂"/>
                                <m:ctrlPr>
                                  <a:rPr lang="zh-CN" altLang="zh-CN" sz="3200" i="1">
                                    <a:effectLst/>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sz="3200" i="1">
                                    <a:effectLst/>
                                    <a:latin typeface="Cambria Math" panose="02040503050406030204" pitchFamily="18" charset="0"/>
                                    <a:ea typeface="宋体" panose="02010600030101010101" pitchFamily="2" charset="-122"/>
                                    <a:cs typeface="Times New Roman" panose="02020603050405020304" pitchFamily="18" charset="0"/>
                                  </a:rPr>
                                  <m:t>𝜙</m:t>
                                </m:r>
                              </m:e>
                            </m:acc>
                          </m:e>
                          <m:sub/>
                          <m:sup>
                            <m:r>
                              <a:rPr lang="en-US" altLang="zh-CN" sz="3200" i="1">
                                <a:latin typeface="Cambria Math" panose="02040503050406030204" pitchFamily="18" charset="0"/>
                                <a:cs typeface="Times New Roman" panose="02020603050405020304" pitchFamily="18" charset="0"/>
                              </a:rPr>
                              <m:t>(</m:t>
                            </m:r>
                            <m:r>
                              <a:rPr lang="en-US" altLang="zh-CN" sz="3200" i="1">
                                <a:latin typeface="Cambria Math" panose="02040503050406030204" pitchFamily="18" charset="0"/>
                                <a:cs typeface="Times New Roman" panose="02020603050405020304" pitchFamily="18" charset="0"/>
                              </a:rPr>
                              <m:t>𝑖</m:t>
                            </m:r>
                            <m:r>
                              <a:rPr lang="en-US" altLang="zh-CN" sz="3200" i="1">
                                <a:latin typeface="Cambria Math" panose="02040503050406030204" pitchFamily="18" charset="0"/>
                                <a:cs typeface="Times New Roman" panose="02020603050405020304" pitchFamily="18" charset="0"/>
                              </a:rPr>
                              <m:t>)</m:t>
                            </m:r>
                          </m:sup>
                        </m:sSubSup>
                      </m:e>
                    </m:nary>
                  </m:oMath>
                </a14:m>
                <a:endParaRPr lang="zh-CN" altLang="zh-CN" sz="3200" dirty="0">
                  <a:effectLst/>
                  <a:latin typeface="Cambria" panose="02040503050406030204" pitchFamily="18" charset="0"/>
                  <a:ea typeface="宋体" panose="02010600030101010101" pitchFamily="2" charset="-122"/>
                  <a:cs typeface="Times New Roman" panose="02020603050405020304" pitchFamily="18" charset="0"/>
                </a:endParaRPr>
              </a:p>
            </p:txBody>
          </p:sp>
        </mc:Choice>
        <mc:Fallback xmlns="">
          <p:sp>
            <p:nvSpPr>
              <p:cNvPr id="9" name="文本框 8">
                <a:extLst>
                  <a:ext uri="{FF2B5EF4-FFF2-40B4-BE49-F238E27FC236}">
                    <a16:creationId xmlns:a16="http://schemas.microsoft.com/office/drawing/2014/main" id="{02826ACB-CAC0-4DF6-B0DA-404D4BD29BDF}"/>
                  </a:ext>
                </a:extLst>
              </p:cNvPr>
              <p:cNvSpPr txBox="1">
                <a:spLocks noRot="1" noChangeAspect="1" noMove="1" noResize="1" noEditPoints="1" noAdjustHandles="1" noChangeArrowheads="1" noChangeShapeType="1" noTextEdit="1"/>
              </p:cNvSpPr>
              <p:nvPr/>
            </p:nvSpPr>
            <p:spPr>
              <a:xfrm>
                <a:off x="0" y="882566"/>
                <a:ext cx="9144000" cy="5440720"/>
              </a:xfrm>
              <a:prstGeom prst="rect">
                <a:avLst/>
              </a:prstGeom>
              <a:blipFill>
                <a:blip r:embed="rId2"/>
                <a:stretch>
                  <a:fillRect l="-1667" t="-1794" b="-336"/>
                </a:stretch>
              </a:blipFill>
              <a:ln w="25400">
                <a:noFill/>
              </a:ln>
            </p:spPr>
            <p:txBody>
              <a:bodyPr/>
              <a:lstStyle/>
              <a:p>
                <a:r>
                  <a:rPr lang="zh-CN" altLang="en-US">
                    <a:noFill/>
                  </a:rPr>
                  <a:t> </a:t>
                </a:r>
              </a:p>
            </p:txBody>
          </p:sp>
        </mc:Fallback>
      </mc:AlternateContent>
    </p:spTree>
    <p:extLst>
      <p:ext uri="{BB962C8B-B14F-4D97-AF65-F5344CB8AC3E}">
        <p14:creationId xmlns:p14="http://schemas.microsoft.com/office/powerpoint/2010/main" val="100730392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标题 1">
            <a:extLst>
              <a:ext uri="{FF2B5EF4-FFF2-40B4-BE49-F238E27FC236}">
                <a16:creationId xmlns:a16="http://schemas.microsoft.com/office/drawing/2014/main" id="{C5D96BB7-F3EE-475D-8C4A-757D9F1B8C06}"/>
              </a:ext>
            </a:extLst>
          </p:cNvPr>
          <p:cNvSpPr>
            <a:spLocks noGrp="1" noChangeArrowheads="1"/>
          </p:cNvSpPr>
          <p:nvPr>
            <p:ph type="title"/>
          </p:nvPr>
        </p:nvSpPr>
        <p:spPr>
          <a:xfrm>
            <a:off x="-15875" y="142875"/>
            <a:ext cx="8229600" cy="642938"/>
          </a:xfrm>
        </p:spPr>
        <p:txBody>
          <a:bodyPr/>
          <a:lstStyle/>
          <a:p>
            <a:pPr algn="l" defTabSz="512763" fontAlgn="base">
              <a:spcAft>
                <a:spcPct val="0"/>
              </a:spcAft>
            </a:pPr>
            <a:r>
              <a:rPr lang="zh-CN" altLang="en-US" dirty="0"/>
              <a:t>例</a:t>
            </a:r>
            <a:r>
              <a:rPr lang="en-US" altLang="zh-CN" dirty="0"/>
              <a:t>17.5</a:t>
            </a:r>
            <a:endParaRPr lang="zh-CN" altLang="en-US" dirty="0"/>
          </a:p>
        </p:txBody>
      </p:sp>
      <p:sp>
        <p:nvSpPr>
          <p:cNvPr id="4" name="灯片编号占位符 2">
            <a:extLst>
              <a:ext uri="{FF2B5EF4-FFF2-40B4-BE49-F238E27FC236}">
                <a16:creationId xmlns:a16="http://schemas.microsoft.com/office/drawing/2014/main" id="{C27C162C-7E7E-4C70-B53F-15564590C7C6}"/>
              </a:ext>
            </a:extLst>
          </p:cNvPr>
          <p:cNvSpPr>
            <a:spLocks noGrp="1" noChangeArrowheads="1"/>
          </p:cNvSpPr>
          <p:nvPr>
            <p:ph type="sldNum" sz="quarter" idx="12"/>
          </p:nvPr>
        </p:nvSpPr>
        <p:spPr bwMode="auto">
          <a:xfrm>
            <a:off x="6553200" y="6391275"/>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9FCE3FB9-BAC7-4293-A5BB-B8E090A183F8}" type="slidenum">
              <a:rPr lang="zh-CN" altLang="en-US">
                <a:solidFill>
                  <a:srgbClr val="898989"/>
                </a:solidFill>
              </a:rPr>
              <a:pPr/>
              <a:t>81</a:t>
            </a:fld>
            <a:endParaRPr lang="zh-CN" altLang="en-US">
              <a:solidFill>
                <a:srgbClr val="898989"/>
              </a:solidFill>
            </a:endParaRPr>
          </a:p>
        </p:txBody>
      </p:sp>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F342D23D-7B9C-41C8-AAB6-65134D3A9AE1}"/>
                  </a:ext>
                </a:extLst>
              </p:cNvPr>
              <p:cNvSpPr txBox="1"/>
              <p:nvPr/>
            </p:nvSpPr>
            <p:spPr>
              <a:xfrm>
                <a:off x="-108520" y="1043735"/>
                <a:ext cx="9267195" cy="1800493"/>
              </a:xfrm>
              <a:prstGeom prst="rect">
                <a:avLst/>
              </a:prstGeom>
              <a:noFill/>
              <a:ln w="25400">
                <a:noFill/>
              </a:ln>
            </p:spPr>
            <p:txBody>
              <a:bodyPr wrap="square">
                <a:spAutoFit/>
              </a:bodyPr>
              <a:lstStyle/>
              <a:p>
                <a:pPr>
                  <a:spcBef>
                    <a:spcPts val="900"/>
                  </a:spcBef>
                  <a:spcAft>
                    <a:spcPts val="900"/>
                  </a:spcAft>
                </a:pPr>
                <a:r>
                  <a:rPr lang="zh-CN" altLang="zh-CN" sz="3200" dirty="0">
                    <a:effectLst/>
                    <a:latin typeface="Cambria" panose="02040503050406030204" pitchFamily="18" charset="0"/>
                    <a:cs typeface="Times New Roman" panose="02020603050405020304" pitchFamily="18" charset="0"/>
                  </a:rPr>
                  <a:t>设</a:t>
                </a:r>
                <a:r>
                  <a:rPr lang="en-US" altLang="zh-CN" sz="3200" dirty="0">
                    <a:effectLst/>
                    <a:latin typeface="Cambria" panose="02040503050406030204" pitchFamily="18" charset="0"/>
                    <a:cs typeface="Times New Roman" panose="02020603050405020304" pitchFamily="18" charset="0"/>
                  </a:rPr>
                  <a:t>(H,W)</a:t>
                </a:r>
                <a:r>
                  <a:rPr lang="zh-CN" altLang="zh-CN" sz="3200" dirty="0">
                    <a:effectLst/>
                    <a:latin typeface="Cambria" panose="02040503050406030204" pitchFamily="18" charset="0"/>
                    <a:cs typeface="Times New Roman" panose="02020603050405020304" pitchFamily="18" charset="0"/>
                  </a:rPr>
                  <a:t>为某地小学五年级学生的身高和体重的总体，</a:t>
                </a:r>
                <a14:m>
                  <m:oMath xmlns:m="http://schemas.openxmlformats.org/officeDocument/2006/math">
                    <m:d>
                      <m:dPr>
                        <m:ctrlPr>
                          <a:rPr lang="zh-CN" altLang="zh-CN" sz="3200"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3200" i="1">
                            <a:effectLst/>
                            <a:latin typeface="Cambria Math" panose="02040503050406030204" pitchFamily="18" charset="0"/>
                            <a:cs typeface="Times New Roman" panose="02020603050405020304" pitchFamily="18" charset="0"/>
                          </a:rPr>
                          <m:t>𝐻</m:t>
                        </m:r>
                        <m:r>
                          <a:rPr lang="en-US" altLang="zh-CN" sz="3200">
                            <a:effectLst/>
                            <a:latin typeface="Cambria Math" panose="02040503050406030204" pitchFamily="18" charset="0"/>
                            <a:cs typeface="Times New Roman" panose="02020603050405020304" pitchFamily="18" charset="0"/>
                          </a:rPr>
                          <m:t>,</m:t>
                        </m:r>
                        <m:r>
                          <a:rPr lang="en-US" altLang="zh-CN" sz="3200" i="1">
                            <a:effectLst/>
                            <a:latin typeface="Cambria Math" panose="02040503050406030204" pitchFamily="18" charset="0"/>
                            <a:cs typeface="Times New Roman" panose="02020603050405020304" pitchFamily="18" charset="0"/>
                          </a:rPr>
                          <m:t>𝑊</m:t>
                        </m:r>
                      </m:e>
                    </m:d>
                    <m:r>
                      <a:rPr lang="en-US" altLang="zh-CN" sz="3200">
                        <a:effectLst/>
                        <a:latin typeface="Cambria Math" panose="02040503050406030204" pitchFamily="18" charset="0"/>
                        <a:cs typeface="Times New Roman" panose="02020603050405020304" pitchFamily="18" charset="0"/>
                      </a:rPr>
                      <m:t>∼</m:t>
                    </m:r>
                    <m:r>
                      <a:rPr lang="en-US" altLang="zh-CN" sz="3200" i="1">
                        <a:effectLst/>
                        <a:latin typeface="Cambria Math" panose="02040503050406030204" pitchFamily="18" charset="0"/>
                        <a:cs typeface="Times New Roman" panose="02020603050405020304" pitchFamily="18" charset="0"/>
                      </a:rPr>
                      <m:t>𝐹</m:t>
                    </m:r>
                    <m:d>
                      <m:dPr>
                        <m:ctrlPr>
                          <a:rPr lang="zh-CN" altLang="zh-CN" sz="3200"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3200">
                            <a:effectLst/>
                            <a:latin typeface="Cambria Math" panose="02040503050406030204" pitchFamily="18" charset="0"/>
                            <a:cs typeface="Times New Roman" panose="02020603050405020304" pitchFamily="18" charset="0"/>
                          </a:rPr>
                          <m:t>⋅,⋅</m:t>
                        </m:r>
                      </m:e>
                    </m:d>
                  </m:oMath>
                </a14:m>
                <a:r>
                  <a:rPr lang="en-US" altLang="zh-CN" sz="3200" dirty="0">
                    <a:effectLst/>
                    <a:latin typeface="Cambria" panose="02040503050406030204" pitchFamily="18" charset="0"/>
                    <a:cs typeface="Times New Roman" panose="02020603050405020304" pitchFamily="18" charset="0"/>
                  </a:rPr>
                  <a:t>,</a:t>
                </a:r>
                <a:endParaRPr lang="zh-CN" altLang="zh-CN" sz="3200" dirty="0">
                  <a:effectLst/>
                  <a:latin typeface="Cambria" panose="02040503050406030204" pitchFamily="18" charset="0"/>
                  <a:cs typeface="Times New Roman" panose="02020603050405020304" pitchFamily="18" charset="0"/>
                </a:endParaRPr>
              </a:p>
              <a:p>
                <a:pPr>
                  <a:spcBef>
                    <a:spcPts val="900"/>
                  </a:spcBef>
                  <a:spcAft>
                    <a:spcPts val="900"/>
                  </a:spcAft>
                </a:pPr>
                <a:r>
                  <a:rPr lang="zh-CN" altLang="en-US" sz="3200" dirty="0">
                    <a:solidFill>
                      <a:schemeClr val="accent1"/>
                    </a:solidFill>
                    <a:effectLst/>
                    <a:latin typeface="Cambria" panose="02040503050406030204" pitchFamily="18" charset="0"/>
                    <a:cs typeface="Times New Roman" panose="02020603050405020304" pitchFamily="18" charset="0"/>
                  </a:rPr>
                  <a:t>求</a:t>
                </a:r>
                <a:r>
                  <a:rPr lang="zh-CN" altLang="zh-CN" sz="3200" dirty="0">
                    <a:effectLst/>
                    <a:latin typeface="Cambria" panose="02040503050406030204" pitchFamily="18" charset="0"/>
                    <a:cs typeface="Times New Roman" panose="02020603050405020304" pitchFamily="18" charset="0"/>
                  </a:rPr>
                  <a:t>估计</a:t>
                </a:r>
                <a:r>
                  <a:rPr lang="en-US" altLang="zh-CN" sz="3200" dirty="0">
                    <a:effectLst/>
                    <a:latin typeface="Cambria" panose="02040503050406030204" pitchFamily="18" charset="0"/>
                    <a:cs typeface="Times New Roman" panose="02020603050405020304" pitchFamily="18" charset="0"/>
                  </a:rPr>
                  <a:t>H</a:t>
                </a:r>
                <a:r>
                  <a:rPr lang="zh-CN" altLang="zh-CN" sz="3200" dirty="0">
                    <a:effectLst/>
                    <a:latin typeface="Cambria" panose="02040503050406030204" pitchFamily="18" charset="0"/>
                    <a:cs typeface="Times New Roman" panose="02020603050405020304" pitchFamily="18" charset="0"/>
                  </a:rPr>
                  <a:t>和</a:t>
                </a:r>
                <a:r>
                  <a:rPr lang="en-US" altLang="zh-CN" sz="3200" dirty="0">
                    <a:effectLst/>
                    <a:latin typeface="Cambria" panose="02040503050406030204" pitchFamily="18" charset="0"/>
                    <a:cs typeface="Times New Roman" panose="02020603050405020304" pitchFamily="18" charset="0"/>
                  </a:rPr>
                  <a:t>W</a:t>
                </a:r>
                <a:r>
                  <a:rPr lang="zh-CN" altLang="zh-CN" sz="3200" dirty="0">
                    <a:effectLst/>
                    <a:latin typeface="Cambria" panose="02040503050406030204" pitchFamily="18" charset="0"/>
                    <a:cs typeface="Times New Roman" panose="02020603050405020304" pitchFamily="18" charset="0"/>
                  </a:rPr>
                  <a:t>的</a:t>
                </a:r>
                <a:r>
                  <a:rPr lang="zh-CN" altLang="zh-CN" sz="3200" b="1" dirty="0">
                    <a:effectLst/>
                    <a:latin typeface="Cambria" panose="02040503050406030204" pitchFamily="18" charset="0"/>
                    <a:cs typeface="Times New Roman" panose="02020603050405020304" pitchFamily="18" charset="0"/>
                  </a:rPr>
                  <a:t>相关系数</a:t>
                </a:r>
                <a14:m>
                  <m:oMath xmlns:m="http://schemas.openxmlformats.org/officeDocument/2006/math">
                    <m:r>
                      <a:rPr lang="en-US" altLang="zh-CN" sz="3200" i="1">
                        <a:effectLst/>
                        <a:latin typeface="Cambria Math" panose="02040503050406030204" pitchFamily="18" charset="0"/>
                        <a:cs typeface="Times New Roman" panose="02020603050405020304" pitchFamily="18" charset="0"/>
                      </a:rPr>
                      <m:t>𝜙</m:t>
                    </m:r>
                  </m:oMath>
                </a14:m>
                <a:r>
                  <a:rPr lang="zh-CN" altLang="en-US" sz="3200" dirty="0">
                    <a:latin typeface="Cambria" panose="02040503050406030204" pitchFamily="18" charset="0"/>
                    <a:cs typeface="Times New Roman" panose="02020603050405020304" pitchFamily="18" charset="0"/>
                  </a:rPr>
                  <a:t>估计量的标准误差估计。</a:t>
                </a:r>
                <a:endParaRPr lang="zh-CN" altLang="zh-CN" sz="3200" dirty="0">
                  <a:effectLst/>
                  <a:latin typeface="Cambria" panose="02040503050406030204" pitchFamily="18" charset="0"/>
                  <a:cs typeface="Times New Roman" panose="02020603050405020304" pitchFamily="18" charset="0"/>
                </a:endParaRPr>
              </a:p>
            </p:txBody>
          </p:sp>
        </mc:Choice>
        <mc:Fallback xmlns="">
          <p:sp>
            <p:nvSpPr>
              <p:cNvPr id="9" name="文本框 8">
                <a:extLst>
                  <a:ext uri="{FF2B5EF4-FFF2-40B4-BE49-F238E27FC236}">
                    <a16:creationId xmlns:a16="http://schemas.microsoft.com/office/drawing/2014/main" id="{F342D23D-7B9C-41C8-AAB6-65134D3A9AE1}"/>
                  </a:ext>
                </a:extLst>
              </p:cNvPr>
              <p:cNvSpPr txBox="1">
                <a:spLocks noRot="1" noChangeAspect="1" noMove="1" noResize="1" noEditPoints="1" noAdjustHandles="1" noChangeArrowheads="1" noChangeShapeType="1" noTextEdit="1"/>
              </p:cNvSpPr>
              <p:nvPr/>
            </p:nvSpPr>
            <p:spPr>
              <a:xfrm>
                <a:off x="-108520" y="1043735"/>
                <a:ext cx="9267195" cy="1800493"/>
              </a:xfrm>
              <a:prstGeom prst="rect">
                <a:avLst/>
              </a:prstGeom>
              <a:blipFill>
                <a:blip r:embed="rId2"/>
                <a:stretch>
                  <a:fillRect l="-1645" t="-5405" r="-1711" b="-10135"/>
                </a:stretch>
              </a:blipFill>
              <a:ln w="25400">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EBCCF2B8-1D84-483D-815C-26961C6E22F7}"/>
                  </a:ext>
                </a:extLst>
              </p:cNvPr>
              <p:cNvSpPr txBox="1"/>
              <p:nvPr/>
            </p:nvSpPr>
            <p:spPr>
              <a:xfrm>
                <a:off x="14675" y="2890391"/>
                <a:ext cx="8967815" cy="1077218"/>
              </a:xfrm>
              <a:prstGeom prst="rect">
                <a:avLst/>
              </a:prstGeom>
              <a:noFill/>
              <a:ln w="25400">
                <a:noFill/>
              </a:ln>
            </p:spPr>
            <p:txBody>
              <a:bodyPr wrap="square">
                <a:spAutoFit/>
              </a:bodyPr>
              <a:lstStyle/>
              <a:p>
                <a:pPr>
                  <a:spcBef>
                    <a:spcPts val="900"/>
                  </a:spcBef>
                  <a:spcAft>
                    <a:spcPts val="900"/>
                  </a:spcAft>
                </a:pPr>
                <a:r>
                  <a:rPr lang="zh-CN" altLang="zh-CN" sz="3200" dirty="0">
                    <a:effectLst/>
                    <a:latin typeface="Cambria" panose="02040503050406030204" pitchFamily="18" charset="0"/>
                    <a:cs typeface="Times New Roman" panose="02020603050405020304" pitchFamily="18" charset="0"/>
                  </a:rPr>
                  <a:t>设调查了</a:t>
                </a:r>
                <a:r>
                  <a:rPr lang="en-US" altLang="zh-CN" sz="3200" dirty="0">
                    <a:effectLst/>
                    <a:latin typeface="Cambria" panose="02040503050406030204" pitchFamily="18" charset="0"/>
                    <a:cs typeface="Times New Roman" panose="02020603050405020304" pitchFamily="18" charset="0"/>
                  </a:rPr>
                  <a:t>n=10</a:t>
                </a:r>
                <a:r>
                  <a:rPr lang="zh-CN" altLang="zh-CN" sz="3200" dirty="0">
                    <a:effectLst/>
                    <a:latin typeface="Cambria" panose="02040503050406030204" pitchFamily="18" charset="0"/>
                    <a:cs typeface="Times New Roman" panose="02020603050405020304" pitchFamily="18" charset="0"/>
                  </a:rPr>
                  <a:t>个学生的身高和体重的数据</a:t>
                </a:r>
                <a14:m>
                  <m:oMath xmlns:m="http://schemas.openxmlformats.org/officeDocument/2006/math">
                    <m:d>
                      <m:dPr>
                        <m:ctrlPr>
                          <a:rPr lang="zh-CN" altLang="zh-CN" sz="3200" i="1">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32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3200" i="1">
                                <a:effectLst/>
                                <a:latin typeface="Cambria Math" panose="02040503050406030204" pitchFamily="18" charset="0"/>
                                <a:cs typeface="Times New Roman" panose="02020603050405020304" pitchFamily="18" charset="0"/>
                              </a:rPr>
                              <m:t>h</m:t>
                            </m:r>
                          </m:e>
                          <m:sub>
                            <m:r>
                              <a:rPr lang="en-US" altLang="zh-CN" sz="3200" i="1">
                                <a:effectLst/>
                                <a:latin typeface="Cambria Math" panose="02040503050406030204" pitchFamily="18" charset="0"/>
                                <a:cs typeface="Times New Roman" panose="02020603050405020304" pitchFamily="18" charset="0"/>
                              </a:rPr>
                              <m:t>𝑖</m:t>
                            </m:r>
                          </m:sub>
                        </m:sSub>
                        <m:r>
                          <a:rPr lang="en-US" altLang="zh-CN" sz="3200">
                            <a:effectLst/>
                            <a:latin typeface="Cambria Math" panose="02040503050406030204" pitchFamily="18" charset="0"/>
                            <a:cs typeface="Times New Roman" panose="02020603050405020304" pitchFamily="18" charset="0"/>
                          </a:rPr>
                          <m:t>,</m:t>
                        </m:r>
                        <m:sSub>
                          <m:sSubPr>
                            <m:ctrlPr>
                              <a:rPr lang="zh-CN" altLang="zh-CN" sz="32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3200" i="1">
                                <a:effectLst/>
                                <a:latin typeface="Cambria Math" panose="02040503050406030204" pitchFamily="18" charset="0"/>
                                <a:cs typeface="Times New Roman" panose="02020603050405020304" pitchFamily="18" charset="0"/>
                              </a:rPr>
                              <m:t>𝑤</m:t>
                            </m:r>
                          </m:e>
                          <m:sub>
                            <m:r>
                              <a:rPr lang="en-US" altLang="zh-CN" sz="3200" i="1">
                                <a:effectLst/>
                                <a:latin typeface="Cambria Math" panose="02040503050406030204" pitchFamily="18" charset="0"/>
                                <a:cs typeface="Times New Roman" panose="02020603050405020304" pitchFamily="18" charset="0"/>
                              </a:rPr>
                              <m:t>𝑖</m:t>
                            </m:r>
                          </m:sub>
                        </m:sSub>
                      </m:e>
                    </m:d>
                    <m:r>
                      <a:rPr lang="en-US" altLang="zh-CN" sz="3200">
                        <a:effectLst/>
                        <a:latin typeface="Cambria Math" panose="02040503050406030204" pitchFamily="18" charset="0"/>
                        <a:cs typeface="Times New Roman" panose="02020603050405020304" pitchFamily="18" charset="0"/>
                      </a:rPr>
                      <m:t>,</m:t>
                    </m:r>
                    <m:d>
                      <m:dPr>
                        <m:ctrlPr>
                          <a:rPr lang="zh-CN" altLang="zh-CN" sz="3200"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3200" i="1">
                            <a:effectLst/>
                            <a:latin typeface="Cambria Math" panose="02040503050406030204" pitchFamily="18" charset="0"/>
                            <a:cs typeface="Times New Roman" panose="02020603050405020304" pitchFamily="18" charset="0"/>
                          </a:rPr>
                          <m:t>𝑖</m:t>
                        </m:r>
                        <m:r>
                          <a:rPr lang="en-US" altLang="zh-CN" sz="3200">
                            <a:effectLst/>
                            <a:latin typeface="Cambria Math" panose="02040503050406030204" pitchFamily="18" charset="0"/>
                            <a:cs typeface="Times New Roman" panose="02020603050405020304" pitchFamily="18" charset="0"/>
                          </a:rPr>
                          <m:t>=</m:t>
                        </m:r>
                        <m:r>
                          <a:rPr lang="en-US" altLang="zh-CN" sz="3200" i="1">
                            <a:effectLst/>
                            <a:latin typeface="Cambria Math" panose="02040503050406030204" pitchFamily="18" charset="0"/>
                            <a:cs typeface="Times New Roman" panose="02020603050405020304" pitchFamily="18" charset="0"/>
                          </a:rPr>
                          <m:t>1</m:t>
                        </m:r>
                        <m:r>
                          <a:rPr lang="en-US" altLang="zh-CN" sz="3200">
                            <a:effectLst/>
                            <a:latin typeface="Cambria Math" panose="02040503050406030204" pitchFamily="18" charset="0"/>
                            <a:cs typeface="Times New Roman" panose="02020603050405020304" pitchFamily="18" charset="0"/>
                          </a:rPr>
                          <m:t>,</m:t>
                        </m:r>
                        <m:r>
                          <a:rPr lang="en-US" altLang="zh-CN" sz="3200" i="1">
                            <a:effectLst/>
                            <a:latin typeface="Cambria Math" panose="02040503050406030204" pitchFamily="18" charset="0"/>
                            <a:cs typeface="Times New Roman" panose="02020603050405020304" pitchFamily="18" charset="0"/>
                          </a:rPr>
                          <m:t>2</m:t>
                        </m:r>
                        <m:r>
                          <a:rPr lang="en-US" altLang="zh-CN" sz="3200">
                            <a:effectLst/>
                            <a:latin typeface="Cambria Math" panose="02040503050406030204" pitchFamily="18" charset="0"/>
                            <a:cs typeface="Times New Roman" panose="02020603050405020304" pitchFamily="18" charset="0"/>
                          </a:rPr>
                          <m:t>,…,</m:t>
                        </m:r>
                        <m:r>
                          <a:rPr lang="en-US" altLang="zh-CN" sz="3200" i="1">
                            <a:effectLst/>
                            <a:latin typeface="Cambria Math" panose="02040503050406030204" pitchFamily="18" charset="0"/>
                            <a:cs typeface="Times New Roman" panose="02020603050405020304" pitchFamily="18" charset="0"/>
                          </a:rPr>
                          <m:t>𝑛</m:t>
                        </m:r>
                      </m:e>
                    </m:d>
                  </m:oMath>
                </a14:m>
                <a:r>
                  <a:rPr lang="en-US" altLang="zh-CN" sz="3200" dirty="0">
                    <a:effectLst/>
                    <a:latin typeface="Cambria" panose="02040503050406030204" pitchFamily="18" charset="0"/>
                    <a:cs typeface="Times New Roman" panose="02020603050405020304" pitchFamily="18" charset="0"/>
                  </a:rPr>
                  <a:t>:</a:t>
                </a:r>
                <a:endParaRPr lang="zh-CN" altLang="zh-CN" sz="3200" dirty="0">
                  <a:effectLst/>
                  <a:latin typeface="Cambria" panose="02040503050406030204" pitchFamily="18" charset="0"/>
                  <a:cs typeface="Times New Roman" panose="02020603050405020304" pitchFamily="18" charset="0"/>
                </a:endParaRPr>
              </a:p>
            </p:txBody>
          </p:sp>
        </mc:Choice>
        <mc:Fallback xmlns="">
          <p:sp>
            <p:nvSpPr>
              <p:cNvPr id="11" name="文本框 10">
                <a:extLst>
                  <a:ext uri="{FF2B5EF4-FFF2-40B4-BE49-F238E27FC236}">
                    <a16:creationId xmlns:a16="http://schemas.microsoft.com/office/drawing/2014/main" id="{EBCCF2B8-1D84-483D-815C-26961C6E22F7}"/>
                  </a:ext>
                </a:extLst>
              </p:cNvPr>
              <p:cNvSpPr txBox="1">
                <a:spLocks noRot="1" noChangeAspect="1" noMove="1" noResize="1" noEditPoints="1" noAdjustHandles="1" noChangeArrowheads="1" noChangeShapeType="1" noTextEdit="1"/>
              </p:cNvSpPr>
              <p:nvPr/>
            </p:nvSpPr>
            <p:spPr>
              <a:xfrm>
                <a:off x="14675" y="2890391"/>
                <a:ext cx="8967815" cy="1077218"/>
              </a:xfrm>
              <a:prstGeom prst="rect">
                <a:avLst/>
              </a:prstGeom>
              <a:blipFill>
                <a:blip r:embed="rId3"/>
                <a:stretch>
                  <a:fillRect l="-1698" t="-9040" b="-17514"/>
                </a:stretch>
              </a:blipFill>
              <a:ln w="25400">
                <a:noFill/>
              </a:ln>
            </p:spPr>
            <p:txBody>
              <a:bodyPr/>
              <a:lstStyle/>
              <a:p>
                <a:r>
                  <a:rPr lang="zh-CN" altLang="en-US">
                    <a:noFill/>
                  </a:rPr>
                  <a:t> </a:t>
                </a:r>
              </a:p>
            </p:txBody>
          </p:sp>
        </mc:Fallback>
      </mc:AlternateContent>
      <p:pic>
        <p:nvPicPr>
          <p:cNvPr id="6" name="图片 5">
            <a:extLst>
              <a:ext uri="{FF2B5EF4-FFF2-40B4-BE49-F238E27FC236}">
                <a16:creationId xmlns:a16="http://schemas.microsoft.com/office/drawing/2014/main" id="{AE4F1E2C-BDCA-4178-89A6-867FCCCB6830}"/>
              </a:ext>
            </a:extLst>
          </p:cNvPr>
          <p:cNvPicPr>
            <a:picLocks noChangeAspect="1"/>
          </p:cNvPicPr>
          <p:nvPr/>
        </p:nvPicPr>
        <p:blipFill>
          <a:blip r:embed="rId4"/>
          <a:stretch>
            <a:fillRect/>
          </a:stretch>
        </p:blipFill>
        <p:spPr>
          <a:xfrm>
            <a:off x="164120" y="4307150"/>
            <a:ext cx="8829662" cy="1077218"/>
          </a:xfrm>
          <a:prstGeom prst="rect">
            <a:avLst/>
          </a:prstGeom>
        </p:spPr>
      </p:pic>
    </p:spTree>
    <p:extLst>
      <p:ext uri="{BB962C8B-B14F-4D97-AF65-F5344CB8AC3E}">
        <p14:creationId xmlns:p14="http://schemas.microsoft.com/office/powerpoint/2010/main" val="204119821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标题 1">
            <a:extLst>
              <a:ext uri="{FF2B5EF4-FFF2-40B4-BE49-F238E27FC236}">
                <a16:creationId xmlns:a16="http://schemas.microsoft.com/office/drawing/2014/main" id="{C5D96BB7-F3EE-475D-8C4A-757D9F1B8C06}"/>
              </a:ext>
            </a:extLst>
          </p:cNvPr>
          <p:cNvSpPr>
            <a:spLocks noGrp="1" noChangeArrowheads="1"/>
          </p:cNvSpPr>
          <p:nvPr>
            <p:ph type="title"/>
          </p:nvPr>
        </p:nvSpPr>
        <p:spPr>
          <a:xfrm>
            <a:off x="-15875" y="142875"/>
            <a:ext cx="8229600" cy="642938"/>
          </a:xfrm>
        </p:spPr>
        <p:txBody>
          <a:bodyPr/>
          <a:lstStyle/>
          <a:p>
            <a:pPr algn="l" defTabSz="512763" fontAlgn="base">
              <a:spcAft>
                <a:spcPct val="0"/>
              </a:spcAft>
            </a:pPr>
            <a:r>
              <a:rPr lang="zh-CN" altLang="en-US" dirty="0"/>
              <a:t>例</a:t>
            </a:r>
            <a:r>
              <a:rPr lang="en-US" altLang="zh-CN" dirty="0"/>
              <a:t>17.5 </a:t>
            </a:r>
            <a:r>
              <a:rPr lang="zh-CN" altLang="en-US" dirty="0"/>
              <a:t>计算步骤如下：</a:t>
            </a:r>
          </a:p>
        </p:txBody>
      </p:sp>
      <p:sp>
        <p:nvSpPr>
          <p:cNvPr id="4" name="灯片编号占位符 2">
            <a:extLst>
              <a:ext uri="{FF2B5EF4-FFF2-40B4-BE49-F238E27FC236}">
                <a16:creationId xmlns:a16="http://schemas.microsoft.com/office/drawing/2014/main" id="{C27C162C-7E7E-4C70-B53F-15564590C7C6}"/>
              </a:ext>
            </a:extLst>
          </p:cNvPr>
          <p:cNvSpPr>
            <a:spLocks noGrp="1" noChangeArrowheads="1"/>
          </p:cNvSpPr>
          <p:nvPr>
            <p:ph type="sldNum" sz="quarter" idx="12"/>
          </p:nvPr>
        </p:nvSpPr>
        <p:spPr bwMode="auto">
          <a:xfrm>
            <a:off x="6553200" y="6391275"/>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9FCE3FB9-BAC7-4293-A5BB-B8E090A183F8}" type="slidenum">
              <a:rPr lang="zh-CN" altLang="en-US">
                <a:solidFill>
                  <a:srgbClr val="898989"/>
                </a:solidFill>
              </a:rPr>
              <a:pPr/>
              <a:t>82</a:t>
            </a:fld>
            <a:endParaRPr lang="zh-CN" altLang="en-US">
              <a:solidFill>
                <a:srgbClr val="898989"/>
              </a:solidFill>
            </a:endParaRPr>
          </a:p>
        </p:txBody>
      </p:sp>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D0F2679F-B34D-4438-9B1F-F5E17EBFA4A9}"/>
                  </a:ext>
                </a:extLst>
              </p:cNvPr>
              <p:cNvSpPr txBox="1"/>
              <p:nvPr/>
            </p:nvSpPr>
            <p:spPr>
              <a:xfrm>
                <a:off x="-15876" y="908720"/>
                <a:ext cx="9159875" cy="5396734"/>
              </a:xfrm>
              <a:prstGeom prst="rect">
                <a:avLst/>
              </a:prstGeom>
              <a:noFill/>
              <a:ln w="25400">
                <a:noFill/>
              </a:ln>
            </p:spPr>
            <p:txBody>
              <a:bodyPr wrap="square">
                <a:spAutoFit/>
              </a:bodyPr>
              <a:lstStyle/>
              <a:p>
                <a:pPr marL="342900" lvl="0" indent="-342900">
                  <a:spcAft>
                    <a:spcPts val="1000"/>
                  </a:spcAft>
                  <a:buFont typeface="+mj-lt"/>
                  <a:buAutoNum type="arabicPeriod"/>
                </a:pPr>
                <a:r>
                  <a:rPr lang="zh-CN" altLang="zh-CN" sz="2800" dirty="0">
                    <a:effectLst/>
                    <a:latin typeface="Cambria" panose="02040503050406030204" pitchFamily="18" charset="0"/>
                    <a:ea typeface="宋体" panose="02010600030101010101" pitchFamily="2" charset="-122"/>
                    <a:cs typeface="Times New Roman" panose="02020603050405020304" pitchFamily="18" charset="0"/>
                  </a:rPr>
                  <a:t>从</a:t>
                </a:r>
                <a14:m>
                  <m:oMath xmlns:m="http://schemas.openxmlformats.org/officeDocument/2006/math">
                    <m:sSub>
                      <m:sSubPr>
                        <m:ctrlPr>
                          <a:rPr lang="zh-CN" altLang="zh-CN" sz="2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800" i="1">
                            <a:effectLst/>
                            <a:latin typeface="Cambria Math" panose="02040503050406030204" pitchFamily="18" charset="0"/>
                            <a:ea typeface="宋体" panose="02010600030101010101" pitchFamily="2" charset="-122"/>
                            <a:cs typeface="Times New Roman" panose="02020603050405020304" pitchFamily="18" charset="0"/>
                          </a:rPr>
                          <m:t>𝐹</m:t>
                        </m:r>
                      </m:e>
                      <m:sub>
                        <m:r>
                          <a:rPr lang="en-US" altLang="zh-CN" sz="2800" i="1">
                            <a:effectLst/>
                            <a:latin typeface="Cambria Math" panose="02040503050406030204" pitchFamily="18" charset="0"/>
                            <a:ea typeface="宋体" panose="02010600030101010101" pitchFamily="2" charset="-122"/>
                            <a:cs typeface="Times New Roman" panose="02020603050405020304" pitchFamily="18" charset="0"/>
                          </a:rPr>
                          <m:t>𝑛</m:t>
                        </m:r>
                      </m:sub>
                    </m:sSub>
                  </m:oMath>
                </a14:m>
                <a:r>
                  <a:rPr lang="zh-CN" altLang="zh-CN" sz="2800" dirty="0">
                    <a:effectLst/>
                    <a:latin typeface="Cambria" panose="02040503050406030204" pitchFamily="18" charset="0"/>
                    <a:ea typeface="宋体" panose="02010600030101010101" pitchFamily="2" charset="-122"/>
                    <a:cs typeface="Times New Roman" panose="02020603050405020304" pitchFamily="18" charset="0"/>
                  </a:rPr>
                  <a:t>中作</a:t>
                </a:r>
                <a:r>
                  <a:rPr lang="en-US" altLang="zh-CN" sz="2800" dirty="0">
                    <a:effectLst/>
                    <a:latin typeface="Cambria" panose="02040503050406030204" pitchFamily="18" charset="0"/>
                    <a:ea typeface="宋体" panose="02010600030101010101" pitchFamily="2" charset="-122"/>
                    <a:cs typeface="Times New Roman" panose="02020603050405020304" pitchFamily="18" charset="0"/>
                  </a:rPr>
                  <a:t>n=10</a:t>
                </a:r>
                <a:r>
                  <a:rPr lang="zh-CN" altLang="zh-CN" sz="2800" dirty="0">
                    <a:effectLst/>
                    <a:latin typeface="Cambria" panose="02040503050406030204" pitchFamily="18" charset="0"/>
                    <a:ea typeface="宋体" panose="02010600030101010101" pitchFamily="2" charset="-122"/>
                    <a:cs typeface="Times New Roman" panose="02020603050405020304" pitchFamily="18" charset="0"/>
                  </a:rPr>
                  <a:t>次独立抽样，即从</a:t>
                </a:r>
                <a14:m>
                  <m:oMath xmlns:m="http://schemas.openxmlformats.org/officeDocument/2006/math">
                    <m:r>
                      <a:rPr lang="en-US" altLang="zh-CN" sz="2800">
                        <a:effectLst/>
                        <a:latin typeface="Cambria Math" panose="02040503050406030204" pitchFamily="18" charset="0"/>
                        <a:ea typeface="宋体" panose="02010600030101010101" pitchFamily="2" charset="-122"/>
                        <a:cs typeface="Times New Roman" panose="02020603050405020304" pitchFamily="18" charset="0"/>
                      </a:rPr>
                      <m:t>{</m:t>
                    </m:r>
                    <m:d>
                      <m:dPr>
                        <m:ctrlPr>
                          <a:rPr lang="zh-CN" altLang="zh-CN" sz="2800" i="1">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2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800" i="1">
                                <a:effectLst/>
                                <a:latin typeface="Cambria Math" panose="02040503050406030204" pitchFamily="18" charset="0"/>
                                <a:ea typeface="宋体" panose="02010600030101010101" pitchFamily="2" charset="-122"/>
                                <a:cs typeface="Times New Roman" panose="02020603050405020304" pitchFamily="18" charset="0"/>
                              </a:rPr>
                              <m:t>h</m:t>
                            </m:r>
                          </m:e>
                          <m:sub>
                            <m:r>
                              <a:rPr lang="en-US" altLang="zh-CN" sz="2800" i="1">
                                <a:effectLst/>
                                <a:latin typeface="Cambria Math" panose="02040503050406030204" pitchFamily="18" charset="0"/>
                                <a:ea typeface="宋体" panose="02010600030101010101" pitchFamily="2" charset="-122"/>
                                <a:cs typeface="Times New Roman" panose="02020603050405020304" pitchFamily="18" charset="0"/>
                              </a:rPr>
                              <m:t>1</m:t>
                            </m:r>
                          </m:sub>
                        </m:sSub>
                        <m:r>
                          <a:rPr lang="en-US" altLang="zh-CN" sz="28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800" i="1">
                                <a:effectLst/>
                                <a:latin typeface="Cambria Math" panose="02040503050406030204" pitchFamily="18" charset="0"/>
                                <a:ea typeface="宋体" panose="02010600030101010101" pitchFamily="2" charset="-122"/>
                                <a:cs typeface="Times New Roman" panose="02020603050405020304" pitchFamily="18" charset="0"/>
                              </a:rPr>
                              <m:t>𝑤</m:t>
                            </m:r>
                          </m:e>
                          <m:sub>
                            <m:r>
                              <a:rPr lang="en-US" altLang="zh-CN" sz="2800" i="1">
                                <a:effectLst/>
                                <a:latin typeface="Cambria Math" panose="02040503050406030204" pitchFamily="18" charset="0"/>
                                <a:ea typeface="宋体" panose="02010600030101010101" pitchFamily="2" charset="-122"/>
                                <a:cs typeface="Times New Roman" panose="02020603050405020304" pitchFamily="18" charset="0"/>
                              </a:rPr>
                              <m:t>1</m:t>
                            </m:r>
                          </m:sub>
                        </m:sSub>
                      </m:e>
                    </m:d>
                    <m:r>
                      <a:rPr lang="en-US" altLang="zh-CN" sz="2800">
                        <a:effectLst/>
                        <a:latin typeface="Cambria Math" panose="02040503050406030204" pitchFamily="18" charset="0"/>
                        <a:ea typeface="宋体" panose="02010600030101010101" pitchFamily="2" charset="-122"/>
                        <a:cs typeface="Times New Roman" panose="02020603050405020304" pitchFamily="18" charset="0"/>
                      </a:rPr>
                      <m:t>,…,</m:t>
                    </m:r>
                    <m:d>
                      <m:dPr>
                        <m:ctrlPr>
                          <a:rPr lang="zh-CN" altLang="zh-CN" sz="2800" i="1">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2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800" i="1">
                                <a:effectLst/>
                                <a:latin typeface="Cambria Math" panose="02040503050406030204" pitchFamily="18" charset="0"/>
                                <a:ea typeface="宋体" panose="02010600030101010101" pitchFamily="2" charset="-122"/>
                                <a:cs typeface="Times New Roman" panose="02020603050405020304" pitchFamily="18" charset="0"/>
                              </a:rPr>
                              <m:t>h</m:t>
                            </m:r>
                          </m:e>
                          <m:sub>
                            <m:r>
                              <a:rPr lang="en-US" altLang="zh-CN" sz="2800" i="1">
                                <a:effectLst/>
                                <a:latin typeface="Cambria Math" panose="02040503050406030204" pitchFamily="18" charset="0"/>
                                <a:ea typeface="宋体" panose="02010600030101010101" pitchFamily="2" charset="-122"/>
                                <a:cs typeface="Times New Roman" panose="02020603050405020304" pitchFamily="18" charset="0"/>
                              </a:rPr>
                              <m:t>𝑛</m:t>
                            </m:r>
                          </m:sub>
                        </m:sSub>
                        <m:r>
                          <a:rPr lang="en-US" altLang="zh-CN" sz="28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800" i="1">
                                <a:effectLst/>
                                <a:latin typeface="Cambria Math" panose="02040503050406030204" pitchFamily="18" charset="0"/>
                                <a:ea typeface="宋体" panose="02010600030101010101" pitchFamily="2" charset="-122"/>
                                <a:cs typeface="Times New Roman" panose="02020603050405020304" pitchFamily="18" charset="0"/>
                              </a:rPr>
                              <m:t>𝑤</m:t>
                            </m:r>
                          </m:e>
                          <m:sub>
                            <m:r>
                              <a:rPr lang="en-US" altLang="zh-CN" sz="2800" i="1">
                                <a:effectLst/>
                                <a:latin typeface="Cambria Math" panose="02040503050406030204" pitchFamily="18" charset="0"/>
                                <a:ea typeface="宋体" panose="02010600030101010101" pitchFamily="2" charset="-122"/>
                                <a:cs typeface="Times New Roman" panose="02020603050405020304" pitchFamily="18" charset="0"/>
                              </a:rPr>
                              <m:t>𝑛</m:t>
                            </m:r>
                          </m:sub>
                        </m:sSub>
                      </m:e>
                    </m:d>
                    <m:r>
                      <a:rPr lang="en-US" altLang="zh-CN" sz="2800">
                        <a:effectLst/>
                        <a:latin typeface="Cambria Math" panose="02040503050406030204" pitchFamily="18" charset="0"/>
                        <a:ea typeface="宋体" panose="02010600030101010101" pitchFamily="2" charset="-122"/>
                        <a:cs typeface="Times New Roman" panose="02020603050405020304" pitchFamily="18" charset="0"/>
                      </a:rPr>
                      <m:t>}</m:t>
                    </m:r>
                  </m:oMath>
                </a14:m>
                <a:r>
                  <a:rPr lang="en-US" altLang="zh-CN" sz="28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800" dirty="0">
                    <a:effectLst/>
                    <a:latin typeface="Cambria" panose="02040503050406030204" pitchFamily="18" charset="0"/>
                    <a:ea typeface="宋体" panose="02010600030101010101" pitchFamily="2" charset="-122"/>
                    <a:cs typeface="Times New Roman" panose="02020603050405020304" pitchFamily="18" charset="0"/>
                  </a:rPr>
                  <a:t>中</a:t>
                </a:r>
                <a:r>
                  <a:rPr lang="zh-CN" altLang="zh-CN" sz="2800" b="1" dirty="0">
                    <a:effectLst/>
                    <a:latin typeface="Cambria" panose="02040503050406030204" pitchFamily="18" charset="0"/>
                    <a:ea typeface="宋体" panose="02010600030101010101" pitchFamily="2" charset="-122"/>
                    <a:cs typeface="Times New Roman" panose="02020603050405020304" pitchFamily="18" charset="0"/>
                  </a:rPr>
                  <a:t>有放回</a:t>
                </a:r>
                <a:r>
                  <a:rPr lang="zh-CN" altLang="zh-CN" sz="2800" dirty="0">
                    <a:effectLst/>
                    <a:latin typeface="Cambria" panose="02040503050406030204" pitchFamily="18" charset="0"/>
                    <a:ea typeface="宋体" panose="02010600030101010101" pitchFamily="2" charset="-122"/>
                    <a:cs typeface="Times New Roman" panose="02020603050405020304" pitchFamily="18" charset="0"/>
                  </a:rPr>
                  <a:t>独立抽取</a:t>
                </a:r>
                <a:r>
                  <a:rPr lang="en-US" altLang="zh-CN" sz="2800" dirty="0">
                    <a:effectLst/>
                    <a:latin typeface="Cambria" panose="02040503050406030204" pitchFamily="18" charset="0"/>
                    <a:ea typeface="宋体" panose="02010600030101010101" pitchFamily="2" charset="-122"/>
                    <a:cs typeface="Times New Roman" panose="02020603050405020304" pitchFamily="18" charset="0"/>
                  </a:rPr>
                  <a:t>n</a:t>
                </a:r>
                <a:r>
                  <a:rPr lang="zh-CN" altLang="zh-CN" sz="2800" dirty="0">
                    <a:effectLst/>
                    <a:latin typeface="Cambria" panose="02040503050406030204" pitchFamily="18" charset="0"/>
                    <a:ea typeface="宋体" panose="02010600030101010101" pitchFamily="2" charset="-122"/>
                    <a:cs typeface="Times New Roman" panose="02020603050405020304" pitchFamily="18" charset="0"/>
                  </a:rPr>
                  <a:t>次， 得到</a:t>
                </a:r>
                <a14:m>
                  <m:oMath xmlns:m="http://schemas.openxmlformats.org/officeDocument/2006/math">
                    <m:acc>
                      <m:accPr>
                        <m:chr m:val="̂"/>
                        <m:ctrlPr>
                          <a:rPr lang="zh-CN" altLang="zh-CN" sz="2800" i="1">
                            <a:effectLst/>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sz="2800" i="1">
                            <a:effectLst/>
                            <a:latin typeface="Cambria Math" panose="02040503050406030204" pitchFamily="18" charset="0"/>
                            <a:ea typeface="宋体" panose="02010600030101010101" pitchFamily="2" charset="-122"/>
                            <a:cs typeface="Times New Roman" panose="02020603050405020304" pitchFamily="18" charset="0"/>
                          </a:rPr>
                          <m:t>𝐹</m:t>
                        </m:r>
                      </m:e>
                    </m:acc>
                    <m:r>
                      <a:rPr lang="en-US" altLang="zh-CN" sz="28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800" i="1">
                            <a:effectLst/>
                            <a:latin typeface="Cambria Math" panose="02040503050406030204" pitchFamily="18" charset="0"/>
                            <a:ea typeface="宋体" panose="02010600030101010101" pitchFamily="2" charset="-122"/>
                            <a:cs typeface="Times New Roman" panose="02020603050405020304" pitchFamily="18" charset="0"/>
                          </a:rPr>
                          <m:t>𝐹</m:t>
                        </m:r>
                      </m:e>
                      <m:sub>
                        <m:r>
                          <a:rPr lang="en-US" altLang="zh-CN" sz="2800" i="1">
                            <a:effectLst/>
                            <a:latin typeface="Cambria Math" panose="02040503050406030204" pitchFamily="18" charset="0"/>
                            <a:ea typeface="宋体" panose="02010600030101010101" pitchFamily="2" charset="-122"/>
                            <a:cs typeface="Times New Roman" panose="02020603050405020304" pitchFamily="18" charset="0"/>
                          </a:rPr>
                          <m:t>𝑛</m:t>
                        </m:r>
                      </m:sub>
                    </m:sSub>
                  </m:oMath>
                </a14:m>
                <a:r>
                  <a:rPr lang="zh-CN" altLang="zh-CN" sz="2800" dirty="0">
                    <a:effectLst/>
                    <a:latin typeface="Cambria" panose="02040503050406030204" pitchFamily="18" charset="0"/>
                    <a:ea typeface="宋体" panose="02010600030101010101" pitchFamily="2" charset="-122"/>
                    <a:cs typeface="Times New Roman" panose="02020603050405020304" pitchFamily="18" charset="0"/>
                  </a:rPr>
                  <a:t>的一组样本</a:t>
                </a:r>
                <a14:m>
                  <m:oMath xmlns:m="http://schemas.openxmlformats.org/officeDocument/2006/math">
                    <m:sSup>
                      <m:sSupPr>
                        <m:ctrlPr>
                          <a:rPr lang="zh-CN" altLang="zh-CN" sz="28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800" b="1" i="1">
                            <a:effectLst/>
                            <a:latin typeface="Cambria Math" panose="02040503050406030204" pitchFamily="18" charset="0"/>
                            <a:ea typeface="宋体" panose="02010600030101010101" pitchFamily="2" charset="-122"/>
                            <a:cs typeface="Times New Roman" panose="02020603050405020304" pitchFamily="18" charset="0"/>
                          </a:rPr>
                          <m:t>𝐘</m:t>
                        </m:r>
                      </m:e>
                      <m:sup>
                        <m:d>
                          <m:dPr>
                            <m:ctrlPr>
                              <a:rPr lang="zh-CN" altLang="zh-CN" sz="2800"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2800" i="1">
                                <a:effectLst/>
                                <a:latin typeface="Cambria Math" panose="02040503050406030204" pitchFamily="18" charset="0"/>
                                <a:ea typeface="宋体" panose="02010600030101010101" pitchFamily="2" charset="-122"/>
                                <a:cs typeface="Times New Roman" panose="02020603050405020304" pitchFamily="18" charset="0"/>
                              </a:rPr>
                              <m:t>1</m:t>
                            </m:r>
                          </m:e>
                        </m:d>
                      </m:sup>
                    </m:sSup>
                    <m:r>
                      <a:rPr lang="en-US" altLang="zh-CN" sz="2800">
                        <a:effectLst/>
                        <a:latin typeface="Cambria Math" panose="02040503050406030204" pitchFamily="18" charset="0"/>
                        <a:ea typeface="宋体" panose="02010600030101010101" pitchFamily="2" charset="-122"/>
                        <a:cs typeface="Times New Roman" panose="02020603050405020304" pitchFamily="18" charset="0"/>
                      </a:rPr>
                      <m:t>=</m:t>
                    </m:r>
                    <m:d>
                      <m:dPr>
                        <m:ctrlPr>
                          <a:rPr lang="zh-CN" altLang="zh-CN" sz="2800" i="1">
                            <a:effectLst/>
                            <a:latin typeface="Cambria Math" panose="02040503050406030204" pitchFamily="18" charset="0"/>
                            <a:ea typeface="Cambria Math" panose="02040503050406030204" pitchFamily="18" charset="0"/>
                            <a:cs typeface="Times New Roman" panose="02020603050405020304" pitchFamily="18" charset="0"/>
                          </a:rPr>
                        </m:ctrlPr>
                      </m:dPr>
                      <m:e>
                        <m:d>
                          <m:dPr>
                            <m:ctrlPr>
                              <a:rPr lang="zh-CN" altLang="zh-CN" sz="2800" i="1">
                                <a:effectLst/>
                                <a:latin typeface="Cambria Math" panose="02040503050406030204" pitchFamily="18" charset="0"/>
                                <a:ea typeface="Cambria Math" panose="02040503050406030204" pitchFamily="18" charset="0"/>
                                <a:cs typeface="Times New Roman" panose="02020603050405020304" pitchFamily="18" charset="0"/>
                              </a:rPr>
                            </m:ctrlPr>
                          </m:dPr>
                          <m:e>
                            <m:sSubSup>
                              <m:sSubSupPr>
                                <m:ctrlPr>
                                  <a:rPr lang="zh-CN" altLang="zh-CN" sz="2800" i="1">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800" i="1">
                                    <a:effectLst/>
                                    <a:latin typeface="Cambria Math" panose="02040503050406030204" pitchFamily="18" charset="0"/>
                                    <a:ea typeface="宋体" panose="02010600030101010101" pitchFamily="2" charset="-122"/>
                                    <a:cs typeface="Times New Roman" panose="02020603050405020304" pitchFamily="18" charset="0"/>
                                  </a:rPr>
                                  <m:t>h</m:t>
                                </m:r>
                              </m:e>
                              <m:sub>
                                <m:r>
                                  <a:rPr lang="en-US" altLang="zh-CN" sz="2800" i="1">
                                    <a:effectLst/>
                                    <a:latin typeface="Cambria Math" panose="02040503050406030204" pitchFamily="18" charset="0"/>
                                    <a:ea typeface="宋体" panose="02010600030101010101" pitchFamily="2" charset="-122"/>
                                    <a:cs typeface="Times New Roman" panose="02020603050405020304" pitchFamily="18" charset="0"/>
                                  </a:rPr>
                                  <m:t>1</m:t>
                                </m:r>
                              </m:sub>
                              <m:sup>
                                <m:d>
                                  <m:dPr>
                                    <m:ctrlPr>
                                      <a:rPr lang="zh-CN" altLang="zh-CN" sz="2800"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2800" i="1">
                                        <a:effectLst/>
                                        <a:latin typeface="Cambria Math" panose="02040503050406030204" pitchFamily="18" charset="0"/>
                                        <a:ea typeface="宋体" panose="02010600030101010101" pitchFamily="2" charset="-122"/>
                                        <a:cs typeface="Times New Roman" panose="02020603050405020304" pitchFamily="18" charset="0"/>
                                      </a:rPr>
                                      <m:t>1</m:t>
                                    </m:r>
                                  </m:e>
                                </m:d>
                              </m:sup>
                            </m:sSubSup>
                            <m:r>
                              <a:rPr lang="en-US" altLang="zh-CN" sz="2800">
                                <a:effectLst/>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altLang="zh-CN" sz="2800" i="1">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800" i="1">
                                    <a:effectLst/>
                                    <a:latin typeface="Cambria Math" panose="02040503050406030204" pitchFamily="18" charset="0"/>
                                    <a:ea typeface="宋体" panose="02010600030101010101" pitchFamily="2" charset="-122"/>
                                    <a:cs typeface="Times New Roman" panose="02020603050405020304" pitchFamily="18" charset="0"/>
                                  </a:rPr>
                                  <m:t>𝑤</m:t>
                                </m:r>
                              </m:e>
                              <m:sub>
                                <m:r>
                                  <a:rPr lang="en-US" altLang="zh-CN" sz="2800" i="1">
                                    <a:effectLst/>
                                    <a:latin typeface="Cambria Math" panose="02040503050406030204" pitchFamily="18" charset="0"/>
                                    <a:ea typeface="宋体" panose="02010600030101010101" pitchFamily="2" charset="-122"/>
                                    <a:cs typeface="Times New Roman" panose="02020603050405020304" pitchFamily="18" charset="0"/>
                                  </a:rPr>
                                  <m:t>1</m:t>
                                </m:r>
                              </m:sub>
                              <m:sup>
                                <m:d>
                                  <m:dPr>
                                    <m:ctrlPr>
                                      <a:rPr lang="zh-CN" altLang="zh-CN" sz="2800"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2800" i="1">
                                        <a:effectLst/>
                                        <a:latin typeface="Cambria Math" panose="02040503050406030204" pitchFamily="18" charset="0"/>
                                        <a:ea typeface="宋体" panose="02010600030101010101" pitchFamily="2" charset="-122"/>
                                        <a:cs typeface="Times New Roman" panose="02020603050405020304" pitchFamily="18" charset="0"/>
                                      </a:rPr>
                                      <m:t>1</m:t>
                                    </m:r>
                                  </m:e>
                                </m:d>
                              </m:sup>
                            </m:sSubSup>
                          </m:e>
                        </m:d>
                        <m:r>
                          <a:rPr lang="en-US" altLang="zh-CN" sz="2800">
                            <a:effectLst/>
                            <a:latin typeface="Cambria Math" panose="02040503050406030204" pitchFamily="18" charset="0"/>
                            <a:ea typeface="宋体" panose="02010600030101010101" pitchFamily="2" charset="-122"/>
                            <a:cs typeface="Times New Roman" panose="02020603050405020304" pitchFamily="18" charset="0"/>
                          </a:rPr>
                          <m:t>,…,</m:t>
                        </m:r>
                        <m:d>
                          <m:dPr>
                            <m:ctrlPr>
                              <a:rPr lang="zh-CN" altLang="zh-CN" sz="2800" i="1">
                                <a:effectLst/>
                                <a:latin typeface="Cambria Math" panose="02040503050406030204" pitchFamily="18" charset="0"/>
                                <a:ea typeface="Cambria Math" panose="02040503050406030204" pitchFamily="18" charset="0"/>
                                <a:cs typeface="Times New Roman" panose="02020603050405020304" pitchFamily="18" charset="0"/>
                              </a:rPr>
                            </m:ctrlPr>
                          </m:dPr>
                          <m:e>
                            <m:sSubSup>
                              <m:sSubSupPr>
                                <m:ctrlPr>
                                  <a:rPr lang="zh-CN" altLang="zh-CN" sz="2800" i="1">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800" i="1">
                                    <a:effectLst/>
                                    <a:latin typeface="Cambria Math" panose="02040503050406030204" pitchFamily="18" charset="0"/>
                                    <a:ea typeface="宋体" panose="02010600030101010101" pitchFamily="2" charset="-122"/>
                                    <a:cs typeface="Times New Roman" panose="02020603050405020304" pitchFamily="18" charset="0"/>
                                  </a:rPr>
                                  <m:t>h</m:t>
                                </m:r>
                              </m:e>
                              <m:sub>
                                <m:r>
                                  <a:rPr lang="en-US" altLang="zh-CN" sz="2800" i="1">
                                    <a:effectLst/>
                                    <a:latin typeface="Cambria Math" panose="02040503050406030204" pitchFamily="18" charset="0"/>
                                    <a:ea typeface="宋体" panose="02010600030101010101" pitchFamily="2" charset="-122"/>
                                    <a:cs typeface="Times New Roman" panose="02020603050405020304" pitchFamily="18" charset="0"/>
                                  </a:rPr>
                                  <m:t>𝑛</m:t>
                                </m:r>
                              </m:sub>
                              <m:sup>
                                <m:d>
                                  <m:dPr>
                                    <m:ctrlPr>
                                      <a:rPr lang="zh-CN" altLang="zh-CN" sz="2800"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2800" i="1">
                                        <a:effectLst/>
                                        <a:latin typeface="Cambria Math" panose="02040503050406030204" pitchFamily="18" charset="0"/>
                                        <a:ea typeface="宋体" panose="02010600030101010101" pitchFamily="2" charset="-122"/>
                                        <a:cs typeface="Times New Roman" panose="02020603050405020304" pitchFamily="18" charset="0"/>
                                      </a:rPr>
                                      <m:t>1</m:t>
                                    </m:r>
                                  </m:e>
                                </m:d>
                              </m:sup>
                            </m:sSubSup>
                            <m:r>
                              <a:rPr lang="en-US" altLang="zh-CN" sz="2800">
                                <a:effectLst/>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altLang="zh-CN" sz="2800" i="1">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800" i="1">
                                    <a:effectLst/>
                                    <a:latin typeface="Cambria Math" panose="02040503050406030204" pitchFamily="18" charset="0"/>
                                    <a:ea typeface="宋体" panose="02010600030101010101" pitchFamily="2" charset="-122"/>
                                    <a:cs typeface="Times New Roman" panose="02020603050405020304" pitchFamily="18" charset="0"/>
                                  </a:rPr>
                                  <m:t>𝑤</m:t>
                                </m:r>
                              </m:e>
                              <m:sub>
                                <m:r>
                                  <a:rPr lang="en-US" altLang="zh-CN" sz="2800" i="1">
                                    <a:effectLst/>
                                    <a:latin typeface="Cambria Math" panose="02040503050406030204" pitchFamily="18" charset="0"/>
                                    <a:ea typeface="宋体" panose="02010600030101010101" pitchFamily="2" charset="-122"/>
                                    <a:cs typeface="Times New Roman" panose="02020603050405020304" pitchFamily="18" charset="0"/>
                                  </a:rPr>
                                  <m:t>𝑛</m:t>
                                </m:r>
                              </m:sub>
                              <m:sup>
                                <m:d>
                                  <m:dPr>
                                    <m:ctrlPr>
                                      <a:rPr lang="zh-CN" altLang="zh-CN" sz="2800"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2800" i="1">
                                        <a:effectLst/>
                                        <a:latin typeface="Cambria Math" panose="02040503050406030204" pitchFamily="18" charset="0"/>
                                        <a:ea typeface="宋体" panose="02010600030101010101" pitchFamily="2" charset="-122"/>
                                        <a:cs typeface="Times New Roman" panose="02020603050405020304" pitchFamily="18" charset="0"/>
                                      </a:rPr>
                                      <m:t>1</m:t>
                                    </m:r>
                                  </m:e>
                                </m:d>
                              </m:sup>
                            </m:sSubSup>
                          </m:e>
                        </m:d>
                      </m:e>
                    </m:d>
                  </m:oMath>
                </a14:m>
                <a:r>
                  <a:rPr lang="en-US" altLang="zh-CN" sz="2800" dirty="0">
                    <a:effectLst/>
                    <a:latin typeface="Cambria" panose="02040503050406030204" pitchFamily="18" charset="0"/>
                    <a:ea typeface="宋体" panose="02010600030101010101" pitchFamily="2" charset="-122"/>
                    <a:cs typeface="Times New Roman" panose="02020603050405020304" pitchFamily="18" charset="0"/>
                  </a:rPr>
                  <a:t>;</a:t>
                </a:r>
                <a:endParaRPr lang="zh-CN" altLang="zh-CN" sz="2800" dirty="0">
                  <a:effectLst/>
                  <a:latin typeface="Cambria" panose="02040503050406030204" pitchFamily="18" charset="0"/>
                  <a:ea typeface="宋体" panose="02010600030101010101" pitchFamily="2" charset="-122"/>
                  <a:cs typeface="Times New Roman" panose="02020603050405020304" pitchFamily="18" charset="0"/>
                </a:endParaRPr>
              </a:p>
              <a:p>
                <a:pPr marL="342900" lvl="0" indent="-342900">
                  <a:spcAft>
                    <a:spcPts val="1000"/>
                  </a:spcAft>
                  <a:buFont typeface="+mj-lt"/>
                  <a:buAutoNum type="arabicPeriod"/>
                </a:pPr>
                <a:r>
                  <a:rPr lang="en-US" altLang="zh-CN" sz="2800" dirty="0" err="1">
                    <a:effectLst/>
                    <a:latin typeface="宋体" panose="02010600030101010101" pitchFamily="2" charset="-122"/>
                    <a:ea typeface="宋体" panose="02010600030101010101" pitchFamily="2" charset="-122"/>
                    <a:cs typeface="Times New Roman" panose="02020603050405020304" pitchFamily="18" charset="0"/>
                  </a:rPr>
                  <a:t>重复第</a:t>
                </a:r>
                <a:r>
                  <a:rPr lang="en-US" altLang="zh-CN" sz="2800" dirty="0">
                    <a:effectLst/>
                    <a:latin typeface="Cambria" panose="02040503050406030204" pitchFamily="18" charset="0"/>
                    <a:ea typeface="宋体" panose="02010600030101010101" pitchFamily="2" charset="-122"/>
                    <a:cs typeface="Times New Roman" panose="02020603050405020304" pitchFamily="18" charset="0"/>
                  </a:rPr>
                  <a:t>(1)</a:t>
                </a:r>
                <a:r>
                  <a:rPr lang="en-US" altLang="zh-CN" sz="2800" dirty="0">
                    <a:effectLst/>
                    <a:latin typeface="宋体" panose="02010600030101010101" pitchFamily="2" charset="-122"/>
                    <a:ea typeface="宋体" panose="02010600030101010101" pitchFamily="2" charset="-122"/>
                    <a:cs typeface="Times New Roman" panose="02020603050405020304" pitchFamily="18" charset="0"/>
                  </a:rPr>
                  <a:t>步</a:t>
                </a:r>
                <a:r>
                  <a:rPr lang="en-US" altLang="zh-CN" sz="2800" dirty="0">
                    <a:effectLst/>
                    <a:latin typeface="Cambria" panose="02040503050406030204" pitchFamily="18" charset="0"/>
                    <a:ea typeface="宋体" panose="02010600030101010101" pitchFamily="2" charset="-122"/>
                    <a:cs typeface="Times New Roman" panose="02020603050405020304" pitchFamily="18" charset="0"/>
                  </a:rPr>
                  <a:t>, </a:t>
                </a:r>
                <a:r>
                  <a:rPr lang="en-US" altLang="zh-CN" sz="2800" dirty="0" err="1">
                    <a:effectLst/>
                    <a:latin typeface="宋体" panose="02010600030101010101" pitchFamily="2" charset="-122"/>
                    <a:ea typeface="宋体" panose="02010600030101010101" pitchFamily="2" charset="-122"/>
                    <a:cs typeface="Times New Roman" panose="02020603050405020304" pitchFamily="18" charset="0"/>
                  </a:rPr>
                  <a:t>直到获取了</a:t>
                </a:r>
                <a:r>
                  <a:rPr lang="en-US" altLang="zh-CN" sz="2800" b="1" dirty="0" err="1">
                    <a:effectLst/>
                    <a:latin typeface="Cambria" panose="02040503050406030204" pitchFamily="18" charset="0"/>
                    <a:ea typeface="宋体" panose="02010600030101010101" pitchFamily="2" charset="-122"/>
                    <a:cs typeface="Times New Roman" panose="02020603050405020304" pitchFamily="18" charset="0"/>
                  </a:rPr>
                  <a:t>B</a:t>
                </a:r>
                <a:r>
                  <a:rPr lang="en-US" altLang="zh-CN" sz="2800" b="1" dirty="0" err="1">
                    <a:effectLst/>
                    <a:latin typeface="宋体" panose="02010600030101010101" pitchFamily="2" charset="-122"/>
                    <a:ea typeface="宋体" panose="02010600030101010101" pitchFamily="2" charset="-122"/>
                    <a:cs typeface="Times New Roman" panose="02020603050405020304" pitchFamily="18" charset="0"/>
                  </a:rPr>
                  <a:t>组</a:t>
                </a:r>
                <a:r>
                  <a:rPr lang="en-US" altLang="zh-CN" sz="2800" dirty="0" err="1">
                    <a:effectLst/>
                    <a:latin typeface="Cambria" panose="02040503050406030204" pitchFamily="18" charset="0"/>
                    <a:ea typeface="宋体" panose="02010600030101010101" pitchFamily="2" charset="-122"/>
                    <a:cs typeface="Times New Roman" panose="02020603050405020304" pitchFamily="18" charset="0"/>
                  </a:rPr>
                  <a:t>bootstrap</a:t>
                </a:r>
                <a:r>
                  <a:rPr lang="en-US" altLang="zh-CN" sz="2800" dirty="0" err="1">
                    <a:effectLst/>
                    <a:latin typeface="宋体" panose="02010600030101010101" pitchFamily="2" charset="-122"/>
                    <a:ea typeface="宋体" panose="02010600030101010101" pitchFamily="2" charset="-122"/>
                    <a:cs typeface="Times New Roman" panose="02020603050405020304" pitchFamily="18" charset="0"/>
                  </a:rPr>
                  <a:t>样本</a:t>
                </a:r>
                <a14:m>
                  <m:oMath xmlns:m="http://schemas.openxmlformats.org/officeDocument/2006/math">
                    <m:sSup>
                      <m:sSupPr>
                        <m:ctrlPr>
                          <a:rPr lang="zh-CN" altLang="zh-CN" sz="28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800" b="1" i="1">
                            <a:effectLst/>
                            <a:latin typeface="Cambria Math" panose="02040503050406030204" pitchFamily="18" charset="0"/>
                            <a:ea typeface="宋体" panose="02010600030101010101" pitchFamily="2" charset="-122"/>
                            <a:cs typeface="Times New Roman" panose="02020603050405020304" pitchFamily="18" charset="0"/>
                          </a:rPr>
                          <m:t>𝐘</m:t>
                        </m:r>
                      </m:e>
                      <m:sup>
                        <m:d>
                          <m:dPr>
                            <m:ctrlPr>
                              <a:rPr lang="zh-CN" altLang="zh-CN" sz="2800"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2800" i="1">
                                <a:effectLst/>
                                <a:latin typeface="Cambria Math" panose="02040503050406030204" pitchFamily="18" charset="0"/>
                                <a:ea typeface="宋体" panose="02010600030101010101" pitchFamily="2" charset="-122"/>
                                <a:cs typeface="Times New Roman" panose="02020603050405020304" pitchFamily="18" charset="0"/>
                              </a:rPr>
                              <m:t>𝑏</m:t>
                            </m:r>
                          </m:e>
                        </m:d>
                      </m:sup>
                    </m:sSup>
                    <m:r>
                      <a:rPr lang="en-US" altLang="zh-CN" sz="28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800" i="1">
                        <a:effectLst/>
                        <a:latin typeface="Cambria Math" panose="02040503050406030204" pitchFamily="18" charset="0"/>
                        <a:ea typeface="宋体" panose="02010600030101010101" pitchFamily="2" charset="-122"/>
                        <a:cs typeface="Times New Roman" panose="02020603050405020304" pitchFamily="18" charset="0"/>
                      </a:rPr>
                      <m:t>𝑏</m:t>
                    </m:r>
                    <m:r>
                      <a:rPr lang="en-US" altLang="zh-CN" sz="28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800" i="1">
                        <a:effectLst/>
                        <a:latin typeface="Cambria Math" panose="02040503050406030204" pitchFamily="18" charset="0"/>
                        <a:ea typeface="宋体" panose="02010600030101010101" pitchFamily="2" charset="-122"/>
                        <a:cs typeface="Times New Roman" panose="02020603050405020304" pitchFamily="18" charset="0"/>
                      </a:rPr>
                      <m:t>1</m:t>
                    </m:r>
                    <m:r>
                      <a:rPr lang="en-US" altLang="zh-CN" sz="28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800" i="1">
                        <a:effectLst/>
                        <a:latin typeface="Cambria Math" panose="02040503050406030204" pitchFamily="18" charset="0"/>
                        <a:ea typeface="宋体" panose="02010600030101010101" pitchFamily="2" charset="-122"/>
                        <a:cs typeface="Times New Roman" panose="02020603050405020304" pitchFamily="18" charset="0"/>
                      </a:rPr>
                      <m:t>𝐵</m:t>
                    </m:r>
                  </m:oMath>
                </a14:m>
                <a:r>
                  <a:rPr lang="en-US" altLang="zh-CN" sz="2800" dirty="0">
                    <a:effectLst/>
                    <a:latin typeface="Cambria" panose="02040503050406030204" pitchFamily="18" charset="0"/>
                    <a:ea typeface="宋体" panose="02010600030101010101" pitchFamily="2" charset="-122"/>
                    <a:cs typeface="Times New Roman" panose="02020603050405020304" pitchFamily="18" charset="0"/>
                  </a:rPr>
                  <a:t>;</a:t>
                </a:r>
                <a:endParaRPr lang="zh-CN" altLang="zh-CN" sz="2800" dirty="0">
                  <a:effectLst/>
                  <a:latin typeface="Cambria" panose="02040503050406030204" pitchFamily="18" charset="0"/>
                  <a:ea typeface="宋体" panose="02010600030101010101" pitchFamily="2" charset="-122"/>
                  <a:cs typeface="Times New Roman" panose="02020603050405020304" pitchFamily="18" charset="0"/>
                </a:endParaRPr>
              </a:p>
              <a:p>
                <a:pPr marL="342900" lvl="0" indent="-342900">
                  <a:spcAft>
                    <a:spcPts val="1000"/>
                  </a:spcAft>
                  <a:buFont typeface="+mj-lt"/>
                  <a:buAutoNum type="arabicPeriod"/>
                </a:pPr>
                <a:r>
                  <a:rPr lang="zh-CN" altLang="zh-CN" sz="2800" dirty="0">
                    <a:effectLst/>
                    <a:latin typeface="Cambria" panose="02040503050406030204" pitchFamily="18" charset="0"/>
                    <a:ea typeface="宋体" panose="02010600030101010101" pitchFamily="2" charset="-122"/>
                    <a:cs typeface="Times New Roman" panose="02020603050405020304" pitchFamily="18" charset="0"/>
                  </a:rPr>
                  <a:t>对每一样本</a:t>
                </a:r>
                <a14:m>
                  <m:oMath xmlns:m="http://schemas.openxmlformats.org/officeDocument/2006/math">
                    <m:sSup>
                      <m:sSupPr>
                        <m:ctrlPr>
                          <a:rPr lang="zh-CN" altLang="zh-CN" sz="28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800" b="1" i="1">
                            <a:effectLst/>
                            <a:latin typeface="Cambria Math" panose="02040503050406030204" pitchFamily="18" charset="0"/>
                            <a:ea typeface="宋体" panose="02010600030101010101" pitchFamily="2" charset="-122"/>
                            <a:cs typeface="Times New Roman" panose="02020603050405020304" pitchFamily="18" charset="0"/>
                          </a:rPr>
                          <m:t>𝐘</m:t>
                        </m:r>
                      </m:e>
                      <m:sup>
                        <m:d>
                          <m:dPr>
                            <m:ctrlPr>
                              <a:rPr lang="zh-CN" altLang="zh-CN" sz="2800"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2800" i="1">
                                <a:effectLst/>
                                <a:latin typeface="Cambria Math" panose="02040503050406030204" pitchFamily="18" charset="0"/>
                                <a:ea typeface="宋体" panose="02010600030101010101" pitchFamily="2" charset="-122"/>
                                <a:cs typeface="Times New Roman" panose="02020603050405020304" pitchFamily="18" charset="0"/>
                              </a:rPr>
                              <m:t>𝑏</m:t>
                            </m:r>
                          </m:e>
                        </m:d>
                      </m:sup>
                    </m:sSup>
                  </m:oMath>
                </a14:m>
                <a:r>
                  <a:rPr lang="zh-CN" altLang="zh-CN" sz="2800" dirty="0">
                    <a:effectLst/>
                    <a:latin typeface="Cambria" panose="02040503050406030204" pitchFamily="18" charset="0"/>
                    <a:ea typeface="宋体" panose="02010600030101010101" pitchFamily="2" charset="-122"/>
                    <a:cs typeface="Times New Roman" panose="02020603050405020304" pitchFamily="18" charset="0"/>
                  </a:rPr>
                  <a:t>计算样本相关系数</a:t>
                </a:r>
                <a14:m>
                  <m:oMath xmlns:m="http://schemas.openxmlformats.org/officeDocument/2006/math">
                    <m:sSup>
                      <m:sSupPr>
                        <m:ctrlPr>
                          <a:rPr lang="zh-CN" altLang="zh-CN" sz="2800" i="1">
                            <a:effectLst/>
                            <a:latin typeface="Cambria Math" panose="02040503050406030204" pitchFamily="18" charset="0"/>
                            <a:ea typeface="Cambria Math" panose="02040503050406030204" pitchFamily="18" charset="0"/>
                            <a:cs typeface="Times New Roman" panose="02020603050405020304" pitchFamily="18" charset="0"/>
                          </a:rPr>
                        </m:ctrlPr>
                      </m:sSupPr>
                      <m:e>
                        <m:acc>
                          <m:accPr>
                            <m:chr m:val="̂"/>
                            <m:ctrlPr>
                              <a:rPr lang="zh-CN" altLang="zh-CN" sz="2800" i="1">
                                <a:effectLst/>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sz="2800" i="1">
                                <a:effectLst/>
                                <a:latin typeface="Cambria Math" panose="02040503050406030204" pitchFamily="18" charset="0"/>
                                <a:ea typeface="宋体" panose="02010600030101010101" pitchFamily="2" charset="-122"/>
                                <a:cs typeface="Times New Roman" panose="02020603050405020304" pitchFamily="18" charset="0"/>
                              </a:rPr>
                              <m:t>𝜙</m:t>
                            </m:r>
                          </m:e>
                        </m:acc>
                      </m:e>
                      <m:sup>
                        <m:d>
                          <m:dPr>
                            <m:ctrlPr>
                              <a:rPr lang="zh-CN" altLang="zh-CN" sz="2800"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2800" i="1">
                                <a:effectLst/>
                                <a:latin typeface="Cambria Math" panose="02040503050406030204" pitchFamily="18" charset="0"/>
                                <a:ea typeface="宋体" panose="02010600030101010101" pitchFamily="2" charset="-122"/>
                                <a:cs typeface="Times New Roman" panose="02020603050405020304" pitchFamily="18" charset="0"/>
                              </a:rPr>
                              <m:t>𝑏</m:t>
                            </m:r>
                          </m:e>
                        </m:d>
                      </m:sup>
                    </m:sSup>
                    <m:r>
                      <a:rPr lang="en-US" altLang="zh-CN" sz="28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800" i="1">
                        <a:effectLst/>
                        <a:latin typeface="Cambria Math" panose="02040503050406030204" pitchFamily="18" charset="0"/>
                        <a:ea typeface="宋体" panose="02010600030101010101" pitchFamily="2" charset="-122"/>
                        <a:cs typeface="Times New Roman" panose="02020603050405020304" pitchFamily="18" charset="0"/>
                      </a:rPr>
                      <m:t>𝑔</m:t>
                    </m:r>
                    <m:d>
                      <m:dPr>
                        <m:ctrlPr>
                          <a:rPr lang="zh-CN" altLang="zh-CN" sz="2800" i="1">
                            <a:effectLst/>
                            <a:latin typeface="Cambria Math" panose="02040503050406030204" pitchFamily="18" charset="0"/>
                            <a:ea typeface="Cambria Math" panose="02040503050406030204" pitchFamily="18" charset="0"/>
                            <a:cs typeface="Times New Roman" panose="02020603050405020304" pitchFamily="18" charset="0"/>
                          </a:rPr>
                        </m:ctrlPr>
                      </m:dPr>
                      <m:e>
                        <m:sSup>
                          <m:sSupPr>
                            <m:ctrlPr>
                              <a:rPr lang="zh-CN" altLang="zh-CN" sz="28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800" b="1" i="1">
                                <a:effectLst/>
                                <a:latin typeface="Cambria Math" panose="02040503050406030204" pitchFamily="18" charset="0"/>
                                <a:ea typeface="宋体" panose="02010600030101010101" pitchFamily="2" charset="-122"/>
                                <a:cs typeface="Times New Roman" panose="02020603050405020304" pitchFamily="18" charset="0"/>
                              </a:rPr>
                              <m:t>𝐘</m:t>
                            </m:r>
                          </m:e>
                          <m:sup>
                            <m:d>
                              <m:dPr>
                                <m:ctrlPr>
                                  <a:rPr lang="zh-CN" altLang="zh-CN" sz="2800"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2800" i="1">
                                    <a:effectLst/>
                                    <a:latin typeface="Cambria Math" panose="02040503050406030204" pitchFamily="18" charset="0"/>
                                    <a:ea typeface="宋体" panose="02010600030101010101" pitchFamily="2" charset="-122"/>
                                    <a:cs typeface="Times New Roman" panose="02020603050405020304" pitchFamily="18" charset="0"/>
                                  </a:rPr>
                                  <m:t>𝑏</m:t>
                                </m:r>
                              </m:e>
                            </m:d>
                          </m:sup>
                        </m:sSup>
                      </m:e>
                    </m:d>
                  </m:oMath>
                </a14:m>
                <a:endParaRPr lang="en-US" altLang="zh-CN" sz="2800" dirty="0">
                  <a:effectLst/>
                  <a:latin typeface="Cambria" panose="02040503050406030204" pitchFamily="18" charset="0"/>
                  <a:ea typeface="宋体" panose="02010600030101010101" pitchFamily="2" charset="-122"/>
                  <a:cs typeface="Times New Roman" panose="02020603050405020304" pitchFamily="18" charset="0"/>
                </a:endParaRPr>
              </a:p>
              <a:p>
                <a:pPr marL="342900" lvl="0" indent="-342900">
                  <a:spcAft>
                    <a:spcPts val="1000"/>
                  </a:spcAft>
                  <a:buFont typeface="+mj-lt"/>
                  <a:buAutoNum type="arabicPeriod"/>
                </a:pPr>
                <a:r>
                  <a:rPr lang="zh-CN" altLang="zh-CN" sz="2800" dirty="0">
                    <a:effectLst/>
                    <a:latin typeface="Cambria" panose="02040503050406030204" pitchFamily="18" charset="0"/>
                    <a:ea typeface="宋体" panose="02010600030101010101" pitchFamily="2" charset="-122"/>
                    <a:cs typeface="Times New Roman" panose="02020603050405020304" pitchFamily="18" charset="0"/>
                  </a:rPr>
                  <a:t>把</a:t>
                </a:r>
                <a14:m>
                  <m:oMath xmlns:m="http://schemas.openxmlformats.org/officeDocument/2006/math">
                    <m:sSup>
                      <m:sSupPr>
                        <m:ctrlPr>
                          <a:rPr lang="zh-CN" altLang="zh-CN" sz="2800" i="1">
                            <a:effectLst/>
                            <a:latin typeface="Cambria Math" panose="02040503050406030204" pitchFamily="18" charset="0"/>
                            <a:ea typeface="Cambria Math" panose="02040503050406030204" pitchFamily="18" charset="0"/>
                            <a:cs typeface="Times New Roman" panose="02020603050405020304" pitchFamily="18" charset="0"/>
                          </a:rPr>
                        </m:ctrlPr>
                      </m:sSupPr>
                      <m:e>
                        <m:acc>
                          <m:accPr>
                            <m:chr m:val="̂"/>
                            <m:ctrlPr>
                              <a:rPr lang="zh-CN" altLang="zh-CN" sz="2800" i="1">
                                <a:effectLst/>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sz="2800" i="1">
                                <a:effectLst/>
                                <a:latin typeface="Cambria Math" panose="02040503050406030204" pitchFamily="18" charset="0"/>
                                <a:ea typeface="宋体" panose="02010600030101010101" pitchFamily="2" charset="-122"/>
                                <a:cs typeface="Times New Roman" panose="02020603050405020304" pitchFamily="18" charset="0"/>
                              </a:rPr>
                              <m:t>𝜙</m:t>
                            </m:r>
                          </m:e>
                        </m:acc>
                      </m:e>
                      <m:sup>
                        <m:d>
                          <m:dPr>
                            <m:ctrlPr>
                              <a:rPr lang="zh-CN" altLang="zh-CN" sz="2800"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2800" i="1">
                                <a:effectLst/>
                                <a:latin typeface="Cambria Math" panose="02040503050406030204" pitchFamily="18" charset="0"/>
                                <a:ea typeface="宋体" panose="02010600030101010101" pitchFamily="2" charset="-122"/>
                                <a:cs typeface="Times New Roman" panose="02020603050405020304" pitchFamily="18" charset="0"/>
                              </a:rPr>
                              <m:t>𝑏</m:t>
                            </m:r>
                          </m:e>
                        </m:d>
                      </m:sup>
                    </m:sSup>
                    <m:r>
                      <a:rPr lang="en-US" altLang="zh-CN" sz="28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800" i="1">
                        <a:effectLst/>
                        <a:latin typeface="Cambria Math" panose="02040503050406030204" pitchFamily="18" charset="0"/>
                        <a:ea typeface="宋体" panose="02010600030101010101" pitchFamily="2" charset="-122"/>
                        <a:cs typeface="Times New Roman" panose="02020603050405020304" pitchFamily="18" charset="0"/>
                      </a:rPr>
                      <m:t>𝑏</m:t>
                    </m:r>
                    <m:r>
                      <a:rPr lang="en-US" altLang="zh-CN" sz="28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800" i="1">
                        <a:effectLst/>
                        <a:latin typeface="Cambria Math" panose="02040503050406030204" pitchFamily="18" charset="0"/>
                        <a:ea typeface="宋体" panose="02010600030101010101" pitchFamily="2" charset="-122"/>
                        <a:cs typeface="Times New Roman" panose="02020603050405020304" pitchFamily="18" charset="0"/>
                      </a:rPr>
                      <m:t>1</m:t>
                    </m:r>
                    <m:r>
                      <a:rPr lang="en-US" altLang="zh-CN" sz="28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800" i="1">
                        <a:effectLst/>
                        <a:latin typeface="Cambria Math" panose="02040503050406030204" pitchFamily="18" charset="0"/>
                        <a:ea typeface="宋体" panose="02010600030101010101" pitchFamily="2" charset="-122"/>
                        <a:cs typeface="Times New Roman" panose="02020603050405020304" pitchFamily="18" charset="0"/>
                      </a:rPr>
                      <m:t>𝐵</m:t>
                    </m:r>
                  </m:oMath>
                </a14:m>
                <a:r>
                  <a:rPr lang="zh-CN" altLang="zh-CN" sz="2800" dirty="0">
                    <a:effectLst/>
                    <a:latin typeface="Cambria" panose="02040503050406030204" pitchFamily="18" charset="0"/>
                    <a:ea typeface="宋体" panose="02010600030101010101" pitchFamily="2" charset="-122"/>
                    <a:cs typeface="Times New Roman" panose="02020603050405020304" pitchFamily="18" charset="0"/>
                  </a:rPr>
                  <a:t>作为</a:t>
                </a:r>
                <a14:m>
                  <m:oMath xmlns:m="http://schemas.openxmlformats.org/officeDocument/2006/math">
                    <m:acc>
                      <m:accPr>
                        <m:chr m:val="̂"/>
                        <m:ctrlPr>
                          <a:rPr lang="zh-CN" altLang="zh-CN" sz="2800" i="1">
                            <a:effectLst/>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sz="2800" i="1">
                            <a:effectLst/>
                            <a:latin typeface="Cambria Math" panose="02040503050406030204" pitchFamily="18" charset="0"/>
                            <a:ea typeface="宋体" panose="02010600030101010101" pitchFamily="2" charset="-122"/>
                            <a:cs typeface="Times New Roman" panose="02020603050405020304" pitchFamily="18" charset="0"/>
                          </a:rPr>
                          <m:t>𝐹</m:t>
                        </m:r>
                      </m:e>
                    </m:acc>
                  </m:oMath>
                </a14:m>
                <a:r>
                  <a:rPr lang="zh-CN" altLang="zh-CN" sz="2800" dirty="0">
                    <a:effectLst/>
                    <a:latin typeface="Cambria" panose="02040503050406030204" pitchFamily="18" charset="0"/>
                    <a:ea typeface="宋体" panose="02010600030101010101" pitchFamily="2" charset="-122"/>
                    <a:cs typeface="Times New Roman" panose="02020603050405020304" pitchFamily="18" charset="0"/>
                  </a:rPr>
                  <a:t>下</a:t>
                </a:r>
                <a:r>
                  <a:rPr lang="en-US" altLang="zh-CN" sz="2800" dirty="0">
                    <a:effectLst/>
                    <a:latin typeface="Cambria" panose="02040503050406030204" pitchFamily="18" charset="0"/>
                    <a:ea typeface="宋体" panose="02010600030101010101" pitchFamily="2" charset="-122"/>
                    <a:cs typeface="Times New Roman" panose="02020603050405020304" pitchFamily="18" charset="0"/>
                  </a:rPr>
                  <a:t>n=10 </a:t>
                </a:r>
                <a:r>
                  <a:rPr lang="zh-CN" altLang="zh-CN" sz="2800" dirty="0">
                    <a:effectLst/>
                    <a:latin typeface="Cambria" panose="02040503050406030204" pitchFamily="18" charset="0"/>
                    <a:ea typeface="宋体" panose="02010600030101010101" pitchFamily="2" charset="-122"/>
                    <a:cs typeface="Times New Roman" panose="02020603050405020304" pitchFamily="18" charset="0"/>
                  </a:rPr>
                  <a:t>的样本相关系数的简单随机样本， 估计其样本标准差</a:t>
                </a:r>
                <a:r>
                  <a:rPr lang="en-US" altLang="zh-CN" sz="2800" dirty="0">
                    <a:effectLst/>
                    <a:latin typeface="Cambria" panose="02040503050406030204" pitchFamily="18" charset="0"/>
                    <a:ea typeface="宋体" panose="02010600030101010101" pitchFamily="2" charset="-122"/>
                    <a:cs typeface="Times New Roman" panose="02020603050405020304" pitchFamily="18" charset="0"/>
                  </a:rPr>
                  <a:t>S</a:t>
                </a:r>
                <a:r>
                  <a:rPr lang="zh-CN" altLang="zh-CN" sz="2800" dirty="0">
                    <a:effectLst/>
                    <a:latin typeface="Cambria" panose="02040503050406030204" pitchFamily="18" charset="0"/>
                    <a:ea typeface="宋体" panose="02010600030101010101" pitchFamily="2" charset="-122"/>
                    <a:cs typeface="Times New Roman" panose="02020603050405020304" pitchFamily="18" charset="0"/>
                  </a:rPr>
                  <a:t>， 以</a:t>
                </a:r>
                <a:r>
                  <a:rPr lang="en-US" altLang="zh-CN" sz="2800" dirty="0">
                    <a:effectLst/>
                    <a:latin typeface="Cambria" panose="02040503050406030204" pitchFamily="18" charset="0"/>
                    <a:ea typeface="宋体" panose="02010600030101010101" pitchFamily="2" charset="-122"/>
                    <a:cs typeface="Times New Roman" panose="02020603050405020304" pitchFamily="18" charset="0"/>
                  </a:rPr>
                  <a:t>S</a:t>
                </a:r>
                <a:r>
                  <a:rPr lang="zh-CN" altLang="zh-CN" sz="2800" dirty="0">
                    <a:effectLst/>
                    <a:latin typeface="Cambria" panose="02040503050406030204" pitchFamily="18" charset="0"/>
                    <a:ea typeface="宋体" panose="02010600030101010101" pitchFamily="2" charset="-122"/>
                    <a:cs typeface="Times New Roman" panose="02020603050405020304" pitchFamily="18" charset="0"/>
                  </a:rPr>
                  <a:t>作为</a:t>
                </a:r>
                <a14:m>
                  <m:oMath xmlns:m="http://schemas.openxmlformats.org/officeDocument/2006/math">
                    <m:r>
                      <a:rPr lang="en-US" altLang="zh-CN" sz="2800" i="1">
                        <a:effectLst/>
                        <a:latin typeface="Cambria Math" panose="02040503050406030204" pitchFamily="18" charset="0"/>
                        <a:ea typeface="宋体" panose="02010600030101010101" pitchFamily="2" charset="-122"/>
                        <a:cs typeface="Times New Roman" panose="02020603050405020304" pitchFamily="18" charset="0"/>
                      </a:rPr>
                      <m:t>𝜓</m:t>
                    </m:r>
                    <m:d>
                      <m:dPr>
                        <m:ctrlPr>
                          <a:rPr lang="zh-CN" altLang="zh-CN" sz="2800"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2800" i="1">
                            <a:effectLst/>
                            <a:latin typeface="Cambria Math" panose="02040503050406030204" pitchFamily="18" charset="0"/>
                            <a:ea typeface="宋体" panose="02010600030101010101" pitchFamily="2" charset="-122"/>
                            <a:cs typeface="Times New Roman" panose="02020603050405020304" pitchFamily="18" charset="0"/>
                          </a:rPr>
                          <m:t>𝑔</m:t>
                        </m:r>
                        <m:r>
                          <a:rPr lang="en-US" altLang="zh-CN" sz="2800">
                            <a:effectLst/>
                            <a:latin typeface="Cambria Math" panose="02040503050406030204" pitchFamily="18" charset="0"/>
                            <a:ea typeface="宋体" panose="02010600030101010101" pitchFamily="2" charset="-122"/>
                            <a:cs typeface="Times New Roman" panose="02020603050405020304" pitchFamily="18" charset="0"/>
                          </a:rPr>
                          <m:t>,</m:t>
                        </m:r>
                        <m:acc>
                          <m:accPr>
                            <m:chr m:val="̂"/>
                            <m:ctrlPr>
                              <a:rPr lang="zh-CN" altLang="zh-CN" sz="2800" i="1">
                                <a:effectLst/>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sz="2800" i="1">
                                <a:effectLst/>
                                <a:latin typeface="Cambria Math" panose="02040503050406030204" pitchFamily="18" charset="0"/>
                                <a:ea typeface="宋体" panose="02010600030101010101" pitchFamily="2" charset="-122"/>
                                <a:cs typeface="Times New Roman" panose="02020603050405020304" pitchFamily="18" charset="0"/>
                              </a:rPr>
                              <m:t>𝐹</m:t>
                            </m:r>
                          </m:e>
                        </m:acc>
                        <m:r>
                          <a:rPr lang="en-US" altLang="zh-CN" sz="28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800" i="1">
                            <a:effectLst/>
                            <a:latin typeface="Cambria Math" panose="02040503050406030204" pitchFamily="18" charset="0"/>
                            <a:ea typeface="宋体" panose="02010600030101010101" pitchFamily="2" charset="-122"/>
                            <a:cs typeface="Times New Roman" panose="02020603050405020304" pitchFamily="18" charset="0"/>
                          </a:rPr>
                          <m:t>𝑛</m:t>
                        </m:r>
                      </m:e>
                    </m:d>
                  </m:oMath>
                </a14:m>
                <a:r>
                  <a:rPr lang="zh-CN" altLang="zh-CN" sz="2800" dirty="0">
                    <a:effectLst/>
                    <a:latin typeface="Cambria" panose="02040503050406030204" pitchFamily="18" charset="0"/>
                    <a:ea typeface="宋体" panose="02010600030101010101" pitchFamily="2" charset="-122"/>
                    <a:cs typeface="Times New Roman" panose="02020603050405020304" pitchFamily="18" charset="0"/>
                  </a:rPr>
                  <a:t>的估计</a:t>
                </a:r>
                <a:r>
                  <a:rPr lang="en-US" altLang="zh-CN" sz="28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800" dirty="0">
                    <a:effectLst/>
                    <a:latin typeface="Cambria" panose="02040503050406030204" pitchFamily="18" charset="0"/>
                    <a:ea typeface="宋体" panose="02010600030101010101" pitchFamily="2" charset="-122"/>
                    <a:cs typeface="Times New Roman" panose="02020603050405020304" pitchFamily="18" charset="0"/>
                  </a:rPr>
                  <a:t>进而用</a:t>
                </a:r>
                <a:r>
                  <a:rPr lang="en-US" altLang="zh-CN" sz="2800" dirty="0">
                    <a:effectLst/>
                    <a:latin typeface="Cambria" panose="02040503050406030204" pitchFamily="18" charset="0"/>
                    <a:ea typeface="宋体" panose="02010600030101010101" pitchFamily="2" charset="-122"/>
                    <a:cs typeface="Times New Roman" panose="02020603050405020304" pitchFamily="18" charset="0"/>
                  </a:rPr>
                  <a:t>S</a:t>
                </a:r>
                <a:r>
                  <a:rPr lang="zh-CN" altLang="zh-CN" sz="2800" dirty="0">
                    <a:effectLst/>
                    <a:latin typeface="Cambria" panose="02040503050406030204" pitchFamily="18" charset="0"/>
                    <a:ea typeface="宋体" panose="02010600030101010101" pitchFamily="2" charset="-122"/>
                    <a:cs typeface="Times New Roman" panose="02020603050405020304" pitchFamily="18" charset="0"/>
                  </a:rPr>
                  <a:t>估计</a:t>
                </a:r>
                <a14:m>
                  <m:oMath xmlns:m="http://schemas.openxmlformats.org/officeDocument/2006/math">
                    <m:acc>
                      <m:accPr>
                        <m:chr m:val="̂"/>
                        <m:ctrlPr>
                          <a:rPr lang="zh-CN" altLang="zh-CN" sz="2800" i="1">
                            <a:effectLst/>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sz="2800" i="1">
                            <a:effectLst/>
                            <a:latin typeface="Cambria Math" panose="02040503050406030204" pitchFamily="18" charset="0"/>
                            <a:ea typeface="宋体" panose="02010600030101010101" pitchFamily="2" charset="-122"/>
                            <a:cs typeface="Times New Roman" panose="02020603050405020304" pitchFamily="18" charset="0"/>
                          </a:rPr>
                          <m:t>𝜙</m:t>
                        </m:r>
                      </m:e>
                    </m:acc>
                  </m:oMath>
                </a14:m>
                <a:r>
                  <a:rPr lang="zh-CN" altLang="zh-CN" sz="2800" dirty="0">
                    <a:effectLst/>
                    <a:latin typeface="Cambria" panose="02040503050406030204" pitchFamily="18" charset="0"/>
                    <a:ea typeface="宋体" panose="02010600030101010101" pitchFamily="2" charset="-122"/>
                    <a:cs typeface="Times New Roman" panose="02020603050405020304" pitchFamily="18" charset="0"/>
                  </a:rPr>
                  <a:t>在真实的总体分布</a:t>
                </a:r>
                <a:r>
                  <a:rPr lang="en-US" altLang="zh-CN" sz="2800" dirty="0">
                    <a:effectLst/>
                    <a:latin typeface="Cambria" panose="02040503050406030204" pitchFamily="18" charset="0"/>
                    <a:ea typeface="宋体" panose="02010600030101010101" pitchFamily="2" charset="-122"/>
                    <a:cs typeface="Times New Roman" panose="02020603050405020304" pitchFamily="18" charset="0"/>
                  </a:rPr>
                  <a:t>F</a:t>
                </a:r>
                <a:r>
                  <a:rPr lang="zh-CN" altLang="zh-CN" sz="2800" dirty="0">
                    <a:effectLst/>
                    <a:latin typeface="Cambria" panose="02040503050406030204" pitchFamily="18" charset="0"/>
                    <a:ea typeface="宋体" panose="02010600030101010101" pitchFamily="2" charset="-122"/>
                    <a:cs typeface="Times New Roman" panose="02020603050405020304" pitchFamily="18" charset="0"/>
                  </a:rPr>
                  <a:t>下的标准误差</a:t>
                </a:r>
                <a14:m>
                  <m:oMath xmlns:m="http://schemas.openxmlformats.org/officeDocument/2006/math">
                    <m:r>
                      <m:rPr>
                        <m:nor/>
                      </m:rPr>
                      <a:rPr lang="en-US" altLang="zh-CN" sz="2800">
                        <a:effectLst/>
                        <a:latin typeface="Cambria" panose="02040503050406030204" pitchFamily="18" charset="0"/>
                        <a:ea typeface="宋体" panose="02010600030101010101" pitchFamily="2" charset="-122"/>
                        <a:cs typeface="Times New Roman" panose="02020603050405020304" pitchFamily="18" charset="0"/>
                      </a:rPr>
                      <m:t>SE</m:t>
                    </m:r>
                    <m:d>
                      <m:dPr>
                        <m:ctrlPr>
                          <a:rPr lang="zh-CN" altLang="zh-CN" sz="2800" i="1">
                            <a:effectLst/>
                            <a:latin typeface="Cambria Math" panose="02040503050406030204" pitchFamily="18" charset="0"/>
                            <a:ea typeface="Cambria Math" panose="02040503050406030204" pitchFamily="18" charset="0"/>
                            <a:cs typeface="Times New Roman" panose="02020603050405020304" pitchFamily="18" charset="0"/>
                          </a:rPr>
                        </m:ctrlPr>
                      </m:dPr>
                      <m:e>
                        <m:acc>
                          <m:accPr>
                            <m:chr m:val="̂"/>
                            <m:ctrlPr>
                              <a:rPr lang="zh-CN" altLang="zh-CN" sz="2800" i="1">
                                <a:effectLst/>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sz="2800" i="1">
                                <a:effectLst/>
                                <a:latin typeface="Cambria Math" panose="02040503050406030204" pitchFamily="18" charset="0"/>
                                <a:ea typeface="宋体" panose="02010600030101010101" pitchFamily="2" charset="-122"/>
                                <a:cs typeface="Times New Roman" panose="02020603050405020304" pitchFamily="18" charset="0"/>
                              </a:rPr>
                              <m:t>𝜙</m:t>
                            </m:r>
                          </m:e>
                        </m:acc>
                      </m:e>
                    </m:d>
                  </m:oMath>
                </a14:m>
                <a:r>
                  <a:rPr lang="zh-CN" altLang="zh-CN" sz="2800" dirty="0">
                    <a:effectLst/>
                    <a:latin typeface="Cambria" panose="02040503050406030204" pitchFamily="18" charset="0"/>
                    <a:ea typeface="宋体" panose="02010600030101010101" pitchFamily="2" charset="-122"/>
                    <a:cs typeface="Times New Roman" panose="02020603050405020304" pitchFamily="18" charset="0"/>
                  </a:rPr>
                  <a:t>。</a:t>
                </a:r>
              </a:p>
            </p:txBody>
          </p:sp>
        </mc:Choice>
        <mc:Fallback xmlns="">
          <p:sp>
            <p:nvSpPr>
              <p:cNvPr id="8" name="文本框 7">
                <a:extLst>
                  <a:ext uri="{FF2B5EF4-FFF2-40B4-BE49-F238E27FC236}">
                    <a16:creationId xmlns:a16="http://schemas.microsoft.com/office/drawing/2014/main" id="{D0F2679F-B34D-4438-9B1F-F5E17EBFA4A9}"/>
                  </a:ext>
                </a:extLst>
              </p:cNvPr>
              <p:cNvSpPr txBox="1">
                <a:spLocks noRot="1" noChangeAspect="1" noMove="1" noResize="1" noEditPoints="1" noAdjustHandles="1" noChangeArrowheads="1" noChangeShapeType="1" noTextEdit="1"/>
              </p:cNvSpPr>
              <p:nvPr/>
            </p:nvSpPr>
            <p:spPr>
              <a:xfrm>
                <a:off x="-15876" y="908720"/>
                <a:ext cx="9159875" cy="5396734"/>
              </a:xfrm>
              <a:prstGeom prst="rect">
                <a:avLst/>
              </a:prstGeom>
              <a:blipFill>
                <a:blip r:embed="rId2"/>
                <a:stretch>
                  <a:fillRect l="-1264" t="-1469" r="-266" b="-1243"/>
                </a:stretch>
              </a:blipFill>
              <a:ln w="25400">
                <a:noFill/>
              </a:ln>
            </p:spPr>
            <p:txBody>
              <a:bodyPr/>
              <a:lstStyle/>
              <a:p>
                <a:r>
                  <a:rPr lang="zh-CN" altLang="en-US">
                    <a:noFill/>
                  </a:rPr>
                  <a:t> </a:t>
                </a:r>
              </a:p>
            </p:txBody>
          </p:sp>
        </mc:Fallback>
      </mc:AlternateContent>
    </p:spTree>
    <p:extLst>
      <p:ext uri="{BB962C8B-B14F-4D97-AF65-F5344CB8AC3E}">
        <p14:creationId xmlns:p14="http://schemas.microsoft.com/office/powerpoint/2010/main" val="117866334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标题 1">
            <a:extLst>
              <a:ext uri="{FF2B5EF4-FFF2-40B4-BE49-F238E27FC236}">
                <a16:creationId xmlns:a16="http://schemas.microsoft.com/office/drawing/2014/main" id="{C5D96BB7-F3EE-475D-8C4A-757D9F1B8C06}"/>
              </a:ext>
            </a:extLst>
          </p:cNvPr>
          <p:cNvSpPr>
            <a:spLocks noGrp="1" noChangeArrowheads="1"/>
          </p:cNvSpPr>
          <p:nvPr>
            <p:ph type="title"/>
          </p:nvPr>
        </p:nvSpPr>
        <p:spPr>
          <a:xfrm>
            <a:off x="-15875" y="142875"/>
            <a:ext cx="8229600" cy="642938"/>
          </a:xfrm>
        </p:spPr>
        <p:txBody>
          <a:bodyPr/>
          <a:lstStyle/>
          <a:p>
            <a:pPr algn="l" defTabSz="512763" fontAlgn="base">
              <a:spcAft>
                <a:spcPct val="0"/>
              </a:spcAft>
            </a:pPr>
            <a:r>
              <a:rPr lang="zh-CN" altLang="en-US" dirty="0"/>
              <a:t>例</a:t>
            </a:r>
            <a:r>
              <a:rPr lang="en-US" altLang="zh-CN" dirty="0"/>
              <a:t>17.5</a:t>
            </a:r>
            <a:endParaRPr lang="zh-CN" altLang="en-US" dirty="0"/>
          </a:p>
        </p:txBody>
      </p:sp>
      <p:sp>
        <p:nvSpPr>
          <p:cNvPr id="4" name="灯片编号占位符 2">
            <a:extLst>
              <a:ext uri="{FF2B5EF4-FFF2-40B4-BE49-F238E27FC236}">
                <a16:creationId xmlns:a16="http://schemas.microsoft.com/office/drawing/2014/main" id="{C27C162C-7E7E-4C70-B53F-15564590C7C6}"/>
              </a:ext>
            </a:extLst>
          </p:cNvPr>
          <p:cNvSpPr>
            <a:spLocks noGrp="1" noChangeArrowheads="1"/>
          </p:cNvSpPr>
          <p:nvPr>
            <p:ph type="sldNum" sz="quarter" idx="12"/>
          </p:nvPr>
        </p:nvSpPr>
        <p:spPr bwMode="auto">
          <a:xfrm>
            <a:off x="6553200" y="6391275"/>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9FCE3FB9-BAC7-4293-A5BB-B8E090A183F8}" type="slidenum">
              <a:rPr lang="zh-CN" altLang="en-US">
                <a:solidFill>
                  <a:srgbClr val="898989"/>
                </a:solidFill>
              </a:rPr>
              <a:pPr/>
              <a:t>83</a:t>
            </a:fld>
            <a:endParaRPr lang="zh-CN" altLang="en-US">
              <a:solidFill>
                <a:srgbClr val="898989"/>
              </a:solidFill>
            </a:endParaRPr>
          </a:p>
        </p:txBody>
      </p:sp>
      <p:pic>
        <p:nvPicPr>
          <p:cNvPr id="2" name="图片 1">
            <a:extLst>
              <a:ext uri="{FF2B5EF4-FFF2-40B4-BE49-F238E27FC236}">
                <a16:creationId xmlns:a16="http://schemas.microsoft.com/office/drawing/2014/main" id="{E3296910-8A16-438B-B7D2-544CA82B2D4B}"/>
              </a:ext>
            </a:extLst>
          </p:cNvPr>
          <p:cNvPicPr>
            <a:picLocks noChangeAspect="1"/>
          </p:cNvPicPr>
          <p:nvPr/>
        </p:nvPicPr>
        <p:blipFill>
          <a:blip r:embed="rId2"/>
          <a:stretch>
            <a:fillRect/>
          </a:stretch>
        </p:blipFill>
        <p:spPr>
          <a:xfrm>
            <a:off x="1732264" y="1313765"/>
            <a:ext cx="6481461" cy="4629615"/>
          </a:xfrm>
          <a:prstGeom prst="rect">
            <a:avLst/>
          </a:prstGeom>
        </p:spPr>
      </p:pic>
    </p:spTree>
    <p:extLst>
      <p:ext uri="{BB962C8B-B14F-4D97-AF65-F5344CB8AC3E}">
        <p14:creationId xmlns:p14="http://schemas.microsoft.com/office/powerpoint/2010/main" val="294259617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标题 1">
            <a:extLst>
              <a:ext uri="{FF2B5EF4-FFF2-40B4-BE49-F238E27FC236}">
                <a16:creationId xmlns:a16="http://schemas.microsoft.com/office/drawing/2014/main" id="{C5D96BB7-F3EE-475D-8C4A-757D9F1B8C06}"/>
              </a:ext>
            </a:extLst>
          </p:cNvPr>
          <p:cNvSpPr>
            <a:spLocks noGrp="1" noChangeArrowheads="1"/>
          </p:cNvSpPr>
          <p:nvPr>
            <p:ph type="title"/>
          </p:nvPr>
        </p:nvSpPr>
        <p:spPr>
          <a:xfrm>
            <a:off x="-15875" y="142875"/>
            <a:ext cx="8229600" cy="642938"/>
          </a:xfrm>
        </p:spPr>
        <p:txBody>
          <a:bodyPr/>
          <a:lstStyle/>
          <a:p>
            <a:pPr algn="l" defTabSz="512763" fontAlgn="base">
              <a:spcAft>
                <a:spcPct val="0"/>
              </a:spcAft>
            </a:pPr>
            <a:r>
              <a:rPr lang="en-US" altLang="zh-CN" dirty="0"/>
              <a:t>1</a:t>
            </a:r>
            <a:r>
              <a:rPr lang="zh-CN" altLang="en-US" dirty="0"/>
              <a:t>，估计量的标准误差的</a:t>
            </a:r>
            <a:r>
              <a:rPr lang="en-US" altLang="zh-CN" dirty="0"/>
              <a:t>bootstrap</a:t>
            </a:r>
            <a:r>
              <a:rPr lang="zh-CN" altLang="en-US" dirty="0"/>
              <a:t>估计</a:t>
            </a:r>
          </a:p>
        </p:txBody>
      </p:sp>
      <p:sp>
        <p:nvSpPr>
          <p:cNvPr id="4" name="灯片编号占位符 2">
            <a:extLst>
              <a:ext uri="{FF2B5EF4-FFF2-40B4-BE49-F238E27FC236}">
                <a16:creationId xmlns:a16="http://schemas.microsoft.com/office/drawing/2014/main" id="{C27C162C-7E7E-4C70-B53F-15564590C7C6}"/>
              </a:ext>
            </a:extLst>
          </p:cNvPr>
          <p:cNvSpPr>
            <a:spLocks noGrp="1" noChangeArrowheads="1"/>
          </p:cNvSpPr>
          <p:nvPr>
            <p:ph type="sldNum" sz="quarter" idx="12"/>
          </p:nvPr>
        </p:nvSpPr>
        <p:spPr bwMode="auto">
          <a:xfrm>
            <a:off x="6553200" y="6391275"/>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9FCE3FB9-BAC7-4293-A5BB-B8E090A183F8}" type="slidenum">
              <a:rPr lang="zh-CN" altLang="en-US">
                <a:solidFill>
                  <a:srgbClr val="898989"/>
                </a:solidFill>
              </a:rPr>
              <a:pPr/>
              <a:t>84</a:t>
            </a:fld>
            <a:endParaRPr lang="zh-CN" altLang="en-US">
              <a:solidFill>
                <a:srgbClr val="898989"/>
              </a:solidFill>
            </a:endParaRPr>
          </a:p>
        </p:txBody>
      </p:sp>
      <p:sp>
        <p:nvSpPr>
          <p:cNvPr id="7" name="文本框 6">
            <a:extLst>
              <a:ext uri="{FF2B5EF4-FFF2-40B4-BE49-F238E27FC236}">
                <a16:creationId xmlns:a16="http://schemas.microsoft.com/office/drawing/2014/main" id="{67E1E751-2065-41F1-988F-FBFC97780509}"/>
              </a:ext>
            </a:extLst>
          </p:cNvPr>
          <p:cNvSpPr txBox="1"/>
          <p:nvPr/>
        </p:nvSpPr>
        <p:spPr>
          <a:xfrm>
            <a:off x="-15875" y="953725"/>
            <a:ext cx="9159875" cy="4031873"/>
          </a:xfrm>
          <a:prstGeom prst="rect">
            <a:avLst/>
          </a:prstGeom>
          <a:noFill/>
          <a:ln w="25400">
            <a:noFill/>
          </a:ln>
        </p:spPr>
        <p:txBody>
          <a:bodyPr wrap="square">
            <a:spAutoFit/>
          </a:bodyPr>
          <a:lstStyle/>
          <a:p>
            <a:r>
              <a:rPr lang="zh-CN" altLang="en-US" sz="3200" b="1" dirty="0"/>
              <a:t>例</a:t>
            </a:r>
            <a:r>
              <a:rPr lang="en-US" altLang="zh-CN" sz="3200" b="1" dirty="0"/>
              <a:t>1</a:t>
            </a:r>
            <a:r>
              <a:rPr lang="zh-CN" altLang="en-US" sz="3200" b="1" dirty="0"/>
              <a:t>：</a:t>
            </a:r>
            <a:r>
              <a:rPr lang="zh-CN" altLang="en-US" sz="3200" dirty="0"/>
              <a:t>某种基金的年回报率是具有分布函数</a:t>
            </a:r>
            <a:r>
              <a:rPr lang="en-US" altLang="zh-CN" sz="3200" dirty="0"/>
              <a:t>F</a:t>
            </a:r>
            <a:r>
              <a:rPr lang="zh-CN" altLang="en-US" sz="3200" dirty="0"/>
              <a:t>的连续型随机变量</a:t>
            </a:r>
            <a:r>
              <a:rPr lang="en-US" altLang="zh-CN" sz="3200" dirty="0"/>
              <a:t>, F</a:t>
            </a:r>
            <a:r>
              <a:rPr lang="zh-CN" altLang="en-US" sz="3200" dirty="0"/>
              <a:t>未知</a:t>
            </a:r>
            <a:r>
              <a:rPr lang="en-US" altLang="zh-CN" sz="3200" dirty="0"/>
              <a:t>, F</a:t>
            </a:r>
            <a:r>
              <a:rPr lang="zh-CN" altLang="en-US" sz="3200" dirty="0"/>
              <a:t>的中位数</a:t>
            </a:r>
            <a:r>
              <a:rPr lang="en-US" altLang="zh-CN" sz="3200" dirty="0"/>
              <a:t>θ</a:t>
            </a:r>
            <a:r>
              <a:rPr lang="zh-CN" altLang="en-US" sz="3200" dirty="0"/>
              <a:t>是未知参数</a:t>
            </a:r>
            <a:r>
              <a:rPr lang="en-US" altLang="zh-CN" sz="3200" dirty="0"/>
              <a:t>.</a:t>
            </a:r>
          </a:p>
          <a:p>
            <a:endParaRPr lang="en-US" altLang="zh-CN" sz="3200" dirty="0"/>
          </a:p>
          <a:p>
            <a:r>
              <a:rPr lang="zh-CN" altLang="en-US" sz="3200" dirty="0"/>
              <a:t>现有以下的数据</a:t>
            </a:r>
            <a:r>
              <a:rPr lang="en-US" altLang="zh-CN" sz="3200" dirty="0"/>
              <a:t>(%</a:t>
            </a:r>
            <a:r>
              <a:rPr lang="zh-CN" altLang="en-US" sz="3200" dirty="0"/>
              <a:t>率</a:t>
            </a:r>
            <a:r>
              <a:rPr lang="en-US" altLang="zh-CN" sz="3200" dirty="0"/>
              <a:t>):18.2, 9.5, 12.0, 21.1, 10.2</a:t>
            </a:r>
          </a:p>
          <a:p>
            <a:endParaRPr lang="en-US" altLang="zh-CN" sz="3200" dirty="0"/>
          </a:p>
          <a:p>
            <a:r>
              <a:rPr lang="zh-CN" altLang="en-US" sz="3200" dirty="0"/>
              <a:t>以样本中位数作为总体中位数</a:t>
            </a:r>
            <a:r>
              <a:rPr lang="en-US" altLang="zh-CN" sz="3200" dirty="0"/>
              <a:t>θ</a:t>
            </a:r>
            <a:r>
              <a:rPr lang="zh-CN" altLang="en-US" sz="3200" dirty="0"/>
              <a:t>的估计</a:t>
            </a:r>
            <a:r>
              <a:rPr lang="en-US" altLang="zh-CN" sz="3200" dirty="0"/>
              <a:t>.</a:t>
            </a:r>
          </a:p>
          <a:p>
            <a:endParaRPr lang="en-US" altLang="zh-CN" sz="3200" dirty="0"/>
          </a:p>
          <a:p>
            <a:r>
              <a:rPr lang="zh-CN" altLang="en-US" sz="3200" dirty="0"/>
              <a:t>试求</a:t>
            </a:r>
            <a:r>
              <a:rPr lang="zh-CN" altLang="en-US" sz="3200" b="1" dirty="0"/>
              <a:t>中位数估计的标准误差的</a:t>
            </a:r>
            <a:r>
              <a:rPr lang="en-US" altLang="zh-CN" sz="3200" b="1" dirty="0"/>
              <a:t>bootstrap</a:t>
            </a:r>
            <a:r>
              <a:rPr lang="zh-CN" altLang="en-US" sz="3200" b="1" dirty="0"/>
              <a:t>估计</a:t>
            </a:r>
            <a:r>
              <a:rPr lang="en-US" altLang="zh-CN" sz="3200" dirty="0"/>
              <a:t>.</a:t>
            </a:r>
            <a:endParaRPr lang="zh-CN" altLang="en-US" sz="3200" dirty="0"/>
          </a:p>
        </p:txBody>
      </p:sp>
    </p:spTree>
    <p:extLst>
      <p:ext uri="{BB962C8B-B14F-4D97-AF65-F5344CB8AC3E}">
        <p14:creationId xmlns:p14="http://schemas.microsoft.com/office/powerpoint/2010/main" val="266002023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标题 1">
            <a:extLst>
              <a:ext uri="{FF2B5EF4-FFF2-40B4-BE49-F238E27FC236}">
                <a16:creationId xmlns:a16="http://schemas.microsoft.com/office/drawing/2014/main" id="{C5D96BB7-F3EE-475D-8C4A-757D9F1B8C06}"/>
              </a:ext>
            </a:extLst>
          </p:cNvPr>
          <p:cNvSpPr>
            <a:spLocks noGrp="1" noChangeArrowheads="1"/>
          </p:cNvSpPr>
          <p:nvPr>
            <p:ph type="title"/>
          </p:nvPr>
        </p:nvSpPr>
        <p:spPr>
          <a:xfrm>
            <a:off x="-15875" y="142875"/>
            <a:ext cx="8229600" cy="642938"/>
          </a:xfrm>
        </p:spPr>
        <p:txBody>
          <a:bodyPr/>
          <a:lstStyle/>
          <a:p>
            <a:pPr algn="l" defTabSz="512763" fontAlgn="base">
              <a:spcAft>
                <a:spcPct val="0"/>
              </a:spcAft>
            </a:pPr>
            <a:r>
              <a:rPr lang="en-US" altLang="zh-CN" dirty="0"/>
              <a:t>1</a:t>
            </a:r>
            <a:r>
              <a:rPr lang="zh-CN" altLang="en-US" dirty="0"/>
              <a:t>，估计量的标准误差的</a:t>
            </a:r>
            <a:r>
              <a:rPr lang="en-US" altLang="zh-CN" dirty="0"/>
              <a:t>bootstrap</a:t>
            </a:r>
            <a:r>
              <a:rPr lang="zh-CN" altLang="en-US" dirty="0"/>
              <a:t>估计</a:t>
            </a:r>
          </a:p>
        </p:txBody>
      </p:sp>
      <p:sp>
        <p:nvSpPr>
          <p:cNvPr id="4" name="灯片编号占位符 2">
            <a:extLst>
              <a:ext uri="{FF2B5EF4-FFF2-40B4-BE49-F238E27FC236}">
                <a16:creationId xmlns:a16="http://schemas.microsoft.com/office/drawing/2014/main" id="{C27C162C-7E7E-4C70-B53F-15564590C7C6}"/>
              </a:ext>
            </a:extLst>
          </p:cNvPr>
          <p:cNvSpPr>
            <a:spLocks noGrp="1" noChangeArrowheads="1"/>
          </p:cNvSpPr>
          <p:nvPr>
            <p:ph type="sldNum" sz="quarter" idx="12"/>
          </p:nvPr>
        </p:nvSpPr>
        <p:spPr bwMode="auto">
          <a:xfrm>
            <a:off x="6553200" y="6391275"/>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9FCE3FB9-BAC7-4293-A5BB-B8E090A183F8}" type="slidenum">
              <a:rPr lang="zh-CN" altLang="en-US">
                <a:solidFill>
                  <a:srgbClr val="898989"/>
                </a:solidFill>
              </a:rPr>
              <a:pPr/>
              <a:t>85</a:t>
            </a:fld>
            <a:endParaRPr lang="zh-CN" altLang="en-US">
              <a:solidFill>
                <a:srgbClr val="898989"/>
              </a:solidFill>
            </a:endParaRPr>
          </a:p>
        </p:txBody>
      </p:sp>
      <p:sp>
        <p:nvSpPr>
          <p:cNvPr id="7" name="文本框 6">
            <a:extLst>
              <a:ext uri="{FF2B5EF4-FFF2-40B4-BE49-F238E27FC236}">
                <a16:creationId xmlns:a16="http://schemas.microsoft.com/office/drawing/2014/main" id="{67E1E751-2065-41F1-988F-FBFC97780509}"/>
              </a:ext>
            </a:extLst>
          </p:cNvPr>
          <p:cNvSpPr txBox="1"/>
          <p:nvPr/>
        </p:nvSpPr>
        <p:spPr>
          <a:xfrm>
            <a:off x="-15875" y="953725"/>
            <a:ext cx="9159875" cy="5139869"/>
          </a:xfrm>
          <a:prstGeom prst="rect">
            <a:avLst/>
          </a:prstGeom>
          <a:noFill/>
          <a:ln w="25400">
            <a:noFill/>
          </a:ln>
        </p:spPr>
        <p:txBody>
          <a:bodyPr wrap="square">
            <a:spAutoFit/>
          </a:bodyPr>
          <a:lstStyle/>
          <a:p>
            <a:r>
              <a:rPr lang="zh-CN" altLang="en-US" sz="3200" b="1" dirty="0"/>
              <a:t>解 </a:t>
            </a:r>
            <a:r>
              <a:rPr lang="zh-CN" altLang="en-US" sz="3200" dirty="0"/>
              <a:t>将原始样本自小到大排序</a:t>
            </a:r>
            <a:r>
              <a:rPr lang="en-US" altLang="zh-CN" sz="3200" dirty="0"/>
              <a:t>,</a:t>
            </a:r>
            <a:r>
              <a:rPr lang="zh-CN" altLang="en-US" sz="3200" dirty="0"/>
              <a:t>中间一个数为</a:t>
            </a:r>
            <a:r>
              <a:rPr lang="en-US" altLang="zh-CN" sz="3200" dirty="0"/>
              <a:t>12.0,</a:t>
            </a:r>
            <a:r>
              <a:rPr lang="zh-CN" altLang="en-US" sz="3200" dirty="0"/>
              <a:t>得样本中位数为</a:t>
            </a:r>
            <a:r>
              <a:rPr lang="en-US" altLang="zh-CN" sz="3200" dirty="0"/>
              <a:t>12.0.</a:t>
            </a:r>
          </a:p>
          <a:p>
            <a:r>
              <a:rPr lang="zh-CN" altLang="en-US" sz="3200" dirty="0"/>
              <a:t>相继地、独立地在上述</a:t>
            </a:r>
            <a:r>
              <a:rPr lang="en-US" altLang="zh-CN" sz="3200" dirty="0"/>
              <a:t>5</a:t>
            </a:r>
            <a:r>
              <a:rPr lang="zh-CN" altLang="en-US" sz="3200" dirty="0"/>
              <a:t>个数据中</a:t>
            </a:r>
            <a:r>
              <a:rPr lang="en-US" altLang="zh-CN" sz="3200" dirty="0"/>
              <a:t>,</a:t>
            </a:r>
            <a:r>
              <a:rPr lang="zh-CN" altLang="en-US" sz="3200" dirty="0"/>
              <a:t>按放回抽样的方法取样</a:t>
            </a:r>
            <a:r>
              <a:rPr lang="en-US" altLang="zh-CN" sz="3200" dirty="0"/>
              <a:t>, </a:t>
            </a:r>
            <a:r>
              <a:rPr lang="zh-CN" altLang="en-US" sz="3200" dirty="0"/>
              <a:t>取</a:t>
            </a:r>
            <a:r>
              <a:rPr lang="en-US" altLang="zh-CN" sz="3200" dirty="0"/>
              <a:t>B=10</a:t>
            </a:r>
            <a:r>
              <a:rPr lang="zh-CN" altLang="en-US" sz="3200" dirty="0"/>
              <a:t>得到下述</a:t>
            </a:r>
            <a:r>
              <a:rPr lang="en-US" altLang="zh-CN" sz="3200" dirty="0"/>
              <a:t>10</a:t>
            </a:r>
            <a:r>
              <a:rPr lang="zh-CN" altLang="en-US" sz="3200" dirty="0"/>
              <a:t>个</a:t>
            </a:r>
            <a:r>
              <a:rPr lang="en-US" altLang="zh-CN" sz="3200" dirty="0"/>
              <a:t>bootstrap</a:t>
            </a:r>
            <a:r>
              <a:rPr lang="zh-CN" altLang="en-US" sz="3200" dirty="0"/>
              <a:t>样本</a:t>
            </a:r>
            <a:r>
              <a:rPr lang="en-US" altLang="zh-CN" sz="3200" dirty="0"/>
              <a:t>:</a:t>
            </a:r>
          </a:p>
          <a:p>
            <a:r>
              <a:rPr lang="zh-CN" altLang="en-US" sz="2000" dirty="0"/>
              <a:t>样本</a:t>
            </a:r>
            <a:r>
              <a:rPr lang="en-US" altLang="zh-CN" sz="2000" dirty="0"/>
              <a:t>1 9.5,18.2,12.0,10.2,18.2</a:t>
            </a:r>
          </a:p>
          <a:p>
            <a:r>
              <a:rPr lang="zh-CN" altLang="en-US" sz="2000" dirty="0"/>
              <a:t>样本</a:t>
            </a:r>
            <a:r>
              <a:rPr lang="en-US" altLang="zh-CN" sz="2000" dirty="0"/>
              <a:t>2 21.1, 18.2, 12.0, 9.5, 10.2</a:t>
            </a:r>
          </a:p>
          <a:p>
            <a:r>
              <a:rPr lang="zh-CN" altLang="en-US" sz="2000" dirty="0"/>
              <a:t>样本</a:t>
            </a:r>
            <a:r>
              <a:rPr lang="en-US" altLang="zh-CN" sz="2000" dirty="0"/>
              <a:t>3 21.1, 10.2, 10.2, 12.0, 10.2</a:t>
            </a:r>
          </a:p>
          <a:p>
            <a:r>
              <a:rPr lang="zh-CN" altLang="en-US" sz="2000" dirty="0"/>
              <a:t>样本</a:t>
            </a:r>
            <a:r>
              <a:rPr lang="en-US" altLang="zh-CN" sz="2000" dirty="0"/>
              <a:t>4 18.2, 12.0, 9.5, 18.2, 10.2</a:t>
            </a:r>
          </a:p>
          <a:p>
            <a:r>
              <a:rPr lang="zh-CN" altLang="en-US" sz="2000" dirty="0"/>
              <a:t>样本</a:t>
            </a:r>
            <a:r>
              <a:rPr lang="en-US" altLang="zh-CN" sz="2000" dirty="0"/>
              <a:t>5 21.1, 12.0, 18.2, 12.0, 18.2</a:t>
            </a:r>
          </a:p>
          <a:p>
            <a:r>
              <a:rPr lang="zh-CN" altLang="en-US" sz="2000" dirty="0"/>
              <a:t>样本</a:t>
            </a:r>
            <a:r>
              <a:rPr lang="en-US" altLang="zh-CN" sz="2000" dirty="0"/>
              <a:t>6 10.2, 10.2, 9.5, 21.1, 10.2</a:t>
            </a:r>
          </a:p>
          <a:p>
            <a:r>
              <a:rPr lang="zh-CN" altLang="en-US" sz="2000" dirty="0"/>
              <a:t>样本</a:t>
            </a:r>
            <a:r>
              <a:rPr lang="en-US" altLang="zh-CN" sz="2000" dirty="0"/>
              <a:t>7 9.5, 21.1, 12.0, 10.2, 12.0</a:t>
            </a:r>
          </a:p>
          <a:p>
            <a:r>
              <a:rPr lang="zh-CN" altLang="en-US" sz="2000" dirty="0"/>
              <a:t>样本</a:t>
            </a:r>
            <a:r>
              <a:rPr lang="en-US" altLang="zh-CN" sz="2000" dirty="0"/>
              <a:t>8 10.2, 18.2, 10.2, 21.1, 21.1</a:t>
            </a:r>
          </a:p>
          <a:p>
            <a:r>
              <a:rPr lang="zh-CN" altLang="en-US" sz="2000" dirty="0"/>
              <a:t>样本</a:t>
            </a:r>
            <a:r>
              <a:rPr lang="en-US" altLang="zh-CN" sz="2000" dirty="0"/>
              <a:t>9 10.2, 10.2, 18.2, 18.2, 18.2</a:t>
            </a:r>
          </a:p>
          <a:p>
            <a:r>
              <a:rPr lang="zh-CN" altLang="en-US" sz="2000" dirty="0"/>
              <a:t>样本</a:t>
            </a:r>
            <a:r>
              <a:rPr lang="en-US" altLang="zh-CN" sz="2000" dirty="0"/>
              <a:t>10, 18.2, 10.2, 18.2, 10.2, 10.2</a:t>
            </a:r>
            <a:endParaRPr lang="zh-CN" altLang="en-US" sz="3200" dirty="0"/>
          </a:p>
        </p:txBody>
      </p:sp>
    </p:spTree>
    <p:extLst>
      <p:ext uri="{BB962C8B-B14F-4D97-AF65-F5344CB8AC3E}">
        <p14:creationId xmlns:p14="http://schemas.microsoft.com/office/powerpoint/2010/main" val="236455549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标题 1">
            <a:extLst>
              <a:ext uri="{FF2B5EF4-FFF2-40B4-BE49-F238E27FC236}">
                <a16:creationId xmlns:a16="http://schemas.microsoft.com/office/drawing/2014/main" id="{C5D96BB7-F3EE-475D-8C4A-757D9F1B8C06}"/>
              </a:ext>
            </a:extLst>
          </p:cNvPr>
          <p:cNvSpPr>
            <a:spLocks noGrp="1" noChangeArrowheads="1"/>
          </p:cNvSpPr>
          <p:nvPr>
            <p:ph type="title"/>
          </p:nvPr>
        </p:nvSpPr>
        <p:spPr>
          <a:xfrm>
            <a:off x="-15875" y="142875"/>
            <a:ext cx="8229600" cy="642938"/>
          </a:xfrm>
        </p:spPr>
        <p:txBody>
          <a:bodyPr/>
          <a:lstStyle/>
          <a:p>
            <a:pPr algn="l" defTabSz="512763" fontAlgn="base">
              <a:spcAft>
                <a:spcPct val="0"/>
              </a:spcAft>
            </a:pPr>
            <a:r>
              <a:rPr lang="en-US" altLang="zh-CN" dirty="0"/>
              <a:t>1</a:t>
            </a:r>
            <a:r>
              <a:rPr lang="zh-CN" altLang="en-US" dirty="0"/>
              <a:t>，估计量的标准误差的</a:t>
            </a:r>
            <a:r>
              <a:rPr lang="en-US" altLang="zh-CN" dirty="0"/>
              <a:t>bootstrap</a:t>
            </a:r>
            <a:r>
              <a:rPr lang="zh-CN" altLang="en-US" dirty="0"/>
              <a:t>估计</a:t>
            </a:r>
          </a:p>
        </p:txBody>
      </p:sp>
      <p:sp>
        <p:nvSpPr>
          <p:cNvPr id="4" name="灯片编号占位符 2">
            <a:extLst>
              <a:ext uri="{FF2B5EF4-FFF2-40B4-BE49-F238E27FC236}">
                <a16:creationId xmlns:a16="http://schemas.microsoft.com/office/drawing/2014/main" id="{C27C162C-7E7E-4C70-B53F-15564590C7C6}"/>
              </a:ext>
            </a:extLst>
          </p:cNvPr>
          <p:cNvSpPr>
            <a:spLocks noGrp="1" noChangeArrowheads="1"/>
          </p:cNvSpPr>
          <p:nvPr>
            <p:ph type="sldNum" sz="quarter" idx="12"/>
          </p:nvPr>
        </p:nvSpPr>
        <p:spPr bwMode="auto">
          <a:xfrm>
            <a:off x="6553200" y="6391275"/>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9FCE3FB9-BAC7-4293-A5BB-B8E090A183F8}" type="slidenum">
              <a:rPr lang="zh-CN" altLang="en-US">
                <a:solidFill>
                  <a:srgbClr val="898989"/>
                </a:solidFill>
              </a:rPr>
              <a:pPr/>
              <a:t>86</a:t>
            </a:fld>
            <a:endParaRPr lang="zh-CN" altLang="en-US">
              <a:solidFill>
                <a:srgbClr val="898989"/>
              </a:solidFill>
            </a:endParaRPr>
          </a:p>
        </p:txBody>
      </p:sp>
      <p:sp>
        <p:nvSpPr>
          <p:cNvPr id="7" name="文本框 6">
            <a:extLst>
              <a:ext uri="{FF2B5EF4-FFF2-40B4-BE49-F238E27FC236}">
                <a16:creationId xmlns:a16="http://schemas.microsoft.com/office/drawing/2014/main" id="{67E1E751-2065-41F1-988F-FBFC97780509}"/>
              </a:ext>
            </a:extLst>
          </p:cNvPr>
          <p:cNvSpPr txBox="1"/>
          <p:nvPr/>
        </p:nvSpPr>
        <p:spPr>
          <a:xfrm>
            <a:off x="-15875" y="953725"/>
            <a:ext cx="9159875" cy="1569660"/>
          </a:xfrm>
          <a:prstGeom prst="rect">
            <a:avLst/>
          </a:prstGeom>
          <a:noFill/>
          <a:ln w="25400">
            <a:noFill/>
          </a:ln>
        </p:spPr>
        <p:txBody>
          <a:bodyPr wrap="square">
            <a:spAutoFit/>
          </a:bodyPr>
          <a:lstStyle/>
          <a:p>
            <a:r>
              <a:rPr lang="zh-CN" altLang="en-US" sz="3200" b="1" dirty="0"/>
              <a:t>解 </a:t>
            </a:r>
            <a:endParaRPr lang="zh-CN" altLang="en-US" sz="3200" dirty="0"/>
          </a:p>
          <a:p>
            <a:r>
              <a:rPr lang="zh-CN" altLang="en-US" sz="3200" dirty="0"/>
              <a:t>对以上每个</a:t>
            </a:r>
            <a:r>
              <a:rPr lang="en-US" altLang="zh-CN" sz="3200" dirty="0"/>
              <a:t>bootstrap</a:t>
            </a:r>
            <a:r>
              <a:rPr lang="zh-CN" altLang="en-US" sz="3200" dirty="0"/>
              <a:t>样本</a:t>
            </a:r>
            <a:r>
              <a:rPr lang="en-US" altLang="zh-CN" sz="3200" dirty="0"/>
              <a:t>, </a:t>
            </a:r>
            <a:r>
              <a:rPr lang="zh-CN" altLang="en-US" sz="3200" dirty="0"/>
              <a:t>求得样本中位数分别为</a:t>
            </a:r>
          </a:p>
          <a:p>
            <a:r>
              <a:rPr lang="en-US" altLang="zh-CN" sz="3200" dirty="0"/>
              <a:t>12.0,12.0,10.2,12.0,18.2,10.2,12.0,18.2,18.2,10.2</a:t>
            </a:r>
            <a:endParaRPr lang="zh-CN" altLang="en-US" sz="3200" dirty="0"/>
          </a:p>
        </p:txBody>
      </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C045906C-17DC-45D5-B419-2FE3CE25C495}"/>
                  </a:ext>
                </a:extLst>
              </p:cNvPr>
              <p:cNvSpPr txBox="1"/>
              <p:nvPr/>
            </p:nvSpPr>
            <p:spPr>
              <a:xfrm>
                <a:off x="-25207" y="2408351"/>
                <a:ext cx="9159875" cy="1821268"/>
              </a:xfrm>
              <a:prstGeom prst="rect">
                <a:avLst/>
              </a:prstGeom>
              <a:noFill/>
              <a:ln w="25400">
                <a:noFill/>
              </a:ln>
            </p:spPr>
            <p:txBody>
              <a:bodyPr wrap="square">
                <a:spAutoFit/>
              </a:bodyPr>
              <a:lstStyle/>
              <a:p>
                <a:pPr>
                  <a:spcBef>
                    <a:spcPts val="900"/>
                  </a:spcBef>
                  <a:spcAft>
                    <a:spcPts val="900"/>
                  </a:spcAft>
                </a:pPr>
                <a:r>
                  <a:rPr lang="en-US" altLang="zh-CN" sz="3200" dirty="0" err="1">
                    <a:effectLst/>
                    <a:latin typeface="宋体" panose="02010600030101010101" pitchFamily="2" charset="-122"/>
                    <a:cs typeface="Times New Roman" panose="02020603050405020304" pitchFamily="18" charset="0"/>
                  </a:rPr>
                  <a:t>是以原始样本确定的样本中位数</a:t>
                </a:r>
                <a14:m>
                  <m:oMath xmlns:m="http://schemas.openxmlformats.org/officeDocument/2006/math">
                    <m:acc>
                      <m:accPr>
                        <m:chr m:val="̂"/>
                        <m:ctrlPr>
                          <a:rPr lang="zh-CN" altLang="zh-CN" sz="3200" i="1" smtClean="0">
                            <a:effectLst/>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sz="3200" i="1">
                            <a:effectLst/>
                            <a:latin typeface="Cambria Math" panose="02040503050406030204" pitchFamily="18" charset="0"/>
                            <a:cs typeface="Times New Roman" panose="02020603050405020304" pitchFamily="18" charset="0"/>
                          </a:rPr>
                          <m:t>𝜃</m:t>
                        </m:r>
                      </m:e>
                    </m:acc>
                    <m:r>
                      <a:rPr lang="en-US" altLang="zh-CN" sz="3200">
                        <a:effectLst/>
                        <a:latin typeface="Cambria Math" panose="02040503050406030204" pitchFamily="18" charset="0"/>
                        <a:cs typeface="Times New Roman" panose="02020603050405020304" pitchFamily="18" charset="0"/>
                      </a:rPr>
                      <m:t>=</m:t>
                    </m:r>
                    <m:r>
                      <a:rPr lang="en-US" altLang="zh-CN" sz="3200" i="1">
                        <a:effectLst/>
                        <a:latin typeface="Cambria Math" panose="02040503050406030204" pitchFamily="18" charset="0"/>
                        <a:cs typeface="Times New Roman" panose="02020603050405020304" pitchFamily="18" charset="0"/>
                      </a:rPr>
                      <m:t>12.0</m:t>
                    </m:r>
                  </m:oMath>
                </a14:m>
                <a:r>
                  <a:rPr lang="en-US" altLang="zh-CN" sz="3200" dirty="0">
                    <a:effectLst/>
                    <a:latin typeface="宋体" panose="02010600030101010101" pitchFamily="2" charset="-122"/>
                    <a:cs typeface="Times New Roman" panose="02020603050405020304" pitchFamily="18" charset="0"/>
                  </a:rPr>
                  <a:t>作为总体中位数</a:t>
                </a:r>
                <a:r>
                  <a:rPr lang="en-US" altLang="zh-CN" sz="3200" dirty="0">
                    <a:effectLst/>
                    <a:latin typeface="Cambria" panose="02040503050406030204" pitchFamily="18" charset="0"/>
                    <a:cs typeface="Times New Roman" panose="02020603050405020304" pitchFamily="18" charset="0"/>
                  </a:rPr>
                  <a:t>θ</a:t>
                </a:r>
                <a:r>
                  <a:rPr lang="en-US" altLang="zh-CN" sz="3200" dirty="0">
                    <a:effectLst/>
                    <a:latin typeface="宋体" panose="02010600030101010101" pitchFamily="2" charset="-122"/>
                    <a:cs typeface="Times New Roman" panose="02020603050405020304" pitchFamily="18" charset="0"/>
                  </a:rPr>
                  <a:t>的估计</a:t>
                </a:r>
                <a:r>
                  <a:rPr lang="en-US" altLang="zh-CN" sz="3200" dirty="0">
                    <a:effectLst/>
                    <a:latin typeface="Cambria" panose="02040503050406030204" pitchFamily="18" charset="0"/>
                    <a:cs typeface="Times New Roman" panose="02020603050405020304" pitchFamily="18" charset="0"/>
                  </a:rPr>
                  <a:t>,</a:t>
                </a:r>
                <a:endParaRPr lang="zh-CN" altLang="zh-CN" sz="3200" dirty="0">
                  <a:effectLst/>
                  <a:latin typeface="Cambria" panose="02040503050406030204" pitchFamily="18" charset="0"/>
                  <a:cs typeface="Times New Roman" panose="02020603050405020304" pitchFamily="18" charset="0"/>
                </a:endParaRPr>
              </a:p>
              <a:p>
                <a:pPr>
                  <a:spcBef>
                    <a:spcPts val="900"/>
                  </a:spcBef>
                  <a:spcAft>
                    <a:spcPts val="900"/>
                  </a:spcAft>
                </a:pPr>
                <a:r>
                  <a:rPr lang="en-US" altLang="zh-CN" sz="3200" dirty="0" err="1">
                    <a:effectLst/>
                    <a:latin typeface="宋体" panose="02010600030101010101" pitchFamily="2" charset="-122"/>
                    <a:cs typeface="Times New Roman" panose="02020603050405020304" pitchFamily="18" charset="0"/>
                  </a:rPr>
                  <a:t>其标准误差的</a:t>
                </a:r>
                <a:r>
                  <a:rPr lang="en-US" altLang="zh-CN" sz="3200" dirty="0" err="1">
                    <a:effectLst/>
                    <a:latin typeface="Cambria" panose="02040503050406030204" pitchFamily="18" charset="0"/>
                    <a:cs typeface="Times New Roman" panose="02020603050405020304" pitchFamily="18" charset="0"/>
                  </a:rPr>
                  <a:t>bootstrap</a:t>
                </a:r>
                <a:r>
                  <a:rPr lang="en-US" altLang="zh-CN" sz="3200" dirty="0" err="1">
                    <a:effectLst/>
                    <a:latin typeface="宋体" panose="02010600030101010101" pitchFamily="2" charset="-122"/>
                    <a:cs typeface="Times New Roman" panose="02020603050405020304" pitchFamily="18" charset="0"/>
                  </a:rPr>
                  <a:t>估计为</a:t>
                </a:r>
                <a:endParaRPr lang="zh-CN" altLang="en-US" sz="3200" dirty="0"/>
              </a:p>
            </p:txBody>
          </p:sp>
        </mc:Choice>
        <mc:Fallback xmlns="">
          <p:sp>
            <p:nvSpPr>
              <p:cNvPr id="6" name="文本框 5">
                <a:extLst>
                  <a:ext uri="{FF2B5EF4-FFF2-40B4-BE49-F238E27FC236}">
                    <a16:creationId xmlns:a16="http://schemas.microsoft.com/office/drawing/2014/main" id="{C045906C-17DC-45D5-B419-2FE3CE25C495}"/>
                  </a:ext>
                </a:extLst>
              </p:cNvPr>
              <p:cNvSpPr txBox="1">
                <a:spLocks noRot="1" noChangeAspect="1" noMove="1" noResize="1" noEditPoints="1" noAdjustHandles="1" noChangeArrowheads="1" noChangeShapeType="1" noTextEdit="1"/>
              </p:cNvSpPr>
              <p:nvPr/>
            </p:nvSpPr>
            <p:spPr>
              <a:xfrm>
                <a:off x="-25207" y="2408351"/>
                <a:ext cx="9159875" cy="1821268"/>
              </a:xfrm>
              <a:prstGeom prst="rect">
                <a:avLst/>
              </a:prstGeom>
              <a:blipFill>
                <a:blip r:embed="rId2"/>
                <a:stretch>
                  <a:fillRect l="-1731" t="-4348" r="-466" b="-10033"/>
                </a:stretch>
              </a:blipFill>
              <a:ln w="25400">
                <a:noFill/>
              </a:ln>
            </p:spPr>
            <p:txBody>
              <a:bodyPr/>
              <a:lstStyle/>
              <a:p>
                <a:r>
                  <a:rPr lang="zh-CN" altLang="en-US">
                    <a:noFill/>
                  </a:rPr>
                  <a:t> </a:t>
                </a:r>
              </a:p>
            </p:txBody>
          </p:sp>
        </mc:Fallback>
      </mc:AlternateContent>
      <p:pic>
        <p:nvPicPr>
          <p:cNvPr id="3" name="图片 2">
            <a:extLst>
              <a:ext uri="{FF2B5EF4-FFF2-40B4-BE49-F238E27FC236}">
                <a16:creationId xmlns:a16="http://schemas.microsoft.com/office/drawing/2014/main" id="{9AD9DBD4-BF59-D6FE-A617-5A2763CF1B18}"/>
              </a:ext>
            </a:extLst>
          </p:cNvPr>
          <p:cNvPicPr>
            <a:picLocks noChangeAspect="1"/>
          </p:cNvPicPr>
          <p:nvPr/>
        </p:nvPicPr>
        <p:blipFill>
          <a:blip r:embed="rId3"/>
          <a:stretch>
            <a:fillRect/>
          </a:stretch>
        </p:blipFill>
        <p:spPr>
          <a:xfrm>
            <a:off x="1577074" y="4374105"/>
            <a:ext cx="5989851" cy="982997"/>
          </a:xfrm>
          <a:prstGeom prst="rect">
            <a:avLst/>
          </a:prstGeom>
        </p:spPr>
      </p:pic>
    </p:spTree>
    <p:extLst>
      <p:ext uri="{BB962C8B-B14F-4D97-AF65-F5344CB8AC3E}">
        <p14:creationId xmlns:p14="http://schemas.microsoft.com/office/powerpoint/2010/main" val="53539478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标题 1">
            <a:extLst>
              <a:ext uri="{FF2B5EF4-FFF2-40B4-BE49-F238E27FC236}">
                <a16:creationId xmlns:a16="http://schemas.microsoft.com/office/drawing/2014/main" id="{C5D96BB7-F3EE-475D-8C4A-757D9F1B8C06}"/>
              </a:ext>
            </a:extLst>
          </p:cNvPr>
          <p:cNvSpPr>
            <a:spLocks noGrp="1" noChangeArrowheads="1"/>
          </p:cNvSpPr>
          <p:nvPr>
            <p:ph type="title"/>
          </p:nvPr>
        </p:nvSpPr>
        <p:spPr>
          <a:xfrm>
            <a:off x="-15875" y="142875"/>
            <a:ext cx="9493420" cy="642938"/>
          </a:xfrm>
        </p:spPr>
        <p:txBody>
          <a:bodyPr/>
          <a:lstStyle/>
          <a:p>
            <a:pPr algn="l" defTabSz="512763" fontAlgn="base">
              <a:spcAft>
                <a:spcPct val="0"/>
              </a:spcAft>
            </a:pPr>
            <a:r>
              <a:rPr lang="en-US" altLang="zh-CN" dirty="0"/>
              <a:t>2</a:t>
            </a:r>
            <a:r>
              <a:rPr lang="zh-CN" altLang="en-US" dirty="0"/>
              <a:t> 估计量的均方误差及偏差的 </a:t>
            </a:r>
            <a:r>
              <a:rPr lang="en-US" altLang="zh-CN" dirty="0"/>
              <a:t>bootstrap</a:t>
            </a:r>
            <a:r>
              <a:rPr lang="zh-CN" altLang="en-US" dirty="0"/>
              <a:t>估计</a:t>
            </a:r>
          </a:p>
        </p:txBody>
      </p:sp>
      <p:sp>
        <p:nvSpPr>
          <p:cNvPr id="4" name="灯片编号占位符 2">
            <a:extLst>
              <a:ext uri="{FF2B5EF4-FFF2-40B4-BE49-F238E27FC236}">
                <a16:creationId xmlns:a16="http://schemas.microsoft.com/office/drawing/2014/main" id="{C27C162C-7E7E-4C70-B53F-15564590C7C6}"/>
              </a:ext>
            </a:extLst>
          </p:cNvPr>
          <p:cNvSpPr>
            <a:spLocks noGrp="1" noChangeArrowheads="1"/>
          </p:cNvSpPr>
          <p:nvPr>
            <p:ph type="sldNum" sz="quarter" idx="12"/>
          </p:nvPr>
        </p:nvSpPr>
        <p:spPr bwMode="auto">
          <a:xfrm>
            <a:off x="6553200" y="6391275"/>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9FCE3FB9-BAC7-4293-A5BB-B8E090A183F8}" type="slidenum">
              <a:rPr lang="zh-CN" altLang="en-US">
                <a:solidFill>
                  <a:srgbClr val="898989"/>
                </a:solidFill>
              </a:rPr>
              <a:pPr/>
              <a:t>87</a:t>
            </a:fld>
            <a:endParaRPr lang="zh-CN" altLang="en-US">
              <a:solidFill>
                <a:srgbClr val="898989"/>
              </a:solidFill>
            </a:endParaRPr>
          </a:p>
        </p:txBody>
      </p:sp>
      <p:pic>
        <p:nvPicPr>
          <p:cNvPr id="3" name="图片 2">
            <a:extLst>
              <a:ext uri="{FF2B5EF4-FFF2-40B4-BE49-F238E27FC236}">
                <a16:creationId xmlns:a16="http://schemas.microsoft.com/office/drawing/2014/main" id="{9A906340-FDBB-469E-811D-EB216DFF7C8A}"/>
              </a:ext>
            </a:extLst>
          </p:cNvPr>
          <p:cNvPicPr>
            <a:picLocks noChangeAspect="1"/>
          </p:cNvPicPr>
          <p:nvPr/>
        </p:nvPicPr>
        <p:blipFill>
          <a:blip r:embed="rId2"/>
          <a:stretch>
            <a:fillRect/>
          </a:stretch>
        </p:blipFill>
        <p:spPr>
          <a:xfrm>
            <a:off x="119052" y="3234702"/>
            <a:ext cx="8923809" cy="1323810"/>
          </a:xfrm>
          <a:prstGeom prst="rect">
            <a:avLst/>
          </a:prstGeom>
        </p:spPr>
      </p:pic>
      <p:sp>
        <p:nvSpPr>
          <p:cNvPr id="8" name="文本框 7">
            <a:extLst>
              <a:ext uri="{FF2B5EF4-FFF2-40B4-BE49-F238E27FC236}">
                <a16:creationId xmlns:a16="http://schemas.microsoft.com/office/drawing/2014/main" id="{07CB9BD5-24EE-4D63-B6B9-C2E63E809FDF}"/>
              </a:ext>
            </a:extLst>
          </p:cNvPr>
          <p:cNvSpPr txBox="1"/>
          <p:nvPr/>
        </p:nvSpPr>
        <p:spPr>
          <a:xfrm>
            <a:off x="0" y="899291"/>
            <a:ext cx="9033904" cy="2062103"/>
          </a:xfrm>
          <a:prstGeom prst="rect">
            <a:avLst/>
          </a:prstGeom>
          <a:noFill/>
          <a:ln w="25400">
            <a:noFill/>
          </a:ln>
        </p:spPr>
        <p:txBody>
          <a:bodyPr wrap="square">
            <a:spAutoFit/>
          </a:bodyPr>
          <a:lstStyle/>
          <a:p>
            <a:r>
              <a:rPr kumimoji="0" lang="zh-CN" altLang="en-US" sz="3200" b="1" i="0" u="none" strike="noStrike" kern="1200" cap="none" spc="0" normalizeH="0" baseline="0" noProof="0" dirty="0">
                <a:ln>
                  <a:noFill/>
                </a:ln>
                <a:solidFill>
                  <a:srgbClr val="006699"/>
                </a:solidFill>
                <a:effectLst/>
                <a:uLnTx/>
                <a:uFillTx/>
                <a:latin typeface="Verdana" panose="020B0604030504040204" pitchFamily="34" charset="0"/>
                <a:ea typeface="宋体" panose="02010600030101010101" pitchFamily="2" charset="-122"/>
                <a:cs typeface="+mn-cs"/>
              </a:rPr>
              <a:t>例</a:t>
            </a:r>
            <a:r>
              <a:rPr kumimoji="0" lang="en-US" altLang="zh-CN" sz="3200" b="1" i="0" u="none" strike="noStrike" kern="1200" cap="none" spc="0" normalizeH="0" baseline="0" noProof="0" dirty="0">
                <a:ln>
                  <a:noFill/>
                </a:ln>
                <a:solidFill>
                  <a:srgbClr val="006699"/>
                </a:solidFill>
                <a:effectLst/>
                <a:uLnTx/>
                <a:uFillTx/>
                <a:latin typeface="Verdana" panose="020B0604030504040204" pitchFamily="34" charset="0"/>
                <a:ea typeface="宋体" panose="02010600030101010101" pitchFamily="2" charset="-122"/>
                <a:cs typeface="+mn-cs"/>
              </a:rPr>
              <a:t>2 </a:t>
            </a:r>
            <a:r>
              <a:rPr kumimoji="0" lang="zh-CN" altLang="en-US" sz="3200" b="1" i="0" u="none" strike="noStrike" kern="1200" cap="none" spc="0" normalizeH="0" baseline="0" noProof="0" dirty="0">
                <a:ln>
                  <a:noFill/>
                </a:ln>
                <a:solidFill>
                  <a:srgbClr val="006699"/>
                </a:solidFill>
                <a:effectLst/>
                <a:uLnTx/>
                <a:uFillTx/>
                <a:latin typeface="Verdana" panose="020B0604030504040204" pitchFamily="34" charset="0"/>
                <a:ea typeface="宋体" panose="02010600030101010101" pitchFamily="2" charset="-122"/>
                <a:cs typeface="+mn-cs"/>
              </a:rPr>
              <a:t>均方误差</a:t>
            </a:r>
            <a:endParaRPr kumimoji="0" lang="en-US" altLang="zh-CN" sz="3200" b="1" i="0" u="none" strike="noStrike" kern="1200" cap="none" spc="0" normalizeH="0" baseline="0" noProof="0" dirty="0">
              <a:ln>
                <a:noFill/>
              </a:ln>
              <a:solidFill>
                <a:srgbClr val="006699"/>
              </a:solidFill>
              <a:effectLst/>
              <a:uLnTx/>
              <a:uFillTx/>
              <a:latin typeface="Verdana" panose="020B0604030504040204" pitchFamily="34" charset="0"/>
              <a:ea typeface="宋体" panose="02010600030101010101" pitchFamily="2" charset="-122"/>
              <a:cs typeface="+mn-cs"/>
            </a:endParaRPr>
          </a:p>
          <a:p>
            <a:r>
              <a:rPr kumimoji="0" lang="zh-CN" altLang="en-US" sz="3200" i="0" u="none" strike="noStrike" kern="1200" cap="none" spc="0" normalizeH="0" baseline="0" noProof="0" dirty="0">
                <a:ln>
                  <a:noFill/>
                </a:ln>
                <a:solidFill>
                  <a:srgbClr val="006699"/>
                </a:solidFill>
                <a:effectLst/>
                <a:uLnTx/>
                <a:uFillTx/>
                <a:latin typeface="Verdana" panose="020B0604030504040204" pitchFamily="34" charset="0"/>
                <a:ea typeface="宋体" panose="02010600030101010101" pitchFamily="2" charset="-122"/>
                <a:cs typeface="+mn-cs"/>
              </a:rPr>
              <a:t>设金属元素铂的升华热是具有分布函数</a:t>
            </a:r>
            <a:r>
              <a:rPr kumimoji="0" lang="en-US" altLang="zh-CN" sz="3200" i="0" u="none" strike="noStrike" kern="1200" cap="none" spc="0" normalizeH="0" baseline="0" noProof="0" dirty="0">
                <a:ln>
                  <a:noFill/>
                </a:ln>
                <a:solidFill>
                  <a:srgbClr val="006699"/>
                </a:solidFill>
                <a:effectLst/>
                <a:uLnTx/>
                <a:uFillTx/>
                <a:latin typeface="Verdana" panose="020B0604030504040204" pitchFamily="34" charset="0"/>
                <a:ea typeface="宋体" panose="02010600030101010101" pitchFamily="2" charset="-122"/>
                <a:cs typeface="+mn-cs"/>
              </a:rPr>
              <a:t>F</a:t>
            </a:r>
            <a:r>
              <a:rPr kumimoji="0" lang="zh-CN" altLang="en-US" sz="3200" i="0" u="none" strike="noStrike" kern="1200" cap="none" spc="0" normalizeH="0" baseline="0" noProof="0" dirty="0">
                <a:ln>
                  <a:noFill/>
                </a:ln>
                <a:solidFill>
                  <a:srgbClr val="006699"/>
                </a:solidFill>
                <a:effectLst/>
                <a:uLnTx/>
                <a:uFillTx/>
                <a:latin typeface="Verdana" panose="020B0604030504040204" pitchFamily="34" charset="0"/>
                <a:ea typeface="宋体" panose="02010600030101010101" pitchFamily="2" charset="-122"/>
                <a:cs typeface="+mn-cs"/>
              </a:rPr>
              <a:t>的连续型随机变量</a:t>
            </a:r>
            <a:r>
              <a:rPr kumimoji="0" lang="en-US" altLang="zh-CN" sz="3200" i="0" u="none" strike="noStrike" kern="1200" cap="none" spc="0" normalizeH="0" baseline="0" noProof="0" dirty="0">
                <a:ln>
                  <a:noFill/>
                </a:ln>
                <a:solidFill>
                  <a:srgbClr val="006699"/>
                </a:solidFill>
                <a:effectLst/>
                <a:uLnTx/>
                <a:uFillTx/>
                <a:latin typeface="Verdana" panose="020B0604030504040204" pitchFamily="34" charset="0"/>
                <a:ea typeface="宋体" panose="02010600030101010101" pitchFamily="2" charset="-122"/>
                <a:cs typeface="+mn-cs"/>
              </a:rPr>
              <a:t>,F</a:t>
            </a:r>
            <a:r>
              <a:rPr kumimoji="0" lang="zh-CN" altLang="en-US" sz="3200" i="0" u="none" strike="noStrike" kern="1200" cap="none" spc="0" normalizeH="0" baseline="0" noProof="0" dirty="0">
                <a:ln>
                  <a:noFill/>
                </a:ln>
                <a:solidFill>
                  <a:srgbClr val="006699"/>
                </a:solidFill>
                <a:effectLst/>
                <a:uLnTx/>
                <a:uFillTx/>
                <a:latin typeface="Verdana" panose="020B0604030504040204" pitchFamily="34" charset="0"/>
                <a:ea typeface="宋体" panose="02010600030101010101" pitchFamily="2" charset="-122"/>
                <a:cs typeface="+mn-cs"/>
              </a:rPr>
              <a:t>的中位数是未知参数</a:t>
            </a:r>
            <a:r>
              <a:rPr kumimoji="0" lang="en-US" altLang="zh-CN" sz="3200" i="0" u="none" strike="noStrike" kern="1200" cap="none" spc="0" normalizeH="0" baseline="0" noProof="0" dirty="0">
                <a:ln>
                  <a:noFill/>
                </a:ln>
                <a:solidFill>
                  <a:srgbClr val="006699"/>
                </a:solidFill>
                <a:effectLst/>
                <a:uLnTx/>
                <a:uFillTx/>
                <a:latin typeface="Verdana" panose="020B0604030504040204" pitchFamily="34" charset="0"/>
                <a:ea typeface="宋体" panose="02010600030101010101" pitchFamily="2" charset="-122"/>
                <a:cs typeface="+mn-cs"/>
              </a:rPr>
              <a:t>,</a:t>
            </a:r>
            <a:r>
              <a:rPr kumimoji="0" lang="zh-CN" altLang="en-US" sz="3200" i="0" u="none" strike="noStrike" kern="1200" cap="none" spc="0" normalizeH="0" baseline="0" noProof="0" dirty="0">
                <a:ln>
                  <a:noFill/>
                </a:ln>
                <a:solidFill>
                  <a:srgbClr val="006699"/>
                </a:solidFill>
                <a:effectLst/>
                <a:uLnTx/>
                <a:uFillTx/>
                <a:latin typeface="Verdana" panose="020B0604030504040204" pitchFamily="34" charset="0"/>
                <a:ea typeface="宋体" panose="02010600030101010101" pitchFamily="2" charset="-122"/>
                <a:cs typeface="+mn-cs"/>
              </a:rPr>
              <a:t>现测得以下的数据</a:t>
            </a:r>
            <a:r>
              <a:rPr kumimoji="0" lang="en-US" altLang="zh-CN" sz="3200" i="0" u="none" strike="noStrike" kern="1200" cap="none" spc="0" normalizeH="0" baseline="0" noProof="0" dirty="0">
                <a:ln>
                  <a:noFill/>
                </a:ln>
                <a:solidFill>
                  <a:srgbClr val="006699"/>
                </a:solidFill>
                <a:effectLst/>
                <a:uLnTx/>
                <a:uFillTx/>
                <a:latin typeface="Verdana" panose="020B0604030504040204" pitchFamily="34" charset="0"/>
                <a:ea typeface="宋体" panose="02010600030101010101" pitchFamily="2" charset="-122"/>
                <a:cs typeface="+mn-cs"/>
              </a:rPr>
              <a:t>(</a:t>
            </a:r>
            <a:r>
              <a:rPr kumimoji="0" lang="zh-CN" altLang="en-US" sz="3200" i="0" u="none" strike="noStrike" kern="1200" cap="none" spc="0" normalizeH="0" baseline="0" noProof="0" dirty="0">
                <a:ln>
                  <a:noFill/>
                </a:ln>
                <a:solidFill>
                  <a:srgbClr val="006699"/>
                </a:solidFill>
                <a:effectLst/>
                <a:uLnTx/>
                <a:uFillTx/>
                <a:latin typeface="Verdana" panose="020B0604030504040204" pitchFamily="34" charset="0"/>
                <a:ea typeface="宋体" panose="02010600030101010101" pitchFamily="2" charset="-122"/>
                <a:cs typeface="+mn-cs"/>
              </a:rPr>
              <a:t>以</a:t>
            </a:r>
            <a:r>
              <a:rPr kumimoji="0" lang="en-US" altLang="zh-CN" sz="3200" i="0" u="none" strike="noStrike" kern="1200" cap="none" spc="0" normalizeH="0" baseline="0" noProof="0" dirty="0">
                <a:ln>
                  <a:noFill/>
                </a:ln>
                <a:solidFill>
                  <a:srgbClr val="006699"/>
                </a:solidFill>
                <a:effectLst/>
                <a:uLnTx/>
                <a:uFillTx/>
                <a:latin typeface="Verdana" panose="020B0604030504040204" pitchFamily="34" charset="0"/>
                <a:ea typeface="宋体" panose="02010600030101010101" pitchFamily="2" charset="-122"/>
                <a:cs typeface="+mn-cs"/>
              </a:rPr>
              <a:t>kcal/mol</a:t>
            </a:r>
            <a:r>
              <a:rPr kumimoji="0" lang="zh-CN" altLang="en-US" sz="3200" i="0" u="none" strike="noStrike" kern="1200" cap="none" spc="0" normalizeH="0" baseline="0" noProof="0" dirty="0">
                <a:ln>
                  <a:noFill/>
                </a:ln>
                <a:solidFill>
                  <a:srgbClr val="006699"/>
                </a:solidFill>
                <a:effectLst/>
                <a:uLnTx/>
                <a:uFillTx/>
                <a:latin typeface="Verdana" panose="020B0604030504040204" pitchFamily="34" charset="0"/>
                <a:ea typeface="宋体" panose="02010600030101010101" pitchFamily="2" charset="-122"/>
                <a:cs typeface="+mn-cs"/>
              </a:rPr>
              <a:t>计</a:t>
            </a:r>
            <a:r>
              <a:rPr kumimoji="0" lang="en-US" altLang="zh-CN" sz="3200" i="0" u="none" strike="noStrike" kern="1200" cap="none" spc="0" normalizeH="0" baseline="0" noProof="0" dirty="0">
                <a:ln>
                  <a:noFill/>
                </a:ln>
                <a:solidFill>
                  <a:srgbClr val="006699"/>
                </a:solidFill>
                <a:effectLst/>
                <a:uLnTx/>
                <a:uFillTx/>
                <a:latin typeface="Verdana" panose="020B0604030504040204" pitchFamily="34" charset="0"/>
                <a:ea typeface="宋体" panose="02010600030101010101" pitchFamily="2" charset="-122"/>
                <a:cs typeface="+mn-cs"/>
              </a:rPr>
              <a:t>)</a:t>
            </a:r>
            <a:endParaRPr lang="zh-CN" altLang="en-US" dirty="0"/>
          </a:p>
        </p:txBody>
      </p:sp>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6C70FC2C-E039-4A5B-9A6A-E3A0F67EAF36}"/>
                  </a:ext>
                </a:extLst>
              </p:cNvPr>
              <p:cNvSpPr txBox="1"/>
              <p:nvPr/>
            </p:nvSpPr>
            <p:spPr>
              <a:xfrm>
                <a:off x="-39695" y="4790183"/>
                <a:ext cx="9223390" cy="745397"/>
              </a:xfrm>
              <a:prstGeom prst="rect">
                <a:avLst/>
              </a:prstGeom>
              <a:noFill/>
              <a:ln w="25400">
                <a:noFill/>
              </a:ln>
            </p:spPr>
            <p:txBody>
              <a:bodyPr wrap="square">
                <a:spAutoFit/>
              </a:bodyPr>
              <a:lstStyle/>
              <a:p>
                <a:r>
                  <a:rPr kumimoji="0" lang="zh-CN" altLang="en-US" sz="3200" b="0" i="0" u="none" strike="noStrike" kern="1200" cap="none" spc="0" normalizeH="0" baseline="0" noProof="0" dirty="0">
                    <a:ln>
                      <a:noFill/>
                    </a:ln>
                    <a:solidFill>
                      <a:srgbClr val="006699"/>
                    </a:solidFill>
                    <a:effectLst/>
                    <a:uLnTx/>
                    <a:uFillTx/>
                    <a:latin typeface="Verdana" panose="020B0604030504040204" pitchFamily="34" charset="0"/>
                    <a:ea typeface="宋体" panose="02010600030101010101" pitchFamily="2" charset="-122"/>
                    <a:cs typeface="+mn-cs"/>
                  </a:rPr>
                  <a:t>求中位数</a:t>
                </a:r>
                <a:r>
                  <a:rPr kumimoji="0" lang="en-US" altLang="zh-CN" sz="3200" b="0" i="0" u="none" strike="noStrike" kern="1200" cap="none" spc="0" normalizeH="0" baseline="0" noProof="0" dirty="0">
                    <a:ln>
                      <a:noFill/>
                    </a:ln>
                    <a:solidFill>
                      <a:srgbClr val="006699"/>
                    </a:solidFill>
                    <a:effectLst/>
                    <a:uLnTx/>
                    <a:uFillTx/>
                    <a:latin typeface="Verdana" panose="020B0604030504040204" pitchFamily="34" charset="0"/>
                    <a:ea typeface="宋体" panose="02010600030101010101" pitchFamily="2" charset="-122"/>
                    <a:cs typeface="+mn-cs"/>
                  </a:rPr>
                  <a:t>θ</a:t>
                </a:r>
                <a:r>
                  <a:rPr kumimoji="0" lang="zh-CN" altLang="en-US" sz="3200" b="0" i="0" u="none" strike="noStrike" kern="1200" cap="none" spc="0" normalizeH="0" baseline="0" noProof="0" dirty="0">
                    <a:ln>
                      <a:noFill/>
                    </a:ln>
                    <a:solidFill>
                      <a:srgbClr val="006699"/>
                    </a:solidFill>
                    <a:effectLst/>
                    <a:uLnTx/>
                    <a:uFillTx/>
                    <a:latin typeface="Verdana" panose="020B0604030504040204" pitchFamily="34" charset="0"/>
                    <a:ea typeface="宋体" panose="02010600030101010101" pitchFamily="2" charset="-122"/>
                    <a:cs typeface="+mn-cs"/>
                  </a:rPr>
                  <a:t>的</a:t>
                </a:r>
                <a:r>
                  <a:rPr kumimoji="0" lang="zh-CN" altLang="en-US" sz="3200" b="1" i="0" u="none" strike="noStrike" kern="1200" cap="none" spc="0" normalizeH="0" baseline="0" noProof="0" dirty="0">
                    <a:ln>
                      <a:noFill/>
                    </a:ln>
                    <a:solidFill>
                      <a:srgbClr val="FF0000"/>
                    </a:solidFill>
                    <a:effectLst/>
                    <a:uLnTx/>
                    <a:uFillTx/>
                    <a:latin typeface="Verdana" panose="020B0604030504040204" pitchFamily="34" charset="0"/>
                    <a:ea typeface="宋体" panose="02010600030101010101" pitchFamily="2" charset="-122"/>
                    <a:cs typeface="+mn-cs"/>
                  </a:rPr>
                  <a:t>均方误差</a:t>
                </a:r>
                <a14:m>
                  <m:oMath xmlns:m="http://schemas.openxmlformats.org/officeDocument/2006/math">
                    <m:sSup>
                      <m:sSupPr>
                        <m:ctrlPr>
                          <a:rPr lang="en-US" altLang="zh-CN" sz="3200" i="1" smtClean="0">
                            <a:effectLst/>
                            <a:latin typeface="Cambria Math" panose="02040503050406030204" pitchFamily="18" charset="0"/>
                            <a:ea typeface="等线" panose="02010600030101010101" pitchFamily="2" charset="-122"/>
                            <a:cs typeface="Times New Roman" panose="02020603050405020304" pitchFamily="18" charset="0"/>
                          </a:rPr>
                        </m:ctrlPr>
                      </m:sSupPr>
                      <m:e>
                        <m:r>
                          <a:rPr lang="en-US" altLang="zh-CN" sz="3200" i="1">
                            <a:latin typeface="Cambria Math" panose="02040503050406030204" pitchFamily="18" charset="0"/>
                            <a:ea typeface="等线" panose="02010600030101010101" pitchFamily="2" charset="-122"/>
                            <a:cs typeface="Times New Roman" panose="02020603050405020304" pitchFamily="18" charset="0"/>
                          </a:rPr>
                          <m:t>𝐸</m:t>
                        </m:r>
                        <m:d>
                          <m:dPr>
                            <m:ctrlPr>
                              <a:rPr lang="zh-CN" altLang="zh-CN" sz="3200" i="1">
                                <a:latin typeface="Cambria Math" panose="02040503050406030204" pitchFamily="18" charset="0"/>
                                <a:ea typeface="Cambria Math" panose="02040503050406030204" pitchFamily="18" charset="0"/>
                              </a:rPr>
                            </m:ctrlPr>
                          </m:dPr>
                          <m:e>
                            <m:acc>
                              <m:accPr>
                                <m:chr m:val="̂"/>
                                <m:ctrlPr>
                                  <a:rPr lang="zh-CN" altLang="zh-CN" sz="3200" i="1">
                                    <a:latin typeface="Cambria Math" panose="02040503050406030204" pitchFamily="18" charset="0"/>
                                    <a:ea typeface="Cambria Math" panose="02040503050406030204" pitchFamily="18" charset="0"/>
                                  </a:rPr>
                                </m:ctrlPr>
                              </m:accPr>
                              <m:e>
                                <m:r>
                                  <a:rPr lang="en-US" altLang="zh-CN" sz="3200" i="1">
                                    <a:latin typeface="Cambria Math" panose="02040503050406030204" pitchFamily="18" charset="0"/>
                                    <a:ea typeface="等线" panose="02010600030101010101" pitchFamily="2" charset="-122"/>
                                    <a:cs typeface="Times New Roman" panose="02020603050405020304" pitchFamily="18" charset="0"/>
                                  </a:rPr>
                                  <m:t>𝜃</m:t>
                                </m:r>
                              </m:e>
                            </m:acc>
                            <m:r>
                              <a:rPr lang="en-US" altLang="zh-CN" sz="3200" i="1">
                                <a:latin typeface="Cambria Math" panose="02040503050406030204" pitchFamily="18" charset="0"/>
                                <a:ea typeface="等线" panose="02010600030101010101" pitchFamily="2" charset="-122"/>
                                <a:cs typeface="Times New Roman" panose="02020603050405020304" pitchFamily="18" charset="0"/>
                              </a:rPr>
                              <m:t>−</m:t>
                            </m:r>
                            <m:r>
                              <a:rPr lang="en-US" altLang="zh-CN" sz="3200" i="1">
                                <a:latin typeface="Cambria Math" panose="02040503050406030204" pitchFamily="18" charset="0"/>
                                <a:ea typeface="等线" panose="02010600030101010101" pitchFamily="2" charset="-122"/>
                                <a:cs typeface="Times New Roman" panose="02020603050405020304" pitchFamily="18" charset="0"/>
                              </a:rPr>
                              <m:t>𝜃</m:t>
                            </m:r>
                          </m:e>
                        </m:d>
                      </m:e>
                      <m:sup>
                        <m:r>
                          <a:rPr lang="en-US" altLang="zh-CN" sz="3200" i="1" smtClean="0">
                            <a:effectLst/>
                            <a:latin typeface="Cambria Math" panose="02040503050406030204" pitchFamily="18" charset="0"/>
                            <a:ea typeface="等线" panose="02010600030101010101" pitchFamily="2" charset="-122"/>
                            <a:cs typeface="Times New Roman" panose="02020603050405020304" pitchFamily="18" charset="0"/>
                          </a:rPr>
                          <m:t>2</m:t>
                        </m:r>
                      </m:sup>
                    </m:sSup>
                  </m:oMath>
                </a14:m>
                <a:r>
                  <a:rPr kumimoji="0" lang="zh-CN" altLang="en-US" sz="3200" b="0" i="0" u="none" strike="noStrike" kern="1200" cap="none" spc="0" normalizeH="0" baseline="0" noProof="0" dirty="0">
                    <a:ln>
                      <a:noFill/>
                    </a:ln>
                    <a:solidFill>
                      <a:srgbClr val="006699"/>
                    </a:solidFill>
                    <a:effectLst/>
                    <a:uLnTx/>
                    <a:uFillTx/>
                    <a:latin typeface="Verdana" panose="020B0604030504040204" pitchFamily="34" charset="0"/>
                    <a:ea typeface="宋体" panose="02010600030101010101" pitchFamily="2" charset="-122"/>
                    <a:cs typeface="+mn-cs"/>
                  </a:rPr>
                  <a:t>的</a:t>
                </a:r>
                <a:r>
                  <a:rPr kumimoji="0" lang="en-US" altLang="zh-CN" sz="3200" b="0" i="0" u="none" strike="noStrike" kern="1200" cap="none" spc="0" normalizeH="0" baseline="0" noProof="0" dirty="0">
                    <a:ln>
                      <a:noFill/>
                    </a:ln>
                    <a:solidFill>
                      <a:srgbClr val="006699"/>
                    </a:solidFill>
                    <a:effectLst/>
                    <a:uLnTx/>
                    <a:uFillTx/>
                    <a:latin typeface="Verdana" panose="020B0604030504040204" pitchFamily="34" charset="0"/>
                    <a:ea typeface="宋体" panose="02010600030101010101" pitchFamily="2" charset="-122"/>
                    <a:cs typeface="+mn-cs"/>
                  </a:rPr>
                  <a:t>bootstrap</a:t>
                </a:r>
                <a:r>
                  <a:rPr kumimoji="0" lang="zh-CN" altLang="en-US" sz="3200" b="0" i="0" u="none" strike="noStrike" kern="1200" cap="none" spc="0" normalizeH="0" baseline="0" noProof="0" dirty="0">
                    <a:ln>
                      <a:noFill/>
                    </a:ln>
                    <a:solidFill>
                      <a:srgbClr val="006699"/>
                    </a:solidFill>
                    <a:effectLst/>
                    <a:uLnTx/>
                    <a:uFillTx/>
                    <a:latin typeface="Verdana" panose="020B0604030504040204" pitchFamily="34" charset="0"/>
                    <a:ea typeface="宋体" panose="02010600030101010101" pitchFamily="2" charset="-122"/>
                    <a:cs typeface="+mn-cs"/>
                  </a:rPr>
                  <a:t>估计</a:t>
                </a:r>
                <a:r>
                  <a:rPr kumimoji="0" lang="en-US" altLang="zh-CN" sz="3200" b="0" i="0" u="none" strike="noStrike" kern="1200" cap="none" spc="0" normalizeH="0" baseline="0" noProof="0" dirty="0">
                    <a:ln>
                      <a:noFill/>
                    </a:ln>
                    <a:solidFill>
                      <a:srgbClr val="006699"/>
                    </a:solidFill>
                    <a:effectLst/>
                    <a:uLnTx/>
                    <a:uFillTx/>
                    <a:latin typeface="Verdana" panose="020B0604030504040204" pitchFamily="34" charset="0"/>
                    <a:ea typeface="宋体" panose="02010600030101010101" pitchFamily="2" charset="-122"/>
                    <a:cs typeface="+mn-cs"/>
                  </a:rPr>
                  <a:t>.</a:t>
                </a:r>
                <a:endParaRPr lang="zh-CN" altLang="en-US" dirty="0"/>
              </a:p>
            </p:txBody>
          </p:sp>
        </mc:Choice>
        <mc:Fallback xmlns="">
          <p:sp>
            <p:nvSpPr>
              <p:cNvPr id="10" name="文本框 9">
                <a:extLst>
                  <a:ext uri="{FF2B5EF4-FFF2-40B4-BE49-F238E27FC236}">
                    <a16:creationId xmlns:a16="http://schemas.microsoft.com/office/drawing/2014/main" id="{6C70FC2C-E039-4A5B-9A6A-E3A0F67EAF36}"/>
                  </a:ext>
                </a:extLst>
              </p:cNvPr>
              <p:cNvSpPr txBox="1">
                <a:spLocks noRot="1" noChangeAspect="1" noMove="1" noResize="1" noEditPoints="1" noAdjustHandles="1" noChangeArrowheads="1" noChangeShapeType="1" noTextEdit="1"/>
              </p:cNvSpPr>
              <p:nvPr/>
            </p:nvSpPr>
            <p:spPr>
              <a:xfrm>
                <a:off x="-39695" y="4790183"/>
                <a:ext cx="9223390" cy="745397"/>
              </a:xfrm>
              <a:prstGeom prst="rect">
                <a:avLst/>
              </a:prstGeom>
              <a:blipFill>
                <a:blip r:embed="rId3"/>
                <a:stretch>
                  <a:fillRect l="-1651" r="-1519" b="-20492"/>
                </a:stretch>
              </a:blipFill>
              <a:ln w="25400">
                <a:noFill/>
              </a:ln>
            </p:spPr>
            <p:txBody>
              <a:bodyPr/>
              <a:lstStyle/>
              <a:p>
                <a:r>
                  <a:rPr lang="zh-CN" altLang="en-US">
                    <a:noFill/>
                  </a:rPr>
                  <a:t> </a:t>
                </a:r>
              </a:p>
            </p:txBody>
          </p:sp>
        </mc:Fallback>
      </mc:AlternateContent>
      <p:sp>
        <p:nvSpPr>
          <p:cNvPr id="5" name="文本框 4">
            <a:extLst>
              <a:ext uri="{FF2B5EF4-FFF2-40B4-BE49-F238E27FC236}">
                <a16:creationId xmlns:a16="http://schemas.microsoft.com/office/drawing/2014/main" id="{E63F5D11-812E-2907-146B-B8FDFF6DEC1C}"/>
              </a:ext>
            </a:extLst>
          </p:cNvPr>
          <p:cNvSpPr txBox="1"/>
          <p:nvPr/>
        </p:nvSpPr>
        <p:spPr>
          <a:xfrm>
            <a:off x="-39695" y="5422343"/>
            <a:ext cx="9223390" cy="584775"/>
          </a:xfrm>
          <a:prstGeom prst="rect">
            <a:avLst/>
          </a:prstGeom>
          <a:noFill/>
          <a:ln w="25400">
            <a:noFill/>
          </a:ln>
        </p:spPr>
        <p:txBody>
          <a:bodyPr wrap="square">
            <a:spAutoFit/>
          </a:bodyPr>
          <a:lstStyle/>
          <a:p>
            <a:r>
              <a:rPr kumimoji="0" lang="zh-CN" altLang="en-US" sz="3200" b="0" i="0" u="none" strike="noStrike" kern="1200" cap="none" spc="0" normalizeH="0" baseline="0" noProof="0" dirty="0">
                <a:ln>
                  <a:noFill/>
                </a:ln>
                <a:solidFill>
                  <a:srgbClr val="006699"/>
                </a:solidFill>
                <a:effectLst/>
                <a:uLnTx/>
                <a:uFillTx/>
                <a:latin typeface="Verdana" panose="020B0604030504040204" pitchFamily="34" charset="0"/>
                <a:ea typeface="宋体" panose="02010600030101010101" pitchFamily="2" charset="-122"/>
                <a:cs typeface="+mn-cs"/>
              </a:rPr>
              <a:t>（以样本中位数作为总体中位数</a:t>
            </a:r>
            <a:r>
              <a:rPr kumimoji="0" lang="en-US" altLang="zh-CN" sz="3200" b="0" i="0" u="none" strike="noStrike" kern="1200" cap="none" spc="0" normalizeH="0" baseline="0" noProof="0" dirty="0">
                <a:ln>
                  <a:noFill/>
                </a:ln>
                <a:solidFill>
                  <a:srgbClr val="006699"/>
                </a:solidFill>
                <a:effectLst/>
                <a:uLnTx/>
                <a:uFillTx/>
                <a:latin typeface="Verdana" panose="020B0604030504040204" pitchFamily="34" charset="0"/>
                <a:ea typeface="宋体" panose="02010600030101010101" pitchFamily="2" charset="-122"/>
                <a:cs typeface="+mn-cs"/>
              </a:rPr>
              <a:t>θ</a:t>
            </a:r>
            <a:r>
              <a:rPr kumimoji="0" lang="zh-CN" altLang="en-US" sz="3200" b="0" i="0" u="none" strike="noStrike" kern="1200" cap="none" spc="0" normalizeH="0" baseline="0" noProof="0" dirty="0">
                <a:ln>
                  <a:noFill/>
                </a:ln>
                <a:solidFill>
                  <a:srgbClr val="006699"/>
                </a:solidFill>
                <a:effectLst/>
                <a:uLnTx/>
                <a:uFillTx/>
                <a:latin typeface="Verdana" panose="020B0604030504040204" pitchFamily="34" charset="0"/>
                <a:ea typeface="宋体" panose="02010600030101010101" pitchFamily="2" charset="-122"/>
                <a:cs typeface="+mn-cs"/>
              </a:rPr>
              <a:t>的估计）</a:t>
            </a:r>
            <a:endParaRPr lang="zh-CN" altLang="en-US" dirty="0"/>
          </a:p>
        </p:txBody>
      </p:sp>
    </p:spTree>
    <p:extLst>
      <p:ext uri="{BB962C8B-B14F-4D97-AF65-F5344CB8AC3E}">
        <p14:creationId xmlns:p14="http://schemas.microsoft.com/office/powerpoint/2010/main" val="12405034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标题 1">
            <a:extLst>
              <a:ext uri="{FF2B5EF4-FFF2-40B4-BE49-F238E27FC236}">
                <a16:creationId xmlns:a16="http://schemas.microsoft.com/office/drawing/2014/main" id="{C5D96BB7-F3EE-475D-8C4A-757D9F1B8C06}"/>
              </a:ext>
            </a:extLst>
          </p:cNvPr>
          <p:cNvSpPr>
            <a:spLocks noGrp="1" noChangeArrowheads="1"/>
          </p:cNvSpPr>
          <p:nvPr>
            <p:ph type="title"/>
          </p:nvPr>
        </p:nvSpPr>
        <p:spPr>
          <a:xfrm>
            <a:off x="-15875" y="142875"/>
            <a:ext cx="9493420" cy="642938"/>
          </a:xfrm>
        </p:spPr>
        <p:txBody>
          <a:bodyPr/>
          <a:lstStyle/>
          <a:p>
            <a:pPr algn="l" defTabSz="512763" fontAlgn="base">
              <a:spcAft>
                <a:spcPct val="0"/>
              </a:spcAft>
            </a:pPr>
            <a:r>
              <a:rPr lang="en-US" altLang="zh-CN" dirty="0"/>
              <a:t>2</a:t>
            </a:r>
            <a:r>
              <a:rPr lang="zh-CN" altLang="en-US" dirty="0"/>
              <a:t> 估计量的均方误差及偏差的 </a:t>
            </a:r>
            <a:r>
              <a:rPr lang="en-US" altLang="zh-CN" dirty="0"/>
              <a:t>bootstrap</a:t>
            </a:r>
            <a:r>
              <a:rPr lang="zh-CN" altLang="en-US" dirty="0"/>
              <a:t>估计</a:t>
            </a:r>
          </a:p>
        </p:txBody>
      </p:sp>
      <p:sp>
        <p:nvSpPr>
          <p:cNvPr id="4" name="灯片编号占位符 2">
            <a:extLst>
              <a:ext uri="{FF2B5EF4-FFF2-40B4-BE49-F238E27FC236}">
                <a16:creationId xmlns:a16="http://schemas.microsoft.com/office/drawing/2014/main" id="{C27C162C-7E7E-4C70-B53F-15564590C7C6}"/>
              </a:ext>
            </a:extLst>
          </p:cNvPr>
          <p:cNvSpPr>
            <a:spLocks noGrp="1" noChangeArrowheads="1"/>
          </p:cNvSpPr>
          <p:nvPr>
            <p:ph type="sldNum" sz="quarter" idx="12"/>
          </p:nvPr>
        </p:nvSpPr>
        <p:spPr bwMode="auto">
          <a:xfrm>
            <a:off x="6553200" y="6391275"/>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9FCE3FB9-BAC7-4293-A5BB-B8E090A183F8}" type="slidenum">
              <a:rPr lang="zh-CN" altLang="en-US">
                <a:solidFill>
                  <a:srgbClr val="898989"/>
                </a:solidFill>
              </a:rPr>
              <a:pPr/>
              <a:t>88</a:t>
            </a:fld>
            <a:endParaRPr lang="zh-CN" altLang="en-US">
              <a:solidFill>
                <a:srgbClr val="898989"/>
              </a:solidFill>
            </a:endParaRPr>
          </a:p>
        </p:txBody>
      </p:sp>
      <p:sp>
        <p:nvSpPr>
          <p:cNvPr id="9" name="文本框 8">
            <a:extLst>
              <a:ext uri="{FF2B5EF4-FFF2-40B4-BE49-F238E27FC236}">
                <a16:creationId xmlns:a16="http://schemas.microsoft.com/office/drawing/2014/main" id="{44679242-5294-46A7-9A6B-6F7F1550BDDD}"/>
              </a:ext>
            </a:extLst>
          </p:cNvPr>
          <p:cNvSpPr txBox="1"/>
          <p:nvPr/>
        </p:nvSpPr>
        <p:spPr>
          <a:xfrm>
            <a:off x="0" y="874807"/>
            <a:ext cx="9144000" cy="5201424"/>
          </a:xfrm>
          <a:prstGeom prst="rect">
            <a:avLst/>
          </a:prstGeom>
          <a:noFill/>
          <a:ln w="25400">
            <a:noFill/>
          </a:ln>
        </p:spPr>
        <p:txBody>
          <a:bodyPr wrap="square">
            <a:spAutoFit/>
          </a:bodyPr>
          <a:lstStyle/>
          <a:p>
            <a:pPr>
              <a:spcBef>
                <a:spcPts val="900"/>
              </a:spcBef>
              <a:spcAft>
                <a:spcPts val="900"/>
              </a:spcAft>
            </a:pPr>
            <a:r>
              <a:rPr lang="en-US" altLang="zh-CN" sz="2800" b="1" dirty="0">
                <a:effectLst/>
                <a:latin typeface="宋体" panose="02010600030101010101" pitchFamily="2" charset="-122"/>
                <a:ea typeface="宋体" panose="02010600030101010101" pitchFamily="2" charset="-122"/>
                <a:cs typeface="Times New Roman" panose="02020603050405020304" pitchFamily="18" charset="0"/>
              </a:rPr>
              <a:t>解</a:t>
            </a:r>
            <a:r>
              <a:rPr lang="zh-CN" altLang="zh-CN" sz="2000" dirty="0">
                <a:effectLst/>
                <a:latin typeface="Aptos" panose="020B0004020202020204" pitchFamily="34" charset="0"/>
                <a:ea typeface="等线" panose="02010600030101010101" pitchFamily="2" charset="-122"/>
                <a:cs typeface="Times New Roman" panose="02020603050405020304" pitchFamily="18" charset="0"/>
              </a:rPr>
              <a:t>将原始样本中位数为</a:t>
            </a:r>
            <a:r>
              <a:rPr lang="en-US" altLang="zh-CN" sz="2000" dirty="0">
                <a:effectLst/>
                <a:latin typeface="Aptos" panose="020B0004020202020204" pitchFamily="34" charset="0"/>
                <a:ea typeface="等线" panose="02010600030101010101" pitchFamily="2" charset="-122"/>
                <a:cs typeface="Times New Roman" panose="02020603050405020304" pitchFamily="18" charset="0"/>
              </a:rPr>
              <a:t>(135.0+135.2)=135.1.</a:t>
            </a:r>
            <a:r>
              <a:rPr lang="zh-CN" altLang="zh-CN" sz="2000" dirty="0">
                <a:effectLst/>
                <a:latin typeface="Aptos" panose="020B0004020202020204" pitchFamily="34" charset="0"/>
                <a:ea typeface="等线" panose="02010600030101010101" pitchFamily="2" charset="-122"/>
                <a:cs typeface="Times New Roman" panose="02020603050405020304" pitchFamily="18" charset="0"/>
              </a:rPr>
              <a:t>以</a:t>
            </a:r>
            <a:r>
              <a:rPr lang="en-US" altLang="zh-CN" sz="2000" dirty="0">
                <a:effectLst/>
                <a:latin typeface="Aptos" panose="020B0004020202020204" pitchFamily="34" charset="0"/>
                <a:ea typeface="等线" panose="02010600030101010101" pitchFamily="2" charset="-122"/>
                <a:cs typeface="Times New Roman" panose="02020603050405020304" pitchFamily="18" charset="0"/>
              </a:rPr>
              <a:t>135.1</a:t>
            </a:r>
            <a:r>
              <a:rPr lang="zh-CN" altLang="zh-CN" sz="2000" dirty="0">
                <a:effectLst/>
                <a:latin typeface="Aptos" panose="020B0004020202020204" pitchFamily="34" charset="0"/>
                <a:ea typeface="等线" panose="02010600030101010101" pitchFamily="2" charset="-122"/>
                <a:cs typeface="Times New Roman" panose="02020603050405020304" pitchFamily="18" charset="0"/>
              </a:rPr>
              <a:t>作为总体中位数</a:t>
            </a:r>
            <a:r>
              <a:rPr lang="en-US" altLang="zh-CN" sz="2000" dirty="0">
                <a:effectLst/>
                <a:latin typeface="等线" panose="02010600030101010101" pitchFamily="2" charset="-122"/>
                <a:ea typeface="等线" panose="02010600030101010101" pitchFamily="2" charset="-122"/>
                <a:cs typeface="Times New Roman" panose="02020603050405020304" pitchFamily="18" charset="0"/>
              </a:rPr>
              <a:t>θ</a:t>
            </a:r>
            <a:r>
              <a:rPr lang="zh-CN" altLang="zh-CN" sz="2000" dirty="0">
                <a:effectLst/>
                <a:latin typeface="Aptos" panose="020B0004020202020204" pitchFamily="34" charset="0"/>
                <a:ea typeface="等线" panose="02010600030101010101" pitchFamily="2" charset="-122"/>
                <a:cs typeface="Times New Roman" panose="02020603050405020304" pitchFamily="18" charset="0"/>
              </a:rPr>
              <a:t>的估计</a:t>
            </a:r>
            <a:r>
              <a:rPr lang="en-US" altLang="zh-CN" sz="2000" dirty="0">
                <a:effectLst/>
                <a:latin typeface="Aptos" panose="020B0004020202020204" pitchFamily="34" charset="0"/>
                <a:ea typeface="等线" panose="02010600030101010101" pitchFamily="2" charset="-122"/>
                <a:cs typeface="Times New Roman" panose="02020603050405020304" pitchFamily="18" charset="0"/>
              </a:rPr>
              <a:t>,</a:t>
            </a:r>
          </a:p>
          <a:p>
            <a:pPr>
              <a:spcBef>
                <a:spcPts val="900"/>
              </a:spcBef>
              <a:spcAft>
                <a:spcPts val="900"/>
              </a:spcAft>
            </a:pPr>
            <a:r>
              <a:rPr lang="zh-CN" altLang="zh-CN" sz="2000" dirty="0">
                <a:effectLst/>
                <a:latin typeface="Aptos" panose="020B0004020202020204" pitchFamily="34" charset="0"/>
                <a:ea typeface="等线" panose="02010600030101010101" pitchFamily="2" charset="-122"/>
                <a:cs typeface="Times New Roman" panose="02020603050405020304" pitchFamily="18" charset="0"/>
              </a:rPr>
              <a:t>相继地、独立地抽取</a:t>
            </a:r>
            <a:r>
              <a:rPr lang="en-US" altLang="zh-CN" sz="2000" dirty="0">
                <a:effectLst/>
                <a:latin typeface="Aptos" panose="020B0004020202020204" pitchFamily="34" charset="0"/>
                <a:ea typeface="等线" panose="02010600030101010101" pitchFamily="2" charset="-122"/>
                <a:cs typeface="Times New Roman" panose="02020603050405020304" pitchFamily="18" charset="0"/>
              </a:rPr>
              <a:t>5</a:t>
            </a:r>
            <a:r>
              <a:rPr lang="zh-CN" altLang="zh-CN" sz="2000" dirty="0">
                <a:effectLst/>
                <a:latin typeface="Aptos" panose="020B0004020202020204" pitchFamily="34" charset="0"/>
                <a:ea typeface="等线" panose="02010600030101010101" pitchFamily="2" charset="-122"/>
                <a:cs typeface="Times New Roman" panose="02020603050405020304" pitchFamily="18" charset="0"/>
              </a:rPr>
              <a:t>个</a:t>
            </a:r>
            <a:r>
              <a:rPr lang="en-US" altLang="zh-CN" sz="2000" dirty="0">
                <a:effectLst/>
                <a:latin typeface="Aptos" panose="020B0004020202020204" pitchFamily="34" charset="0"/>
                <a:ea typeface="等线" panose="02010600030101010101" pitchFamily="2" charset="-122"/>
                <a:cs typeface="Times New Roman" panose="02020603050405020304" pitchFamily="18" charset="0"/>
              </a:rPr>
              <a:t>bootstrap</a:t>
            </a:r>
            <a:r>
              <a:rPr lang="zh-CN" altLang="zh-CN" sz="2000" dirty="0">
                <a:effectLst/>
                <a:latin typeface="Aptos" panose="020B0004020202020204" pitchFamily="34" charset="0"/>
                <a:ea typeface="等线" panose="02010600030101010101" pitchFamily="2" charset="-122"/>
                <a:cs typeface="Times New Roman" panose="02020603050405020304" pitchFamily="18" charset="0"/>
              </a:rPr>
              <a:t>样本如下</a:t>
            </a:r>
            <a:r>
              <a:rPr lang="en-US" altLang="zh-CN" sz="2000" dirty="0">
                <a:effectLst/>
                <a:latin typeface="Aptos" panose="020B0004020202020204" pitchFamily="34" charset="0"/>
                <a:ea typeface="等线" panose="02010600030101010101" pitchFamily="2" charset="-122"/>
                <a:cs typeface="Times New Roman" panose="02020603050405020304" pitchFamily="18" charset="0"/>
              </a:rPr>
              <a:t>: </a:t>
            </a:r>
          </a:p>
          <a:p>
            <a:pPr>
              <a:spcBef>
                <a:spcPts val="0"/>
              </a:spcBef>
              <a:spcAft>
                <a:spcPts val="0"/>
              </a:spcAft>
            </a:pPr>
            <a:r>
              <a:rPr lang="en-US" altLang="zh-CN" sz="1600" dirty="0">
                <a:effectLst/>
                <a:latin typeface="Aptos" panose="020B0004020202020204" pitchFamily="34" charset="0"/>
                <a:ea typeface="等线" panose="02010600030101010101" pitchFamily="2" charset="-122"/>
                <a:cs typeface="Times New Roman" panose="02020603050405020304" pitchFamily="18" charset="0"/>
              </a:rPr>
              <a:t>Sample 1: 134.3, 135.4, 134.1, 136.3, 136.6, 134.8, 134.8, 149.5, 135.8, 135, 136.3, 134.4, 134.4, 148.8, 134.9, 149.5, 148.8, 134.1, 147.8, 141.2, 134.4, 134.7, 147.8, 134.3, 149.5, 134.7 | Median: 135.2 </a:t>
            </a:r>
            <a:br>
              <a:rPr lang="en-US" altLang="zh-CN" sz="1600" dirty="0">
                <a:effectLst/>
                <a:latin typeface="Aptos" panose="020B0004020202020204" pitchFamily="34" charset="0"/>
                <a:ea typeface="等线" panose="02010600030101010101" pitchFamily="2" charset="-122"/>
                <a:cs typeface="Times New Roman" panose="02020603050405020304" pitchFamily="18" charset="0"/>
              </a:rPr>
            </a:br>
            <a:endParaRPr lang="en-US" altLang="zh-CN" sz="1600" dirty="0">
              <a:effectLst/>
              <a:latin typeface="Aptos" panose="020B0004020202020204" pitchFamily="34" charset="0"/>
              <a:ea typeface="等线" panose="02010600030101010101" pitchFamily="2" charset="-122"/>
              <a:cs typeface="Times New Roman" panose="02020603050405020304" pitchFamily="18" charset="0"/>
            </a:endParaRPr>
          </a:p>
          <a:p>
            <a:pPr>
              <a:spcBef>
                <a:spcPts val="0"/>
              </a:spcBef>
              <a:spcAft>
                <a:spcPts val="0"/>
              </a:spcAft>
            </a:pPr>
            <a:r>
              <a:rPr lang="en-US" altLang="zh-CN" sz="1600" dirty="0">
                <a:effectLst/>
                <a:latin typeface="Aptos" panose="020B0004020202020204" pitchFamily="34" charset="0"/>
                <a:ea typeface="等线" panose="02010600030101010101" pitchFamily="2" charset="-122"/>
                <a:cs typeface="Times New Roman" panose="02020603050405020304" pitchFamily="18" charset="0"/>
              </a:rPr>
              <a:t>Sample 2: 134.7, 136.6, 148.8, 134.3, 135.2, 141.2, 136.3, 133.7, 135.8, 135, 148.8, 148.8, 135, 141.2, 133.7, 133.7, 135.2, 135.2, 134.3, 134.8, 135, 134.3, 143.3, 135.2, 134.3, 134.8 | Median: 135.1 </a:t>
            </a:r>
            <a:br>
              <a:rPr lang="en-US" altLang="zh-CN" sz="1600" dirty="0">
                <a:effectLst/>
                <a:latin typeface="Aptos" panose="020B0004020202020204" pitchFamily="34" charset="0"/>
                <a:ea typeface="等线" panose="02010600030101010101" pitchFamily="2" charset="-122"/>
                <a:cs typeface="Times New Roman" panose="02020603050405020304" pitchFamily="18" charset="0"/>
              </a:rPr>
            </a:br>
            <a:endParaRPr lang="en-US" altLang="zh-CN" sz="1600" dirty="0">
              <a:effectLst/>
              <a:latin typeface="Aptos" panose="020B0004020202020204" pitchFamily="34" charset="0"/>
              <a:ea typeface="等线" panose="02010600030101010101" pitchFamily="2" charset="-122"/>
              <a:cs typeface="Times New Roman" panose="02020603050405020304" pitchFamily="18" charset="0"/>
            </a:endParaRPr>
          </a:p>
          <a:p>
            <a:pPr>
              <a:spcBef>
                <a:spcPts val="900"/>
              </a:spcBef>
              <a:spcAft>
                <a:spcPts val="900"/>
              </a:spcAft>
            </a:pPr>
            <a:r>
              <a:rPr lang="en-US" altLang="zh-CN" sz="1600" dirty="0">
                <a:effectLst/>
                <a:latin typeface="Aptos" panose="020B0004020202020204" pitchFamily="34" charset="0"/>
                <a:ea typeface="等线" panose="02010600030101010101" pitchFamily="2" charset="-122"/>
                <a:cs typeface="Times New Roman" panose="02020603050405020304" pitchFamily="18" charset="0"/>
              </a:rPr>
              <a:t>Sample 3: 134.5, 135, 135.2, 134.1, 135, 148.8, 135, 134.5, 149.5, 136.6, 134.9, 135.8, 134.9, 149.5, 135, 136.3, 135, 135, 143.3, 135, 134.8, 135.2, 135, 143.3, 134.1, 134.8 | Median: 135 </a:t>
            </a:r>
            <a:br>
              <a:rPr lang="en-US" altLang="zh-CN" sz="1600" dirty="0">
                <a:effectLst/>
                <a:latin typeface="Aptos" panose="020B0004020202020204" pitchFamily="34" charset="0"/>
                <a:ea typeface="等线" panose="02010600030101010101" pitchFamily="2" charset="-122"/>
                <a:cs typeface="Times New Roman" panose="02020603050405020304" pitchFamily="18" charset="0"/>
              </a:rPr>
            </a:br>
            <a:endParaRPr lang="en-US" altLang="zh-CN" sz="1600" dirty="0">
              <a:effectLst/>
              <a:latin typeface="Aptos" panose="020B0004020202020204" pitchFamily="34" charset="0"/>
              <a:ea typeface="等线" panose="02010600030101010101" pitchFamily="2" charset="-122"/>
              <a:cs typeface="Times New Roman" panose="02020603050405020304" pitchFamily="18" charset="0"/>
            </a:endParaRPr>
          </a:p>
          <a:p>
            <a:pPr>
              <a:spcBef>
                <a:spcPts val="900"/>
              </a:spcBef>
              <a:spcAft>
                <a:spcPts val="900"/>
              </a:spcAft>
            </a:pPr>
            <a:r>
              <a:rPr lang="en-US" altLang="zh-CN" sz="1600" dirty="0">
                <a:effectLst/>
                <a:latin typeface="Aptos" panose="020B0004020202020204" pitchFamily="34" charset="0"/>
                <a:ea typeface="等线" panose="02010600030101010101" pitchFamily="2" charset="-122"/>
                <a:cs typeface="Times New Roman" panose="02020603050405020304" pitchFamily="18" charset="0"/>
              </a:rPr>
              <a:t>Sample 4: 134.8, 135.4, 134.9, 143.3, 134.3, 135.4, 134.3, 134.8, 149.5, 133.7, 134.1, 134.9, 134.9, 135.2, 135.4, 136.3, 134.9, 134.4, 135, 134.8, 147.8, 134.1, 134.8, 135, 134.9, 135.8 | Median: 134.9 </a:t>
            </a:r>
            <a:br>
              <a:rPr lang="en-US" altLang="zh-CN" sz="1600" dirty="0">
                <a:effectLst/>
                <a:latin typeface="Aptos" panose="020B0004020202020204" pitchFamily="34" charset="0"/>
                <a:ea typeface="等线" panose="02010600030101010101" pitchFamily="2" charset="-122"/>
                <a:cs typeface="Times New Roman" panose="02020603050405020304" pitchFamily="18" charset="0"/>
              </a:rPr>
            </a:br>
            <a:endParaRPr lang="en-US" altLang="zh-CN" sz="1600" dirty="0">
              <a:effectLst/>
              <a:latin typeface="Aptos" panose="020B0004020202020204" pitchFamily="34" charset="0"/>
              <a:ea typeface="等线" panose="02010600030101010101" pitchFamily="2" charset="-122"/>
              <a:cs typeface="Times New Roman" panose="02020603050405020304" pitchFamily="18" charset="0"/>
            </a:endParaRPr>
          </a:p>
          <a:p>
            <a:pPr>
              <a:spcBef>
                <a:spcPts val="900"/>
              </a:spcBef>
              <a:spcAft>
                <a:spcPts val="900"/>
              </a:spcAft>
            </a:pPr>
            <a:r>
              <a:rPr lang="en-US" altLang="zh-CN" sz="1600" dirty="0">
                <a:effectLst/>
                <a:latin typeface="Aptos" panose="020B0004020202020204" pitchFamily="34" charset="0"/>
                <a:ea typeface="等线" panose="02010600030101010101" pitchFamily="2" charset="-122"/>
                <a:cs typeface="Times New Roman" panose="02020603050405020304" pitchFamily="18" charset="0"/>
              </a:rPr>
              <a:t>Sample 5: 135.2, 135.4, 134.8, 148.8, 134.1, 135, 136.6, 148.8, 136.3, 134.8, 135.2, 141.2, 135.2, 134.5, 148.8, 135.4, 134.4, 135.2, 134.1, 134.5, 134.4, 134.9, 143.3, 136.3, 135, 135.2 | Median: 135.2 </a:t>
            </a:r>
            <a:endParaRPr lang="en-US" altLang="zh-CN" sz="1800" dirty="0">
              <a:effectLst/>
              <a:latin typeface="Aptos" panose="020B0004020202020204" pitchFamily="34" charset="0"/>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48545523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标题 1">
            <a:extLst>
              <a:ext uri="{FF2B5EF4-FFF2-40B4-BE49-F238E27FC236}">
                <a16:creationId xmlns:a16="http://schemas.microsoft.com/office/drawing/2014/main" id="{C5D96BB7-F3EE-475D-8C4A-757D9F1B8C06}"/>
              </a:ext>
            </a:extLst>
          </p:cNvPr>
          <p:cNvSpPr>
            <a:spLocks noGrp="1" noChangeArrowheads="1"/>
          </p:cNvSpPr>
          <p:nvPr>
            <p:ph type="title"/>
          </p:nvPr>
        </p:nvSpPr>
        <p:spPr>
          <a:xfrm>
            <a:off x="-15875" y="142875"/>
            <a:ext cx="9493420" cy="642938"/>
          </a:xfrm>
        </p:spPr>
        <p:txBody>
          <a:bodyPr/>
          <a:lstStyle/>
          <a:p>
            <a:pPr algn="l" defTabSz="512763" fontAlgn="base">
              <a:spcAft>
                <a:spcPct val="0"/>
              </a:spcAft>
            </a:pPr>
            <a:r>
              <a:rPr lang="en-US" altLang="zh-CN" dirty="0"/>
              <a:t>2</a:t>
            </a:r>
            <a:r>
              <a:rPr lang="zh-CN" altLang="en-US" dirty="0"/>
              <a:t> 估计量的均方误差及偏差的 </a:t>
            </a:r>
            <a:r>
              <a:rPr lang="en-US" altLang="zh-CN" dirty="0"/>
              <a:t>bootstrap</a:t>
            </a:r>
            <a:r>
              <a:rPr lang="zh-CN" altLang="en-US" dirty="0"/>
              <a:t>估计</a:t>
            </a:r>
          </a:p>
        </p:txBody>
      </p:sp>
      <p:sp>
        <p:nvSpPr>
          <p:cNvPr id="4" name="灯片编号占位符 2">
            <a:extLst>
              <a:ext uri="{FF2B5EF4-FFF2-40B4-BE49-F238E27FC236}">
                <a16:creationId xmlns:a16="http://schemas.microsoft.com/office/drawing/2014/main" id="{C27C162C-7E7E-4C70-B53F-15564590C7C6}"/>
              </a:ext>
            </a:extLst>
          </p:cNvPr>
          <p:cNvSpPr>
            <a:spLocks noGrp="1" noChangeArrowheads="1"/>
          </p:cNvSpPr>
          <p:nvPr>
            <p:ph type="sldNum" sz="quarter" idx="12"/>
          </p:nvPr>
        </p:nvSpPr>
        <p:spPr bwMode="auto">
          <a:xfrm>
            <a:off x="6553200" y="6391275"/>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9FCE3FB9-BAC7-4293-A5BB-B8E090A183F8}" type="slidenum">
              <a:rPr lang="zh-CN" altLang="en-US">
                <a:solidFill>
                  <a:srgbClr val="898989"/>
                </a:solidFill>
              </a:rPr>
              <a:pPr/>
              <a:t>89</a:t>
            </a:fld>
            <a:endParaRPr lang="zh-CN" altLang="en-US">
              <a:solidFill>
                <a:srgbClr val="898989"/>
              </a:solidFill>
            </a:endParaRPr>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44522F17-EBEA-4033-8131-6517D006D1EB}"/>
                  </a:ext>
                </a:extLst>
              </p:cNvPr>
              <p:cNvSpPr txBox="1"/>
              <p:nvPr/>
            </p:nvSpPr>
            <p:spPr>
              <a:xfrm>
                <a:off x="113195" y="1067744"/>
                <a:ext cx="8917610" cy="2584105"/>
              </a:xfrm>
              <a:prstGeom prst="rect">
                <a:avLst/>
              </a:prstGeom>
              <a:noFill/>
              <a:ln w="25400">
                <a:noFill/>
              </a:ln>
            </p:spPr>
            <p:txBody>
              <a:bodyPr wrap="square">
                <a:spAutoFit/>
              </a:bodyPr>
              <a:lstStyle/>
              <a:p>
                <a:pPr marL="0" marR="0" lvl="0" indent="0" algn="l" defTabSz="914400" rtl="0" eaLnBrk="0" fontAlgn="base" latinLnBrk="0" hangingPunct="0">
                  <a:lnSpc>
                    <a:spcPct val="100000"/>
                  </a:lnSpc>
                  <a:spcBef>
                    <a:spcPts val="900"/>
                  </a:spcBef>
                  <a:spcAft>
                    <a:spcPts val="900"/>
                  </a:spcAft>
                  <a:buClrTx/>
                  <a:buSzTx/>
                  <a:buFontTx/>
                  <a:buNone/>
                  <a:tabLst/>
                  <a:defRPr/>
                </a:pPr>
                <a:r>
                  <a:rPr kumimoji="0" lang="zh-CN" altLang="zh-CN" sz="3200" b="0" i="0" u="none" strike="noStrike" kern="1200" cap="none" spc="0" normalizeH="0" baseline="0" noProof="0" dirty="0">
                    <a:ln>
                      <a:noFill/>
                    </a:ln>
                    <a:solidFill>
                      <a:prstClr val="black"/>
                    </a:solidFill>
                    <a:effectLst/>
                    <a:uLnTx/>
                    <a:uFillTx/>
                    <a:latin typeface="Aptos" panose="020B0004020202020204" pitchFamily="34" charset="0"/>
                    <a:ea typeface="等线" panose="02010600030101010101" pitchFamily="2" charset="-122"/>
                    <a:cs typeface="Times New Roman" panose="02020603050405020304" pitchFamily="18" charset="0"/>
                  </a:rPr>
                  <a:t>将上述</a:t>
                </a:r>
                <a:r>
                  <a:rPr kumimoji="0" lang="en-US" altLang="zh-CN" sz="3200" b="0" i="0" u="none" strike="noStrike" kern="1200" cap="none" spc="0" normalizeH="0" baseline="0" noProof="0" dirty="0">
                    <a:ln>
                      <a:noFill/>
                    </a:ln>
                    <a:solidFill>
                      <a:prstClr val="black"/>
                    </a:solidFill>
                    <a:effectLst/>
                    <a:uLnTx/>
                    <a:uFillTx/>
                    <a:latin typeface="Aptos" panose="020B0004020202020204" pitchFamily="34" charset="0"/>
                    <a:ea typeface="等线" panose="02010600030101010101" pitchFamily="2" charset="-122"/>
                    <a:cs typeface="Times New Roman" panose="02020603050405020304" pitchFamily="18" charset="0"/>
                  </a:rPr>
                  <a:t>5</a:t>
                </a:r>
                <a:r>
                  <a:rPr kumimoji="0" lang="zh-CN" altLang="zh-CN" sz="3200" b="0" i="0" u="none" strike="noStrike" kern="1200" cap="none" spc="0" normalizeH="0" baseline="0" noProof="0" dirty="0">
                    <a:ln>
                      <a:noFill/>
                    </a:ln>
                    <a:solidFill>
                      <a:prstClr val="black"/>
                    </a:solidFill>
                    <a:effectLst/>
                    <a:uLnTx/>
                    <a:uFillTx/>
                    <a:latin typeface="Aptos" panose="020B0004020202020204" pitchFamily="34" charset="0"/>
                    <a:ea typeface="等线" panose="02010600030101010101" pitchFamily="2" charset="-122"/>
                    <a:cs typeface="Times New Roman" panose="02020603050405020304" pitchFamily="18" charset="0"/>
                  </a:rPr>
                  <a:t>个数取平均值得到</a:t>
                </a:r>
                <a:r>
                  <a:rPr lang="en-US" altLang="zh-CN" sz="3200" dirty="0">
                    <a:solidFill>
                      <a:prstClr val="black"/>
                    </a:solidFill>
                    <a:latin typeface="Aptos" panose="020B0004020202020204" pitchFamily="34" charset="0"/>
                    <a:ea typeface="等线" panose="02010600030101010101" pitchFamily="2" charset="-122"/>
                    <a:cs typeface="Times New Roman" panose="02020603050405020304" pitchFamily="18" charset="0"/>
                  </a:rPr>
                  <a:t>MSE</a:t>
                </a:r>
                <a:r>
                  <a:rPr kumimoji="0" lang="zh-CN" altLang="zh-CN" sz="3200" b="0" i="0" u="none" strike="noStrike" kern="1200" cap="none" spc="0" normalizeH="0" baseline="0" noProof="0" dirty="0">
                    <a:ln>
                      <a:noFill/>
                    </a:ln>
                    <a:solidFill>
                      <a:prstClr val="black"/>
                    </a:solidFill>
                    <a:effectLst/>
                    <a:uLnTx/>
                    <a:uFillTx/>
                    <a:latin typeface="Aptos" panose="020B0004020202020204" pitchFamily="34" charset="0"/>
                    <a:ea typeface="等线" panose="02010600030101010101" pitchFamily="2" charset="-122"/>
                    <a:cs typeface="Times New Roman" panose="02020603050405020304" pitchFamily="18" charset="0"/>
                  </a:rPr>
                  <a:t>的</a:t>
                </a:r>
                <a:r>
                  <a:rPr kumimoji="0" lang="en-US" altLang="zh-CN" sz="3200" b="0" i="0" u="none" strike="noStrike" kern="1200" cap="none" spc="0" normalizeH="0" baseline="0" noProof="0" dirty="0">
                    <a:ln>
                      <a:noFill/>
                    </a:ln>
                    <a:solidFill>
                      <a:prstClr val="black"/>
                    </a:solidFill>
                    <a:effectLst/>
                    <a:uLnTx/>
                    <a:uFillTx/>
                    <a:latin typeface="Aptos" panose="020B0004020202020204" pitchFamily="34" charset="0"/>
                    <a:ea typeface="等线" panose="02010600030101010101" pitchFamily="2" charset="-122"/>
                    <a:cs typeface="Times New Roman" panose="02020603050405020304" pitchFamily="18" charset="0"/>
                  </a:rPr>
                  <a:t>bootstrap</a:t>
                </a:r>
                <a:r>
                  <a:rPr kumimoji="0" lang="zh-CN" altLang="zh-CN" sz="3200" b="0" i="0" u="none" strike="noStrike" kern="1200" cap="none" spc="0" normalizeH="0" baseline="0" noProof="0" dirty="0">
                    <a:ln>
                      <a:noFill/>
                    </a:ln>
                    <a:solidFill>
                      <a:prstClr val="black"/>
                    </a:solidFill>
                    <a:effectLst/>
                    <a:uLnTx/>
                    <a:uFillTx/>
                    <a:latin typeface="Aptos" panose="020B0004020202020204" pitchFamily="34" charset="0"/>
                    <a:ea typeface="等线" panose="02010600030101010101" pitchFamily="2" charset="-122"/>
                    <a:cs typeface="Times New Roman" panose="02020603050405020304" pitchFamily="18" charset="0"/>
                  </a:rPr>
                  <a:t>估计为</a:t>
                </a:r>
              </a:p>
              <a:p>
                <a:pPr lvl="0">
                  <a:defRPr/>
                </a:pPr>
                <a14:m>
                  <m:oMathPara xmlns:m="http://schemas.openxmlformats.org/officeDocument/2006/math">
                    <m:oMathParaPr>
                      <m:jc m:val="centerGroup"/>
                    </m:oMathParaPr>
                    <m:oMath xmlns:m="http://schemas.openxmlformats.org/officeDocument/2006/math">
                      <m:f>
                        <m:fPr>
                          <m:ctrlPr>
                            <a:rPr kumimoji="0" lang="zh-CN" altLang="zh-CN" sz="32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fPr>
                        <m:num>
                          <m:r>
                            <a:rPr kumimoji="0" lang="en-US" altLang="zh-CN" sz="3200" b="0" i="1" u="none" strike="noStrike" kern="1200" cap="none" spc="0" normalizeH="0" baseline="0" noProof="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1</m:t>
                          </m:r>
                        </m:num>
                        <m:den>
                          <m:r>
                            <a:rPr kumimoji="0" lang="en-US" altLang="zh-CN" sz="3200" b="0" i="1" u="none" strike="noStrike" kern="1200" cap="none" spc="0" normalizeH="0" baseline="0" noProof="0" smtClean="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5</m:t>
                          </m:r>
                        </m:den>
                      </m:f>
                      <m:nary>
                        <m:naryPr>
                          <m:chr m:val="∑"/>
                          <m:limLoc m:val="undOvr"/>
                          <m:ctrlPr>
                            <a:rPr kumimoji="0" lang="zh-CN" altLang="zh-CN" sz="32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naryPr>
                        <m:sub>
                          <m:r>
                            <a:rPr kumimoji="0" lang="en-US" altLang="zh-CN" sz="3200" b="0" i="1" u="none" strike="noStrike" kern="1200" cap="none" spc="0" normalizeH="0" baseline="0" noProof="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𝑖</m:t>
                          </m:r>
                          <m:r>
                            <a:rPr kumimoji="0" lang="en-US" altLang="zh-CN" sz="3200" b="0" i="0" u="none" strike="noStrike" kern="1200" cap="none" spc="0" normalizeH="0" baseline="0" noProof="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m:t>
                          </m:r>
                          <m:r>
                            <a:rPr kumimoji="0" lang="en-US" altLang="zh-CN" sz="3200" b="0" i="1" u="none" strike="noStrike" kern="1200" cap="none" spc="0" normalizeH="0" baseline="0" noProof="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1</m:t>
                          </m:r>
                        </m:sub>
                        <m:sup>
                          <m:r>
                            <a:rPr kumimoji="0" lang="en-US" altLang="zh-CN" sz="3200" b="0" i="1" u="none" strike="noStrike" kern="1200" cap="none" spc="0" normalizeH="0" baseline="0" noProof="0" smtClean="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5</m:t>
                          </m:r>
                        </m:sup>
                        <m:e>
                          <m:sSup>
                            <m:sSupPr>
                              <m:ctrlPr>
                                <a:rPr kumimoji="0" lang="en-US" altLang="zh-CN" sz="3200" b="0" i="1" u="none" strike="noStrike" kern="1200" cap="none" spc="0" normalizeH="0" baseline="0" noProof="0" smtClean="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ctrlPr>
                            </m:sSupPr>
                            <m:e>
                              <m:d>
                                <m:dPr>
                                  <m:ctrlPr>
                                    <a:rPr lang="zh-CN" altLang="zh-CN" sz="3200" i="1">
                                      <a:solidFill>
                                        <a:prstClr val="black"/>
                                      </a:solidFill>
                                      <a:latin typeface="Cambria Math" panose="02040503050406030204" pitchFamily="18" charset="0"/>
                                      <a:ea typeface="Cambria Math" panose="02040503050406030204" pitchFamily="18" charset="0"/>
                                    </a:rPr>
                                  </m:ctrlPr>
                                </m:dPr>
                                <m:e>
                                  <m:sSup>
                                    <m:sSupPr>
                                      <m:ctrlPr>
                                        <a:rPr lang="zh-CN" altLang="zh-CN" sz="3200" i="1">
                                          <a:solidFill>
                                            <a:prstClr val="black"/>
                                          </a:solidFill>
                                          <a:latin typeface="Cambria Math" panose="02040503050406030204" pitchFamily="18" charset="0"/>
                                          <a:ea typeface="Cambria Math" panose="02040503050406030204" pitchFamily="18" charset="0"/>
                                        </a:rPr>
                                      </m:ctrlPr>
                                    </m:sSupPr>
                                    <m:e>
                                      <m:acc>
                                        <m:accPr>
                                          <m:chr m:val="̂"/>
                                          <m:ctrlPr>
                                            <a:rPr lang="zh-CN" altLang="zh-CN" sz="3200" i="1">
                                              <a:solidFill>
                                                <a:prstClr val="black"/>
                                              </a:solidFill>
                                              <a:latin typeface="Cambria Math" panose="02040503050406030204" pitchFamily="18" charset="0"/>
                                              <a:ea typeface="Cambria Math" panose="02040503050406030204" pitchFamily="18" charset="0"/>
                                            </a:rPr>
                                          </m:ctrlPr>
                                        </m:accPr>
                                        <m:e>
                                          <m:r>
                                            <a:rPr lang="en-US" altLang="zh-CN" sz="3200" i="1">
                                              <a:solidFill>
                                                <a:prstClr val="black"/>
                                              </a:solidFill>
                                              <a:latin typeface="Cambria Math" panose="02040503050406030204" pitchFamily="18" charset="0"/>
                                              <a:ea typeface="等线" panose="02010600030101010101" pitchFamily="2" charset="-122"/>
                                              <a:cs typeface="Times New Roman" panose="02020603050405020304" pitchFamily="18" charset="0"/>
                                            </a:rPr>
                                            <m:t>𝜃</m:t>
                                          </m:r>
                                        </m:e>
                                      </m:acc>
                                    </m:e>
                                    <m:sup>
                                      <m:d>
                                        <m:dPr>
                                          <m:ctrlPr>
                                            <a:rPr lang="zh-CN" altLang="zh-CN" sz="3200" i="1">
                                              <a:solidFill>
                                                <a:prstClr val="black"/>
                                              </a:solidFill>
                                              <a:latin typeface="Cambria Math" panose="02040503050406030204" pitchFamily="18" charset="0"/>
                                              <a:ea typeface="Cambria Math" panose="02040503050406030204" pitchFamily="18" charset="0"/>
                                            </a:rPr>
                                          </m:ctrlPr>
                                        </m:dPr>
                                        <m:e>
                                          <m:r>
                                            <a:rPr lang="en-US" altLang="zh-CN" sz="3200" i="1">
                                              <a:solidFill>
                                                <a:prstClr val="black"/>
                                              </a:solidFill>
                                              <a:latin typeface="Cambria Math" panose="02040503050406030204" pitchFamily="18" charset="0"/>
                                              <a:ea typeface="等线" panose="02010600030101010101" pitchFamily="2" charset="-122"/>
                                              <a:cs typeface="Times New Roman" panose="02020603050405020304" pitchFamily="18" charset="0"/>
                                            </a:rPr>
                                            <m:t>𝑖</m:t>
                                          </m:r>
                                        </m:e>
                                      </m:d>
                                    </m:sup>
                                  </m:sSup>
                                  <m:r>
                                    <a:rPr lang="en-US" altLang="zh-CN" sz="3200" i="1">
                                      <a:solidFill>
                                        <a:prstClr val="black"/>
                                      </a:solidFill>
                                      <a:latin typeface="Cambria Math" panose="02040503050406030204" pitchFamily="18" charset="0"/>
                                      <a:ea typeface="等线" panose="02010600030101010101" pitchFamily="2" charset="-122"/>
                                      <a:cs typeface="Times New Roman" panose="02020603050405020304" pitchFamily="18" charset="0"/>
                                    </a:rPr>
                                    <m:t>−135.1</m:t>
                                  </m:r>
                                </m:e>
                              </m:d>
                            </m:e>
                            <m:sup>
                              <m:r>
                                <a:rPr kumimoji="0" lang="en-US" altLang="zh-CN" sz="3200" b="0" i="1" u="none" strike="noStrike" kern="1200" cap="none" spc="0" normalizeH="0" baseline="0" noProof="0" smtClean="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2</m:t>
                              </m:r>
                            </m:sup>
                          </m:sSup>
                        </m:e>
                      </m:nary>
                      <m:r>
                        <a:rPr kumimoji="0" lang="en-US" altLang="zh-CN" sz="3200" b="0" i="0" u="none" strike="noStrike" kern="1200" cap="none" spc="0" normalizeH="0" baseline="0" noProof="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m:t>
                      </m:r>
                      <m:r>
                        <m:rPr>
                          <m:nor/>
                        </m:rPr>
                        <a:rPr lang="en-US" altLang="zh-CN" sz="3200" dirty="0">
                          <a:latin typeface="Aptos" panose="020B0004020202020204" pitchFamily="34" charset="0"/>
                          <a:ea typeface="等线" panose="02010600030101010101" pitchFamily="2" charset="-122"/>
                          <a:cs typeface="Times New Roman" panose="02020603050405020304" pitchFamily="18" charset="0"/>
                        </a:rPr>
                        <m:t>0.014</m:t>
                      </m:r>
                    </m:oMath>
                  </m:oMathPara>
                </a14:m>
                <a:endParaRPr kumimoji="0" lang="zh-CN" altLang="zh-CN" sz="3200" b="0" i="0" u="none" strike="noStrike" kern="1200" cap="none" spc="0" normalizeH="0" baseline="0" noProof="0" dirty="0">
                  <a:ln>
                    <a:noFill/>
                  </a:ln>
                  <a:solidFill>
                    <a:prstClr val="black"/>
                  </a:solidFill>
                  <a:effectLst/>
                  <a:uLnTx/>
                  <a:uFillTx/>
                  <a:latin typeface="Cambria" panose="02040503050406030204" pitchFamily="18" charset="0"/>
                  <a:ea typeface="宋体" panose="02010600030101010101" pitchFamily="2" charset="-122"/>
                  <a:cs typeface="Times New Roman" panose="02020603050405020304" pitchFamily="18" charset="0"/>
                </a:endParaRPr>
              </a:p>
            </p:txBody>
          </p:sp>
        </mc:Choice>
        <mc:Fallback xmlns="">
          <p:sp>
            <p:nvSpPr>
              <p:cNvPr id="7" name="文本框 6">
                <a:extLst>
                  <a:ext uri="{FF2B5EF4-FFF2-40B4-BE49-F238E27FC236}">
                    <a16:creationId xmlns:a16="http://schemas.microsoft.com/office/drawing/2014/main" id="{44522F17-EBEA-4033-8131-6517D006D1EB}"/>
                  </a:ext>
                </a:extLst>
              </p:cNvPr>
              <p:cNvSpPr txBox="1">
                <a:spLocks noRot="1" noChangeAspect="1" noMove="1" noResize="1" noEditPoints="1" noAdjustHandles="1" noChangeArrowheads="1" noChangeShapeType="1" noTextEdit="1"/>
              </p:cNvSpPr>
              <p:nvPr/>
            </p:nvSpPr>
            <p:spPr>
              <a:xfrm>
                <a:off x="113195" y="1067744"/>
                <a:ext cx="8917610" cy="2584105"/>
              </a:xfrm>
              <a:prstGeom prst="rect">
                <a:avLst/>
              </a:prstGeom>
              <a:blipFill>
                <a:blip r:embed="rId2"/>
                <a:stretch>
                  <a:fillRect l="-1778" t="-3066"/>
                </a:stretch>
              </a:blipFill>
              <a:ln w="25400">
                <a:noFill/>
              </a:ln>
            </p:spPr>
            <p:txBody>
              <a:bodyPr/>
              <a:lstStyle/>
              <a:p>
                <a:r>
                  <a:rPr lang="zh-CN" altLang="en-US">
                    <a:noFill/>
                  </a:rPr>
                  <a:t> </a:t>
                </a:r>
              </a:p>
            </p:txBody>
          </p:sp>
        </mc:Fallback>
      </mc:AlternateContent>
      <p:sp>
        <p:nvSpPr>
          <p:cNvPr id="3" name="文本框 2">
            <a:extLst>
              <a:ext uri="{FF2B5EF4-FFF2-40B4-BE49-F238E27FC236}">
                <a16:creationId xmlns:a16="http://schemas.microsoft.com/office/drawing/2014/main" id="{DC050815-7FA9-33DC-9867-A1758D13990F}"/>
              </a:ext>
            </a:extLst>
          </p:cNvPr>
          <p:cNvSpPr txBox="1"/>
          <p:nvPr/>
        </p:nvSpPr>
        <p:spPr>
          <a:xfrm>
            <a:off x="-1" y="4239090"/>
            <a:ext cx="8917610" cy="1077218"/>
          </a:xfrm>
          <a:prstGeom prst="rect">
            <a:avLst/>
          </a:prstGeom>
          <a:noFill/>
          <a:ln w="25400">
            <a:noFill/>
          </a:ln>
        </p:spPr>
        <p:txBody>
          <a:bodyPr wrap="square">
            <a:spAutoFit/>
          </a:bodyPr>
          <a:lstStyle/>
          <a:p>
            <a:pPr>
              <a:spcBef>
                <a:spcPts val="900"/>
              </a:spcBef>
              <a:spcAft>
                <a:spcPts val="900"/>
              </a:spcAft>
            </a:pPr>
            <a:r>
              <a:rPr lang="en-US" altLang="zh-CN" sz="3200" dirty="0">
                <a:solidFill>
                  <a:prstClr val="black"/>
                </a:solidFill>
                <a:latin typeface="Aptos" panose="020B0004020202020204" pitchFamily="34" charset="0"/>
                <a:ea typeface="等线" panose="02010600030101010101" pitchFamily="2" charset="-122"/>
                <a:cs typeface="Times New Roman" panose="02020603050405020304" pitchFamily="18" charset="0"/>
              </a:rPr>
              <a:t>即得中位数的均方误差MSE的bootstrap估计为0.014</a:t>
            </a:r>
            <a:endParaRPr lang="zh-CN" altLang="zh-CN" sz="3200" dirty="0">
              <a:solidFill>
                <a:prstClr val="black"/>
              </a:solidFill>
              <a:latin typeface="Aptos" panose="020B0004020202020204" pitchFamily="34" charset="0"/>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90828255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标题 1">
            <a:extLst>
              <a:ext uri="{FF2B5EF4-FFF2-40B4-BE49-F238E27FC236}">
                <a16:creationId xmlns:a16="http://schemas.microsoft.com/office/drawing/2014/main" id="{C5D96BB7-F3EE-475D-8C4A-757D9F1B8C06}"/>
              </a:ext>
            </a:extLst>
          </p:cNvPr>
          <p:cNvSpPr>
            <a:spLocks noGrp="1" noChangeArrowheads="1"/>
          </p:cNvSpPr>
          <p:nvPr>
            <p:ph type="title"/>
          </p:nvPr>
        </p:nvSpPr>
        <p:spPr>
          <a:xfrm>
            <a:off x="-15875" y="142875"/>
            <a:ext cx="8229600" cy="642938"/>
          </a:xfrm>
        </p:spPr>
        <p:txBody>
          <a:bodyPr/>
          <a:lstStyle/>
          <a:p>
            <a:pPr algn="l" defTabSz="512763" fontAlgn="base">
              <a:spcAft>
                <a:spcPct val="0"/>
              </a:spcAft>
            </a:pPr>
            <a:r>
              <a:rPr lang="en-US" altLang="zh-CN" dirty="0"/>
              <a:t>3.6.1 </a:t>
            </a:r>
            <a:r>
              <a:rPr lang="zh-CN" altLang="en-US" dirty="0"/>
              <a:t>概述</a:t>
            </a:r>
          </a:p>
        </p:txBody>
      </p:sp>
      <p:sp>
        <p:nvSpPr>
          <p:cNvPr id="13" name="灯片编号占位符 2">
            <a:extLst>
              <a:ext uri="{FF2B5EF4-FFF2-40B4-BE49-F238E27FC236}">
                <a16:creationId xmlns:a16="http://schemas.microsoft.com/office/drawing/2014/main" id="{5A8BAC01-8B7C-42BB-BE3B-AED279295D94}"/>
              </a:ext>
            </a:extLst>
          </p:cNvPr>
          <p:cNvSpPr>
            <a:spLocks noGrp="1" noChangeArrowheads="1"/>
          </p:cNvSpPr>
          <p:nvPr>
            <p:ph type="sldNum" sz="quarter" idx="12"/>
          </p:nvPr>
        </p:nvSpPr>
        <p:spPr bwMode="auto">
          <a:xfrm>
            <a:off x="6553200" y="6391275"/>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9FCE3FB9-BAC7-4293-A5BB-B8E090A183F8}" type="slidenum">
              <a:rPr lang="zh-CN" altLang="en-US">
                <a:solidFill>
                  <a:srgbClr val="898989"/>
                </a:solidFill>
              </a:rPr>
              <a:pPr/>
              <a:t>9</a:t>
            </a:fld>
            <a:endParaRPr lang="zh-CN" altLang="en-US">
              <a:solidFill>
                <a:srgbClr val="898989"/>
              </a:solidFill>
            </a:endParaRPr>
          </a:p>
        </p:txBody>
      </p:sp>
      <p:sp>
        <p:nvSpPr>
          <p:cNvPr id="10" name="文本框 9">
            <a:extLst>
              <a:ext uri="{FF2B5EF4-FFF2-40B4-BE49-F238E27FC236}">
                <a16:creationId xmlns:a16="http://schemas.microsoft.com/office/drawing/2014/main" id="{7000FB4C-29CA-40D0-A510-4D9946881955}"/>
              </a:ext>
            </a:extLst>
          </p:cNvPr>
          <p:cNvSpPr txBox="1"/>
          <p:nvPr/>
        </p:nvSpPr>
        <p:spPr>
          <a:xfrm>
            <a:off x="183565" y="1043735"/>
            <a:ext cx="8229600" cy="584775"/>
          </a:xfrm>
          <a:prstGeom prst="rect">
            <a:avLst/>
          </a:prstGeom>
          <a:noFill/>
          <a:ln w="25400">
            <a:noFill/>
          </a:ln>
        </p:spPr>
        <p:txBody>
          <a:bodyPr wrap="square">
            <a:spAutoFit/>
          </a:bodyPr>
          <a:lstStyle/>
          <a:p>
            <a:r>
              <a:rPr lang="en-US" altLang="zh-CN" sz="3200" b="1" dirty="0">
                <a:solidFill>
                  <a:srgbClr val="FF0000"/>
                </a:solidFill>
                <a:latin typeface="Verdana" panose="020B0604030504040204" pitchFamily="34" charset="0"/>
              </a:rPr>
              <a:t>1 </a:t>
            </a:r>
            <a:r>
              <a:rPr lang="zh-CN" altLang="en-US" sz="3200" b="1" dirty="0">
                <a:solidFill>
                  <a:srgbClr val="FF0000"/>
                </a:solidFill>
                <a:latin typeface="Verdana" panose="020B0604030504040204" pitchFamily="34" charset="0"/>
              </a:rPr>
              <a:t>随机过程</a:t>
            </a:r>
            <a:r>
              <a:rPr lang="en-US" altLang="zh-CN" sz="3200" b="1" dirty="0">
                <a:solidFill>
                  <a:srgbClr val="FF0000"/>
                </a:solidFill>
                <a:latin typeface="Verdana" panose="020B0604030504040204" pitchFamily="34" charset="0"/>
              </a:rPr>
              <a:t>(Stochastic Process)</a:t>
            </a:r>
            <a:endParaRPr lang="zh-CN" altLang="en-US" sz="3200" b="1" dirty="0">
              <a:solidFill>
                <a:srgbClr val="FF0000"/>
              </a:solidFill>
              <a:latin typeface="Verdana" panose="020B0604030504040204" pitchFamily="34" charset="0"/>
            </a:endParaRPr>
          </a:p>
        </p:txBody>
      </p:sp>
      <p:sp>
        <p:nvSpPr>
          <p:cNvPr id="11" name="文本框 10">
            <a:extLst>
              <a:ext uri="{FF2B5EF4-FFF2-40B4-BE49-F238E27FC236}">
                <a16:creationId xmlns:a16="http://schemas.microsoft.com/office/drawing/2014/main" id="{8BF5F307-21D6-4145-8EE9-0CC27464B25C}"/>
              </a:ext>
            </a:extLst>
          </p:cNvPr>
          <p:cNvSpPr txBox="1"/>
          <p:nvPr/>
        </p:nvSpPr>
        <p:spPr>
          <a:xfrm>
            <a:off x="3162" y="2123855"/>
            <a:ext cx="8683638" cy="2862322"/>
          </a:xfrm>
          <a:prstGeom prst="rect">
            <a:avLst/>
          </a:prstGeom>
          <a:noFill/>
          <a:ln w="25400">
            <a:noFill/>
          </a:ln>
        </p:spPr>
        <p:txBody>
          <a:bodyPr wrap="square">
            <a:spAutoFit/>
          </a:bodyPr>
          <a:lstStyle/>
          <a:p>
            <a:r>
              <a:rPr lang="zh-CN" altLang="en-US" sz="3600" dirty="0">
                <a:solidFill>
                  <a:srgbClr val="006699"/>
                </a:solidFill>
                <a:latin typeface="Verdana" panose="020B0604030504040204" pitchFamily="34" charset="0"/>
              </a:rPr>
              <a:t>例</a:t>
            </a:r>
            <a:r>
              <a:rPr lang="en-US" altLang="zh-CN" sz="3600" dirty="0">
                <a:solidFill>
                  <a:srgbClr val="006699"/>
                </a:solidFill>
                <a:latin typeface="Verdana" panose="020B0604030504040204" pitchFamily="34" charset="0"/>
              </a:rPr>
              <a:t> (</a:t>
            </a:r>
            <a:r>
              <a:rPr lang="zh-CN" altLang="en-US" sz="3600" dirty="0">
                <a:solidFill>
                  <a:srgbClr val="006699"/>
                </a:solidFill>
                <a:latin typeface="Verdana" panose="020B0604030504040204" pitchFamily="34" charset="0"/>
              </a:rPr>
              <a:t>排队问题</a:t>
            </a:r>
            <a:r>
              <a:rPr lang="en-US" altLang="zh-CN" sz="3600" dirty="0">
                <a:solidFill>
                  <a:srgbClr val="006699"/>
                </a:solidFill>
                <a:latin typeface="Verdana" panose="020B0604030504040204" pitchFamily="34" charset="0"/>
              </a:rPr>
              <a:t>)</a:t>
            </a:r>
          </a:p>
          <a:p>
            <a:r>
              <a:rPr lang="zh-CN" altLang="en-US" sz="3600" dirty="0">
                <a:solidFill>
                  <a:srgbClr val="006699"/>
                </a:solidFill>
                <a:latin typeface="Verdana" panose="020B0604030504040204" pitchFamily="34" charset="0"/>
              </a:rPr>
              <a:t>顾客到银行办理个人业务，若窗口有人接受服务，后来者需排队等待。</a:t>
            </a:r>
          </a:p>
          <a:p>
            <a:r>
              <a:rPr lang="zh-CN" altLang="en-US" sz="3600" dirty="0">
                <a:solidFill>
                  <a:srgbClr val="006699"/>
                </a:solidFill>
                <a:latin typeface="Verdana" panose="020B0604030504040204" pitchFamily="34" charset="0"/>
              </a:rPr>
              <a:t>若</a:t>
            </a:r>
            <a:r>
              <a:rPr lang="en-US" altLang="zh-CN" sz="3600" dirty="0">
                <a:solidFill>
                  <a:srgbClr val="006699"/>
                </a:solidFill>
                <a:latin typeface="Verdana" panose="020B0604030504040204" pitchFamily="34" charset="0"/>
              </a:rPr>
              <a:t>X(t)</a:t>
            </a:r>
            <a:r>
              <a:rPr lang="zh-CN" altLang="en-US" sz="3600" dirty="0">
                <a:solidFill>
                  <a:srgbClr val="006699"/>
                </a:solidFill>
                <a:latin typeface="Verdana" panose="020B0604030504040204" pitchFamily="34" charset="0"/>
              </a:rPr>
              <a:t>表示</a:t>
            </a:r>
            <a:r>
              <a:rPr lang="en-US" altLang="zh-CN" sz="3600" dirty="0">
                <a:solidFill>
                  <a:srgbClr val="006699"/>
                </a:solidFill>
                <a:latin typeface="Verdana" panose="020B0604030504040204" pitchFamily="34" charset="0"/>
              </a:rPr>
              <a:t>t</a:t>
            </a:r>
            <a:r>
              <a:rPr lang="zh-CN" altLang="en-US" sz="3600" dirty="0">
                <a:solidFill>
                  <a:srgbClr val="006699"/>
                </a:solidFill>
                <a:latin typeface="Verdana" panose="020B0604030504040204" pitchFamily="34" charset="0"/>
              </a:rPr>
              <a:t>时刻银行等待服务的人数，</a:t>
            </a:r>
          </a:p>
          <a:p>
            <a:r>
              <a:rPr lang="zh-CN" altLang="en-US" sz="3600" dirty="0">
                <a:solidFill>
                  <a:srgbClr val="006699"/>
                </a:solidFill>
                <a:latin typeface="Verdana" panose="020B0604030504040204" pitchFamily="34" charset="0"/>
              </a:rPr>
              <a:t>则</a:t>
            </a:r>
            <a:r>
              <a:rPr lang="en-US" altLang="zh-CN" sz="3600" dirty="0">
                <a:solidFill>
                  <a:srgbClr val="006699"/>
                </a:solidFill>
                <a:latin typeface="Verdana" panose="020B0604030504040204" pitchFamily="34" charset="0"/>
              </a:rPr>
              <a:t>{X(t),t≥0}</a:t>
            </a:r>
            <a:r>
              <a:rPr lang="zh-CN" altLang="en-US" sz="3600" dirty="0">
                <a:solidFill>
                  <a:srgbClr val="006699"/>
                </a:solidFill>
                <a:latin typeface="Verdana" panose="020B0604030504040204" pitchFamily="34" charset="0"/>
              </a:rPr>
              <a:t>是一个随机过程。</a:t>
            </a:r>
          </a:p>
        </p:txBody>
      </p:sp>
    </p:spTree>
    <p:extLst>
      <p:ext uri="{BB962C8B-B14F-4D97-AF65-F5344CB8AC3E}">
        <p14:creationId xmlns:p14="http://schemas.microsoft.com/office/powerpoint/2010/main" val="252106952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标题 1">
            <a:extLst>
              <a:ext uri="{FF2B5EF4-FFF2-40B4-BE49-F238E27FC236}">
                <a16:creationId xmlns:a16="http://schemas.microsoft.com/office/drawing/2014/main" id="{C5D96BB7-F3EE-475D-8C4A-757D9F1B8C06}"/>
              </a:ext>
            </a:extLst>
          </p:cNvPr>
          <p:cNvSpPr>
            <a:spLocks noGrp="1" noChangeArrowheads="1"/>
          </p:cNvSpPr>
          <p:nvPr>
            <p:ph type="title"/>
          </p:nvPr>
        </p:nvSpPr>
        <p:spPr>
          <a:xfrm>
            <a:off x="-15875" y="142875"/>
            <a:ext cx="9493420" cy="642938"/>
          </a:xfrm>
        </p:spPr>
        <p:txBody>
          <a:bodyPr/>
          <a:lstStyle/>
          <a:p>
            <a:pPr algn="l" defTabSz="512763" fontAlgn="base">
              <a:spcAft>
                <a:spcPct val="0"/>
              </a:spcAft>
            </a:pPr>
            <a:r>
              <a:rPr lang="en-US" altLang="zh-CN" dirty="0"/>
              <a:t>2</a:t>
            </a:r>
            <a:r>
              <a:rPr lang="zh-CN" altLang="en-US" dirty="0"/>
              <a:t> 估计量的均方误差及偏差的 </a:t>
            </a:r>
            <a:r>
              <a:rPr lang="en-US" altLang="zh-CN" dirty="0"/>
              <a:t>bootstrap</a:t>
            </a:r>
            <a:r>
              <a:rPr lang="zh-CN" altLang="en-US" dirty="0"/>
              <a:t>估计</a:t>
            </a:r>
          </a:p>
        </p:txBody>
      </p:sp>
      <p:sp>
        <p:nvSpPr>
          <p:cNvPr id="4" name="灯片编号占位符 2">
            <a:extLst>
              <a:ext uri="{FF2B5EF4-FFF2-40B4-BE49-F238E27FC236}">
                <a16:creationId xmlns:a16="http://schemas.microsoft.com/office/drawing/2014/main" id="{C27C162C-7E7E-4C70-B53F-15564590C7C6}"/>
              </a:ext>
            </a:extLst>
          </p:cNvPr>
          <p:cNvSpPr>
            <a:spLocks noGrp="1" noChangeArrowheads="1"/>
          </p:cNvSpPr>
          <p:nvPr>
            <p:ph type="sldNum" sz="quarter" idx="12"/>
          </p:nvPr>
        </p:nvSpPr>
        <p:spPr bwMode="auto">
          <a:xfrm>
            <a:off x="6553200" y="6391275"/>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9FCE3FB9-BAC7-4293-A5BB-B8E090A183F8}" type="slidenum">
              <a:rPr lang="zh-CN" altLang="en-US">
                <a:solidFill>
                  <a:srgbClr val="898989"/>
                </a:solidFill>
              </a:rPr>
              <a:pPr/>
              <a:t>90</a:t>
            </a:fld>
            <a:endParaRPr lang="zh-CN" altLang="en-US">
              <a:solidFill>
                <a:srgbClr val="898989"/>
              </a:solidFill>
            </a:endParaRPr>
          </a:p>
        </p:txBody>
      </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59826800-2974-4A09-9EC1-A5FF1B9D23D1}"/>
                  </a:ext>
                </a:extLst>
              </p:cNvPr>
              <p:cNvSpPr txBox="1"/>
              <p:nvPr/>
            </p:nvSpPr>
            <p:spPr>
              <a:xfrm>
                <a:off x="0" y="863715"/>
                <a:ext cx="9144000" cy="3280642"/>
              </a:xfrm>
              <a:prstGeom prst="rect">
                <a:avLst/>
              </a:prstGeom>
              <a:noFill/>
              <a:ln w="25400">
                <a:noFill/>
              </a:ln>
            </p:spPr>
            <p:txBody>
              <a:bodyPr wrap="square">
                <a:spAutoFit/>
              </a:bodyPr>
              <a:lstStyle/>
              <a:p>
                <a:pPr>
                  <a:spcBef>
                    <a:spcPts val="1000"/>
                  </a:spcBef>
                </a:pPr>
                <a:r>
                  <a:rPr lang="zh-CN" altLang="zh-CN" sz="3200" b="1" i="0" dirty="0">
                    <a:solidFill>
                      <a:srgbClr val="4F81BD"/>
                    </a:solidFill>
                    <a:effectLst/>
                    <a:latin typeface="Cambria" panose="02040503050406030204" pitchFamily="18" charset="0"/>
                    <a:ea typeface="宋体" panose="02010600030101010101" pitchFamily="2" charset="-122"/>
                    <a:cs typeface="Times New Roman" panose="02020603050405020304" pitchFamily="18" charset="0"/>
                  </a:rPr>
                  <a:t>例</a:t>
                </a:r>
                <a:r>
                  <a:rPr lang="en-US" altLang="zh-CN" sz="3200" b="1" i="0" dirty="0">
                    <a:solidFill>
                      <a:srgbClr val="4F81BD"/>
                    </a:solidFill>
                    <a:effectLst/>
                    <a:latin typeface="Cambria" panose="02040503050406030204" pitchFamily="18" charset="0"/>
                    <a:ea typeface="宋体" panose="02010600030101010101" pitchFamily="2" charset="-122"/>
                    <a:cs typeface="Times New Roman" panose="02020603050405020304" pitchFamily="18" charset="0"/>
                  </a:rPr>
                  <a:t> 3 </a:t>
                </a:r>
                <a:r>
                  <a:rPr lang="zh-CN" altLang="zh-CN" sz="3200" b="1" i="0" dirty="0">
                    <a:solidFill>
                      <a:srgbClr val="4F81BD"/>
                    </a:solidFill>
                    <a:effectLst/>
                    <a:latin typeface="Cambria" panose="02040503050406030204" pitchFamily="18" charset="0"/>
                    <a:ea typeface="宋体" panose="02010600030101010101" pitchFamily="2" charset="-122"/>
                    <a:cs typeface="Times New Roman" panose="02020603050405020304" pitchFamily="18" charset="0"/>
                  </a:rPr>
                  <a:t>偏差</a:t>
                </a:r>
                <a:endParaRPr lang="en-US" altLang="zh-CN" sz="3200" b="1" i="0" dirty="0">
                  <a:solidFill>
                    <a:srgbClr val="4F81BD"/>
                  </a:solidFill>
                  <a:effectLst/>
                  <a:latin typeface="Cambria" panose="02040503050406030204" pitchFamily="18" charset="0"/>
                  <a:ea typeface="宋体" panose="02010600030101010101" pitchFamily="2" charset="-122"/>
                  <a:cs typeface="Times New Roman" panose="02020603050405020304" pitchFamily="18" charset="0"/>
                </a:endParaRPr>
              </a:p>
              <a:p>
                <a:pPr>
                  <a:spcBef>
                    <a:spcPts val="1000"/>
                  </a:spcBef>
                </a:pPr>
                <a:r>
                  <a:rPr lang="zh-CN" altLang="en-US" sz="3200" dirty="0">
                    <a:latin typeface="Cambria" panose="02040503050406030204" pitchFamily="18" charset="0"/>
                    <a:cs typeface="Times New Roman" panose="02020603050405020304" pitchFamily="18" charset="0"/>
                  </a:rPr>
                  <a:t>试在例</a:t>
                </a:r>
                <a:r>
                  <a:rPr lang="en-US" altLang="zh-CN" sz="3200" dirty="0">
                    <a:latin typeface="Cambria" panose="02040503050406030204" pitchFamily="18" charset="0"/>
                    <a:cs typeface="Times New Roman" panose="02020603050405020304" pitchFamily="18" charset="0"/>
                  </a:rPr>
                  <a:t>2</a:t>
                </a:r>
                <a:r>
                  <a:rPr lang="zh-CN" altLang="en-US" sz="3200" dirty="0">
                    <a:latin typeface="Cambria" panose="02040503050406030204" pitchFamily="18" charset="0"/>
                    <a:cs typeface="Times New Roman" panose="02020603050405020304" pitchFamily="18" charset="0"/>
                  </a:rPr>
                  <a:t>中</a:t>
                </a:r>
                <a:r>
                  <a:rPr lang="en-US" altLang="zh-CN" sz="3200" dirty="0">
                    <a:latin typeface="Cambria" panose="02040503050406030204" pitchFamily="18" charset="0"/>
                    <a:cs typeface="Times New Roman" panose="02020603050405020304" pitchFamily="18" charset="0"/>
                  </a:rPr>
                  <a:t>, </a:t>
                </a:r>
                <a:r>
                  <a:rPr lang="zh-CN" altLang="en-US" sz="3200" dirty="0">
                    <a:latin typeface="Cambria" panose="02040503050406030204" pitchFamily="18" charset="0"/>
                    <a:cs typeface="Times New Roman" panose="02020603050405020304" pitchFamily="18" charset="0"/>
                  </a:rPr>
                  <a:t>求中位数</a:t>
                </a:r>
                <a:r>
                  <a:rPr lang="en-US" altLang="zh-CN" sz="3200" dirty="0">
                    <a:effectLst/>
                    <a:latin typeface="Cambria" panose="02040503050406030204" pitchFamily="18" charset="0"/>
                    <a:ea typeface="宋体" panose="02010600030101010101" pitchFamily="2" charset="-122"/>
                    <a:cs typeface="Times New Roman" panose="02020603050405020304" pitchFamily="18" charset="0"/>
                  </a:rPr>
                  <a:t>θ</a:t>
                </a:r>
                <a:r>
                  <a:rPr lang="zh-CN" altLang="zh-CN" sz="3200" dirty="0">
                    <a:effectLst/>
                    <a:latin typeface="Cambria" panose="02040503050406030204" pitchFamily="18" charset="0"/>
                    <a:ea typeface="宋体" panose="02010600030101010101" pitchFamily="2" charset="-122"/>
                    <a:cs typeface="Times New Roman" panose="02020603050405020304" pitchFamily="18" charset="0"/>
                  </a:rPr>
                  <a:t>的</a:t>
                </a:r>
                <a:r>
                  <a:rPr lang="zh-CN" altLang="en-US" sz="3200" dirty="0">
                    <a:latin typeface="Cambria" panose="02040503050406030204" pitchFamily="18" charset="0"/>
                    <a:cs typeface="Times New Roman" panose="02020603050405020304" pitchFamily="18" charset="0"/>
                  </a:rPr>
                  <a:t>偏差的</a:t>
                </a:r>
                <a:r>
                  <a:rPr lang="en-US" altLang="zh-CN" sz="3200" dirty="0">
                    <a:latin typeface="Cambria" panose="02040503050406030204" pitchFamily="18" charset="0"/>
                    <a:cs typeface="Times New Roman" panose="02020603050405020304" pitchFamily="18" charset="0"/>
                  </a:rPr>
                  <a:t>bootstrap</a:t>
                </a:r>
                <a:r>
                  <a:rPr lang="zh-CN" altLang="en-US" sz="3200" dirty="0">
                    <a:latin typeface="Cambria" panose="02040503050406030204" pitchFamily="18" charset="0"/>
                    <a:cs typeface="Times New Roman" panose="02020603050405020304" pitchFamily="18" charset="0"/>
                  </a:rPr>
                  <a:t>估计</a:t>
                </a:r>
                <a:r>
                  <a:rPr lang="en-US" altLang="zh-CN" sz="3200" dirty="0">
                    <a:latin typeface="Cambria" panose="02040503050406030204" pitchFamily="18" charset="0"/>
                    <a:cs typeface="Times New Roman" panose="02020603050405020304" pitchFamily="18" charset="0"/>
                  </a:rPr>
                  <a:t>.</a:t>
                </a:r>
                <a:endParaRPr lang="zh-CN" altLang="zh-CN" sz="3200" dirty="0">
                  <a:latin typeface="Cambria" panose="02040503050406030204" pitchFamily="18" charset="0"/>
                  <a:cs typeface="Times New Roman" panose="02020603050405020304" pitchFamily="18" charset="0"/>
                </a:endParaRPr>
              </a:p>
              <a:p>
                <a:pPr>
                  <a:spcBef>
                    <a:spcPts val="900"/>
                  </a:spcBef>
                  <a:spcAft>
                    <a:spcPts val="900"/>
                  </a:spcAft>
                </a:pPr>
                <a:r>
                  <a:rPr lang="zh-CN" altLang="en-US" sz="3200" b="1" dirty="0">
                    <a:latin typeface="Cambria" panose="02040503050406030204" pitchFamily="18" charset="0"/>
                    <a:cs typeface="Times New Roman" panose="02020603050405020304" pitchFamily="18" charset="0"/>
                  </a:rPr>
                  <a:t>解</a:t>
                </a:r>
                <a:r>
                  <a:rPr lang="zh-CN" altLang="en-US" sz="3200" dirty="0">
                    <a:latin typeface="Cambria" panose="02040503050406030204" pitchFamily="18" charset="0"/>
                    <a:cs typeface="Times New Roman" panose="02020603050405020304" pitchFamily="18" charset="0"/>
                  </a:rPr>
                  <a:t>，</a:t>
                </a:r>
                <a:r>
                  <a:rPr lang="zh-CN" altLang="zh-CN" sz="3200" dirty="0">
                    <a:effectLst/>
                    <a:latin typeface="Cambria" panose="02040503050406030204" pitchFamily="18" charset="0"/>
                    <a:ea typeface="宋体" panose="02010600030101010101" pitchFamily="2" charset="-122"/>
                    <a:cs typeface="Times New Roman" panose="02020603050405020304" pitchFamily="18" charset="0"/>
                  </a:rPr>
                  <a:t>设</a:t>
                </a:r>
                <a14:m>
                  <m:oMath xmlns:m="http://schemas.openxmlformats.org/officeDocument/2006/math">
                    <m:r>
                      <a:rPr lang="en-US" altLang="zh-CN" sz="3200" i="1">
                        <a:effectLst/>
                        <a:latin typeface="Cambria Math" panose="02040503050406030204" pitchFamily="18" charset="0"/>
                        <a:ea typeface="宋体" panose="02010600030101010101" pitchFamily="2" charset="-122"/>
                        <a:cs typeface="Times New Roman" panose="02020603050405020304" pitchFamily="18" charset="0"/>
                      </a:rPr>
                      <m:t>𝑋</m:t>
                    </m:r>
                    <m:r>
                      <a:rPr lang="en-US" altLang="zh-CN" sz="3200">
                        <a:effectLst/>
                        <a:latin typeface="Cambria Math" panose="02040503050406030204" pitchFamily="18" charset="0"/>
                        <a:ea typeface="宋体" panose="02010600030101010101" pitchFamily="2" charset="-122"/>
                        <a:cs typeface="Times New Roman" panose="02020603050405020304" pitchFamily="18" charset="0"/>
                      </a:rPr>
                      <m:t>=</m:t>
                    </m:r>
                    <m:d>
                      <m:dPr>
                        <m:ctrlPr>
                          <a:rPr lang="zh-CN" altLang="zh-CN" sz="3200" i="1">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32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3200" i="1">
                                <a:effectLst/>
                                <a:latin typeface="Cambria Math" panose="02040503050406030204" pitchFamily="18" charset="0"/>
                                <a:ea typeface="宋体" panose="02010600030101010101" pitchFamily="2" charset="-122"/>
                                <a:cs typeface="Times New Roman" panose="02020603050405020304" pitchFamily="18" charset="0"/>
                              </a:rPr>
                              <m:t>𝑋</m:t>
                            </m:r>
                          </m:e>
                          <m:sub>
                            <m:r>
                              <a:rPr lang="en-US" altLang="zh-CN" sz="3200" i="1">
                                <a:effectLst/>
                                <a:latin typeface="Cambria Math" panose="02040503050406030204" pitchFamily="18" charset="0"/>
                                <a:ea typeface="宋体" panose="02010600030101010101" pitchFamily="2" charset="-122"/>
                                <a:cs typeface="Times New Roman" panose="02020603050405020304" pitchFamily="18" charset="0"/>
                              </a:rPr>
                              <m:t>1</m:t>
                            </m:r>
                          </m:sub>
                        </m:sSub>
                        <m:r>
                          <a:rPr lang="en-US" altLang="zh-CN" sz="32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32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3200" i="1">
                                <a:effectLst/>
                                <a:latin typeface="Cambria Math" panose="02040503050406030204" pitchFamily="18" charset="0"/>
                                <a:ea typeface="宋体" panose="02010600030101010101" pitchFamily="2" charset="-122"/>
                                <a:cs typeface="Times New Roman" panose="02020603050405020304" pitchFamily="18" charset="0"/>
                              </a:rPr>
                              <m:t>𝑋</m:t>
                            </m:r>
                          </m:e>
                          <m:sub>
                            <m:r>
                              <a:rPr lang="en-US" altLang="zh-CN" sz="3200" i="1">
                                <a:effectLst/>
                                <a:latin typeface="Cambria Math" panose="02040503050406030204" pitchFamily="18" charset="0"/>
                                <a:ea typeface="宋体" panose="02010600030101010101" pitchFamily="2" charset="-122"/>
                                <a:cs typeface="Times New Roman" panose="02020603050405020304" pitchFamily="18" charset="0"/>
                              </a:rPr>
                              <m:t>2</m:t>
                            </m:r>
                          </m:sub>
                        </m:sSub>
                        <m:r>
                          <a:rPr lang="en-US" altLang="zh-CN" sz="32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32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3200" i="1">
                                <a:effectLst/>
                                <a:latin typeface="Cambria Math" panose="02040503050406030204" pitchFamily="18" charset="0"/>
                                <a:ea typeface="宋体" panose="02010600030101010101" pitchFamily="2" charset="-122"/>
                                <a:cs typeface="Times New Roman" panose="02020603050405020304" pitchFamily="18" charset="0"/>
                              </a:rPr>
                              <m:t>𝑋</m:t>
                            </m:r>
                          </m:e>
                          <m:sub>
                            <m:r>
                              <a:rPr lang="en-US" altLang="zh-CN" sz="3200" i="1">
                                <a:effectLst/>
                                <a:latin typeface="Cambria Math" panose="02040503050406030204" pitchFamily="18" charset="0"/>
                                <a:ea typeface="宋体" panose="02010600030101010101" pitchFamily="2" charset="-122"/>
                                <a:cs typeface="Times New Roman" panose="02020603050405020304" pitchFamily="18" charset="0"/>
                              </a:rPr>
                              <m:t>𝑛</m:t>
                            </m:r>
                          </m:sub>
                        </m:sSub>
                      </m:e>
                    </m:d>
                  </m:oMath>
                </a14:m>
                <a:r>
                  <a:rPr lang="zh-CN" altLang="zh-CN" sz="3200" dirty="0">
                    <a:effectLst/>
                    <a:latin typeface="Cambria" panose="02040503050406030204" pitchFamily="18" charset="0"/>
                    <a:ea typeface="宋体" panose="02010600030101010101" pitchFamily="2" charset="-122"/>
                    <a:cs typeface="Times New Roman" panose="02020603050405020304" pitchFamily="18" charset="0"/>
                  </a:rPr>
                  <a:t>是来自总体</a:t>
                </a:r>
                <a:r>
                  <a:rPr lang="en-US" altLang="zh-CN" sz="3200" dirty="0">
                    <a:effectLst/>
                    <a:latin typeface="Cambria" panose="02040503050406030204" pitchFamily="18" charset="0"/>
                    <a:ea typeface="宋体" panose="02010600030101010101" pitchFamily="2" charset="-122"/>
                    <a:cs typeface="Times New Roman" panose="02020603050405020304" pitchFamily="18" charset="0"/>
                  </a:rPr>
                  <a:t>F</a:t>
                </a:r>
                <a:r>
                  <a:rPr lang="zh-CN" altLang="zh-CN" sz="3200" dirty="0">
                    <a:effectLst/>
                    <a:latin typeface="Cambria" panose="02040503050406030204" pitchFamily="18" charset="0"/>
                    <a:ea typeface="宋体" panose="02010600030101010101" pitchFamily="2" charset="-122"/>
                    <a:cs typeface="Times New Roman" panose="02020603050405020304" pitchFamily="18" charset="0"/>
                  </a:rPr>
                  <a:t>的样本</a:t>
                </a:r>
                <a:r>
                  <a:rPr lang="en-US" altLang="zh-CN" sz="3200" dirty="0">
                    <a:effectLst/>
                    <a:latin typeface="Cambria" panose="02040503050406030204" pitchFamily="18" charset="0"/>
                    <a:ea typeface="宋体" panose="02010600030101010101" pitchFamily="2" charset="-122"/>
                    <a:cs typeface="Times New Roman" panose="02020603050405020304" pitchFamily="18" charset="0"/>
                  </a:rPr>
                  <a:t>,</a:t>
                </a:r>
                <a:endParaRPr lang="zh-CN" altLang="zh-CN" sz="3200" dirty="0">
                  <a:effectLst/>
                  <a:latin typeface="Cambria" panose="02040503050406030204" pitchFamily="18" charset="0"/>
                  <a:ea typeface="宋体" panose="02010600030101010101" pitchFamily="2" charset="-122"/>
                  <a:cs typeface="Times New Roman" panose="02020603050405020304" pitchFamily="18" charset="0"/>
                </a:endParaRPr>
              </a:p>
              <a:p>
                <a:pPr>
                  <a:spcBef>
                    <a:spcPts val="900"/>
                  </a:spcBef>
                  <a:spcAft>
                    <a:spcPts val="900"/>
                  </a:spcAft>
                </a:pPr>
                <a14:m>
                  <m:oMath xmlns:m="http://schemas.openxmlformats.org/officeDocument/2006/math">
                    <m:acc>
                      <m:accPr>
                        <m:chr m:val="̂"/>
                        <m:ctrlPr>
                          <a:rPr lang="zh-CN" altLang="zh-CN" sz="3200" i="1">
                            <a:effectLst/>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sz="3200" i="1">
                            <a:effectLst/>
                            <a:latin typeface="Cambria Math" panose="02040503050406030204" pitchFamily="18" charset="0"/>
                            <a:ea typeface="宋体" panose="02010600030101010101" pitchFamily="2" charset="-122"/>
                            <a:cs typeface="Times New Roman" panose="02020603050405020304" pitchFamily="18" charset="0"/>
                          </a:rPr>
                          <m:t>𝜃</m:t>
                        </m:r>
                      </m:e>
                    </m:acc>
                    <m:r>
                      <a:rPr lang="en-US" altLang="zh-CN" sz="3200">
                        <a:effectLst/>
                        <a:latin typeface="Cambria Math" panose="02040503050406030204" pitchFamily="18" charset="0"/>
                        <a:ea typeface="宋体" panose="02010600030101010101" pitchFamily="2" charset="-122"/>
                        <a:cs typeface="Times New Roman" panose="02020603050405020304" pitchFamily="18" charset="0"/>
                      </a:rPr>
                      <m:t>=</m:t>
                    </m:r>
                    <m:acc>
                      <m:accPr>
                        <m:chr m:val="̂"/>
                        <m:ctrlPr>
                          <a:rPr lang="zh-CN" altLang="zh-CN" sz="3200" i="1">
                            <a:effectLst/>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sz="3200" i="1">
                            <a:effectLst/>
                            <a:latin typeface="Cambria Math" panose="02040503050406030204" pitchFamily="18" charset="0"/>
                            <a:ea typeface="宋体" panose="02010600030101010101" pitchFamily="2" charset="-122"/>
                            <a:cs typeface="Times New Roman" panose="02020603050405020304" pitchFamily="18" charset="0"/>
                          </a:rPr>
                          <m:t>𝜃</m:t>
                        </m:r>
                      </m:e>
                    </m:acc>
                    <m:d>
                      <m:dPr>
                        <m:ctrlPr>
                          <a:rPr lang="zh-CN" altLang="zh-CN" sz="3200" i="1">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32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3200" i="1">
                                <a:effectLst/>
                                <a:latin typeface="Cambria Math" panose="02040503050406030204" pitchFamily="18" charset="0"/>
                                <a:ea typeface="宋体" panose="02010600030101010101" pitchFamily="2" charset="-122"/>
                                <a:cs typeface="Times New Roman" panose="02020603050405020304" pitchFamily="18" charset="0"/>
                              </a:rPr>
                              <m:t>𝑋</m:t>
                            </m:r>
                          </m:e>
                          <m:sub>
                            <m:r>
                              <a:rPr lang="en-US" altLang="zh-CN" sz="3200" i="1">
                                <a:effectLst/>
                                <a:latin typeface="Cambria Math" panose="02040503050406030204" pitchFamily="18" charset="0"/>
                                <a:ea typeface="宋体" panose="02010600030101010101" pitchFamily="2" charset="-122"/>
                                <a:cs typeface="Times New Roman" panose="02020603050405020304" pitchFamily="18" charset="0"/>
                              </a:rPr>
                              <m:t>1</m:t>
                            </m:r>
                          </m:sub>
                        </m:sSub>
                        <m:r>
                          <a:rPr lang="en-US" altLang="zh-CN" sz="32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32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3200" i="1">
                                <a:effectLst/>
                                <a:latin typeface="Cambria Math" panose="02040503050406030204" pitchFamily="18" charset="0"/>
                                <a:ea typeface="宋体" panose="02010600030101010101" pitchFamily="2" charset="-122"/>
                                <a:cs typeface="Times New Roman" panose="02020603050405020304" pitchFamily="18" charset="0"/>
                              </a:rPr>
                              <m:t>𝑋</m:t>
                            </m:r>
                          </m:e>
                          <m:sub>
                            <m:r>
                              <a:rPr lang="en-US" altLang="zh-CN" sz="3200" i="1">
                                <a:effectLst/>
                                <a:latin typeface="Cambria Math" panose="02040503050406030204" pitchFamily="18" charset="0"/>
                                <a:ea typeface="宋体" panose="02010600030101010101" pitchFamily="2" charset="-122"/>
                                <a:cs typeface="Times New Roman" panose="02020603050405020304" pitchFamily="18" charset="0"/>
                              </a:rPr>
                              <m:t>2</m:t>
                            </m:r>
                          </m:sub>
                        </m:sSub>
                        <m:r>
                          <a:rPr lang="en-US" altLang="zh-CN" sz="32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32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3200" i="1">
                                <a:effectLst/>
                                <a:latin typeface="Cambria Math" panose="02040503050406030204" pitchFamily="18" charset="0"/>
                                <a:ea typeface="宋体" panose="02010600030101010101" pitchFamily="2" charset="-122"/>
                                <a:cs typeface="Times New Roman" panose="02020603050405020304" pitchFamily="18" charset="0"/>
                              </a:rPr>
                              <m:t>𝑋</m:t>
                            </m:r>
                          </m:e>
                          <m:sub>
                            <m:r>
                              <a:rPr lang="en-US" altLang="zh-CN" sz="3200" i="1">
                                <a:effectLst/>
                                <a:latin typeface="Cambria Math" panose="02040503050406030204" pitchFamily="18" charset="0"/>
                                <a:ea typeface="宋体" panose="02010600030101010101" pitchFamily="2" charset="-122"/>
                                <a:cs typeface="Times New Roman" panose="02020603050405020304" pitchFamily="18" charset="0"/>
                              </a:rPr>
                              <m:t>𝑛</m:t>
                            </m:r>
                          </m:sub>
                        </m:sSub>
                      </m:e>
                    </m:d>
                  </m:oMath>
                </a14:m>
                <a:r>
                  <a:rPr lang="zh-CN" altLang="zh-CN" sz="3200" dirty="0">
                    <a:effectLst/>
                    <a:latin typeface="Cambria" panose="02040503050406030204" pitchFamily="18" charset="0"/>
                    <a:ea typeface="宋体" panose="02010600030101010101" pitchFamily="2" charset="-122"/>
                    <a:cs typeface="Times New Roman" panose="02020603050405020304" pitchFamily="18" charset="0"/>
                  </a:rPr>
                  <a:t>是</a:t>
                </a:r>
                <a:r>
                  <a:rPr lang="zh-CN" altLang="en-US" sz="3200" dirty="0">
                    <a:latin typeface="Cambria" panose="02040503050406030204" pitchFamily="18" charset="0"/>
                    <a:cs typeface="Times New Roman" panose="02020603050405020304" pitchFamily="18" charset="0"/>
                  </a:rPr>
                  <a:t>中位数</a:t>
                </a:r>
                <a:r>
                  <a:rPr lang="en-US" altLang="zh-CN" sz="3200" dirty="0">
                    <a:effectLst/>
                    <a:latin typeface="Cambria" panose="02040503050406030204" pitchFamily="18" charset="0"/>
                    <a:ea typeface="宋体" panose="02010600030101010101" pitchFamily="2" charset="-122"/>
                    <a:cs typeface="Times New Roman" panose="02020603050405020304" pitchFamily="18" charset="0"/>
                  </a:rPr>
                  <a:t>θ</a:t>
                </a:r>
                <a:r>
                  <a:rPr lang="zh-CN" altLang="zh-CN" sz="3200" dirty="0">
                    <a:effectLst/>
                    <a:latin typeface="Cambria" panose="02040503050406030204" pitchFamily="18" charset="0"/>
                    <a:ea typeface="宋体" panose="02010600030101010101" pitchFamily="2" charset="-122"/>
                    <a:cs typeface="Times New Roman" panose="02020603050405020304" pitchFamily="18" charset="0"/>
                  </a:rPr>
                  <a:t>的估计量</a:t>
                </a:r>
                <a:r>
                  <a:rPr lang="en-US" altLang="zh-CN" sz="3200" dirty="0">
                    <a:effectLst/>
                    <a:latin typeface="Cambria" panose="02040503050406030204" pitchFamily="18" charset="0"/>
                    <a:ea typeface="宋体" panose="02010600030101010101" pitchFamily="2" charset="-122"/>
                    <a:cs typeface="Times New Roman" panose="02020603050405020304" pitchFamily="18" charset="0"/>
                  </a:rPr>
                  <a:t>.</a:t>
                </a:r>
              </a:p>
              <a:p>
                <a:pPr>
                  <a:spcBef>
                    <a:spcPts val="900"/>
                  </a:spcBef>
                  <a:spcAft>
                    <a:spcPts val="900"/>
                  </a:spcAft>
                </a:pPr>
                <a:r>
                  <a:rPr lang="zh-CN" altLang="en-US" sz="3200" dirty="0">
                    <a:effectLst/>
                    <a:latin typeface="Cambria" panose="02040503050406030204" pitchFamily="18" charset="0"/>
                    <a:ea typeface="宋体" panose="02010600030101010101" pitchFamily="2" charset="-122"/>
                    <a:cs typeface="Times New Roman" panose="02020603050405020304" pitchFamily="18" charset="0"/>
                  </a:rPr>
                  <a:t>以样本中位数作为总体中位数</a:t>
                </a:r>
                <a:r>
                  <a:rPr lang="en-US" altLang="zh-CN" sz="3200" dirty="0">
                    <a:effectLst/>
                    <a:latin typeface="Cambria" panose="02040503050406030204" pitchFamily="18" charset="0"/>
                    <a:ea typeface="宋体" panose="02010600030101010101" pitchFamily="2" charset="-122"/>
                    <a:cs typeface="Times New Roman" panose="02020603050405020304" pitchFamily="18" charset="0"/>
                  </a:rPr>
                  <a:t>θ</a:t>
                </a:r>
                <a:r>
                  <a:rPr lang="zh-CN" altLang="en-US" sz="3200" dirty="0">
                    <a:effectLst/>
                    <a:latin typeface="Cambria" panose="02040503050406030204" pitchFamily="18" charset="0"/>
                    <a:ea typeface="宋体" panose="02010600030101010101" pitchFamily="2" charset="-122"/>
                    <a:cs typeface="Times New Roman" panose="02020603050405020304" pitchFamily="18" charset="0"/>
                  </a:rPr>
                  <a:t>的估计</a:t>
                </a:r>
                <a:endParaRPr lang="en-US" altLang="zh-CN" sz="3200" dirty="0">
                  <a:effectLst/>
                  <a:latin typeface="Cambria" panose="02040503050406030204" pitchFamily="18" charset="0"/>
                  <a:ea typeface="宋体" panose="02010600030101010101" pitchFamily="2" charset="-122"/>
                  <a:cs typeface="Times New Roman" panose="02020603050405020304" pitchFamily="18" charset="0"/>
                </a:endParaRPr>
              </a:p>
            </p:txBody>
          </p:sp>
        </mc:Choice>
        <mc:Fallback xmlns="">
          <p:sp>
            <p:nvSpPr>
              <p:cNvPr id="6" name="文本框 5">
                <a:extLst>
                  <a:ext uri="{FF2B5EF4-FFF2-40B4-BE49-F238E27FC236}">
                    <a16:creationId xmlns:a16="http://schemas.microsoft.com/office/drawing/2014/main" id="{59826800-2974-4A09-9EC1-A5FF1B9D23D1}"/>
                  </a:ext>
                </a:extLst>
              </p:cNvPr>
              <p:cNvSpPr txBox="1">
                <a:spLocks noRot="1" noChangeAspect="1" noMove="1" noResize="1" noEditPoints="1" noAdjustHandles="1" noChangeArrowheads="1" noChangeShapeType="1" noTextEdit="1"/>
              </p:cNvSpPr>
              <p:nvPr/>
            </p:nvSpPr>
            <p:spPr>
              <a:xfrm>
                <a:off x="0" y="863715"/>
                <a:ext cx="9144000" cy="3280642"/>
              </a:xfrm>
              <a:prstGeom prst="rect">
                <a:avLst/>
              </a:prstGeom>
              <a:blipFill>
                <a:blip r:embed="rId2"/>
                <a:stretch>
                  <a:fillRect l="-1667" t="-2974" b="-5390"/>
                </a:stretch>
              </a:blipFill>
              <a:ln w="25400">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C0ECCA0D-7C0E-434F-A365-38B7F0BB77E3}"/>
                  </a:ext>
                </a:extLst>
              </p:cNvPr>
              <p:cNvSpPr txBox="1"/>
              <p:nvPr/>
            </p:nvSpPr>
            <p:spPr>
              <a:xfrm>
                <a:off x="0" y="4144357"/>
                <a:ext cx="8937485" cy="2094741"/>
              </a:xfrm>
              <a:prstGeom prst="rect">
                <a:avLst/>
              </a:prstGeom>
              <a:noFill/>
              <a:ln w="25400">
                <a:noFill/>
              </a:ln>
            </p:spPr>
            <p:txBody>
              <a:bodyPr wrap="square">
                <a:spAutoFit/>
              </a:bodyPr>
              <a:lstStyle/>
              <a:p>
                <a:pPr marL="0" marR="0" lvl="0" indent="0" algn="l" defTabSz="914400" rtl="0" eaLnBrk="0" fontAlgn="base" latinLnBrk="0" hangingPunct="0">
                  <a:lnSpc>
                    <a:spcPct val="100000"/>
                  </a:lnSpc>
                  <a:spcBef>
                    <a:spcPts val="900"/>
                  </a:spcBef>
                  <a:spcAft>
                    <a:spcPts val="900"/>
                  </a:spcAft>
                  <a:buClrTx/>
                  <a:buSzTx/>
                  <a:buFontTx/>
                  <a:buNone/>
                  <a:tabLst/>
                  <a:defRPr/>
                </a:pPr>
                <a:r>
                  <a:rPr kumimoji="0" lang="zh-CN" altLang="zh-CN" sz="3200" b="0" i="0" u="none" strike="noStrike" kern="1200" cap="none" spc="0" normalizeH="0" baseline="0" noProof="0" dirty="0">
                    <a:ln>
                      <a:noFill/>
                    </a:ln>
                    <a:solidFill>
                      <a:prstClr val="black"/>
                    </a:solidFill>
                    <a:effectLst/>
                    <a:uLnTx/>
                    <a:uFillTx/>
                    <a:latin typeface="Cambria" panose="02040503050406030204" pitchFamily="18" charset="0"/>
                    <a:ea typeface="宋体" panose="02010600030101010101" pitchFamily="2" charset="-122"/>
                    <a:cs typeface="Times New Roman" panose="02020603050405020304" pitchFamily="18" charset="0"/>
                  </a:rPr>
                  <a:t>由例</a:t>
                </a:r>
                <a:r>
                  <a:rPr kumimoji="0" lang="en-US" altLang="zh-CN" sz="3200" b="0" i="0" u="none" strike="noStrike" kern="1200" cap="none" spc="0" normalizeH="0" baseline="0" noProof="0" dirty="0">
                    <a:ln>
                      <a:noFill/>
                    </a:ln>
                    <a:solidFill>
                      <a:prstClr val="black"/>
                    </a:solidFill>
                    <a:effectLst/>
                    <a:uLnTx/>
                    <a:uFillTx/>
                    <a:latin typeface="Cambria" panose="02040503050406030204" pitchFamily="18" charset="0"/>
                    <a:ea typeface="宋体" panose="02010600030101010101" pitchFamily="2" charset="-122"/>
                    <a:cs typeface="Times New Roman" panose="02020603050405020304" pitchFamily="18" charset="0"/>
                  </a:rPr>
                  <a:t>2</a:t>
                </a:r>
                <a:r>
                  <a:rPr kumimoji="0" lang="zh-CN" altLang="zh-CN" sz="3200" b="0" i="0" u="none" strike="noStrike" kern="1200" cap="none" spc="0" normalizeH="0" baseline="0" noProof="0" dirty="0">
                    <a:ln>
                      <a:noFill/>
                    </a:ln>
                    <a:solidFill>
                      <a:prstClr val="black"/>
                    </a:solidFill>
                    <a:effectLst/>
                    <a:uLnTx/>
                    <a:uFillTx/>
                    <a:latin typeface="Cambria" panose="02040503050406030204" pitchFamily="18" charset="0"/>
                    <a:ea typeface="宋体" panose="02010600030101010101" pitchFamily="2" charset="-122"/>
                    <a:cs typeface="Times New Roman" panose="02020603050405020304" pitchFamily="18" charset="0"/>
                  </a:rPr>
                  <a:t>知</a:t>
                </a:r>
                <a:r>
                  <a:rPr kumimoji="0" lang="zh-CN" altLang="zh-CN" sz="3200" b="1" i="0" u="none" strike="noStrike" kern="1200" cap="none" spc="0" normalizeH="0" baseline="0" noProof="0" dirty="0">
                    <a:ln>
                      <a:noFill/>
                    </a:ln>
                    <a:solidFill>
                      <a:prstClr val="black"/>
                    </a:solidFill>
                    <a:effectLst/>
                    <a:uLnTx/>
                    <a:uFillTx/>
                    <a:latin typeface="Cambria" panose="02040503050406030204" pitchFamily="18" charset="0"/>
                    <a:ea typeface="宋体" panose="02010600030101010101" pitchFamily="2" charset="-122"/>
                    <a:cs typeface="Times New Roman" panose="02020603050405020304" pitchFamily="18" charset="0"/>
                  </a:rPr>
                  <a:t>原始样本</a:t>
                </a:r>
                <a:r>
                  <a:rPr kumimoji="0" lang="zh-CN" altLang="zh-CN" sz="3200" b="0" i="0" u="none" strike="noStrike" kern="1200" cap="none" spc="0" normalizeH="0" baseline="0" noProof="0" dirty="0">
                    <a:ln>
                      <a:noFill/>
                    </a:ln>
                    <a:solidFill>
                      <a:prstClr val="black"/>
                    </a:solidFill>
                    <a:effectLst/>
                    <a:uLnTx/>
                    <a:uFillTx/>
                    <a:latin typeface="Cambria" panose="02040503050406030204" pitchFamily="18" charset="0"/>
                    <a:ea typeface="宋体" panose="02010600030101010101" pitchFamily="2" charset="-122"/>
                    <a:cs typeface="Times New Roman" panose="02020603050405020304" pitchFamily="18" charset="0"/>
                  </a:rPr>
                  <a:t>的中位数为</a:t>
                </a:r>
                <a:r>
                  <a:rPr kumimoji="0" lang="en-US" altLang="zh-CN" sz="3200" b="0" i="0" u="none" strike="noStrike" kern="1200" cap="none" spc="0" normalizeH="0" baseline="0" noProof="0" dirty="0">
                    <a:ln>
                      <a:noFill/>
                    </a:ln>
                    <a:solidFill>
                      <a:prstClr val="black"/>
                    </a:solidFill>
                    <a:effectLst/>
                    <a:uLnTx/>
                    <a:uFillTx/>
                    <a:latin typeface="Cambria" panose="02040503050406030204" pitchFamily="18" charset="0"/>
                    <a:ea typeface="宋体" panose="02010600030101010101" pitchFamily="2" charset="-122"/>
                    <a:cs typeface="Times New Roman" panose="02020603050405020304" pitchFamily="18" charset="0"/>
                  </a:rPr>
                  <a:t>135.1.</a:t>
                </a:r>
                <a:endParaRPr kumimoji="0" lang="zh-CN" altLang="zh-CN" sz="3200" b="0" i="0" u="none" strike="noStrike" kern="1200" cap="none" spc="0" normalizeH="0" baseline="0" noProof="0" dirty="0">
                  <a:ln>
                    <a:noFill/>
                  </a:ln>
                  <a:solidFill>
                    <a:prstClr val="black"/>
                  </a:solidFill>
                  <a:effectLst/>
                  <a:uLnTx/>
                  <a:uFillTx/>
                  <a:latin typeface="Cambria" panose="02040503050406030204" pitchFamily="18" charset="0"/>
                  <a:ea typeface="宋体" panose="02010600030101010101" pitchFamily="2" charset="-122"/>
                  <a:cs typeface="Times New Roman" panose="02020603050405020304" pitchFamily="18" charset="0"/>
                </a:endParaRPr>
              </a:p>
              <a:p>
                <a:pPr marL="0" marR="0" lvl="0" indent="0" algn="l" defTabSz="914400" rtl="0" eaLnBrk="0" fontAlgn="base" latinLnBrk="0" hangingPunct="0">
                  <a:lnSpc>
                    <a:spcPct val="100000"/>
                  </a:lnSpc>
                  <a:spcBef>
                    <a:spcPts val="900"/>
                  </a:spcBef>
                  <a:spcAft>
                    <a:spcPts val="900"/>
                  </a:spcAft>
                  <a:buClrTx/>
                  <a:buSzTx/>
                  <a:buFontTx/>
                  <a:buNone/>
                  <a:tabLst/>
                  <a:defRPr/>
                </a:pPr>
                <a:r>
                  <a:rPr kumimoji="0" lang="zh-CN" altLang="zh-CN" sz="3200" b="0" i="0" u="none" strike="noStrike" kern="1200" cap="none" spc="0" normalizeH="0" baseline="0" noProof="0" dirty="0">
                    <a:ln>
                      <a:noFill/>
                    </a:ln>
                    <a:solidFill>
                      <a:prstClr val="black"/>
                    </a:solidFill>
                    <a:effectLst/>
                    <a:uLnTx/>
                    <a:uFillTx/>
                    <a:latin typeface="Cambria" panose="02040503050406030204" pitchFamily="18" charset="0"/>
                    <a:ea typeface="宋体" panose="02010600030101010101" pitchFamily="2" charset="-122"/>
                    <a:cs typeface="Times New Roman" panose="02020603050405020304" pitchFamily="18" charset="0"/>
                  </a:rPr>
                  <a:t>以</a:t>
                </a:r>
                <a:r>
                  <a:rPr kumimoji="0" lang="en-US" altLang="zh-CN" sz="3200" b="0" i="0" u="none" strike="noStrike" kern="1200" cap="none" spc="0" normalizeH="0" baseline="0" noProof="0" dirty="0">
                    <a:ln>
                      <a:noFill/>
                    </a:ln>
                    <a:solidFill>
                      <a:prstClr val="black"/>
                    </a:solidFill>
                    <a:effectLst/>
                    <a:uLnTx/>
                    <a:uFillTx/>
                    <a:latin typeface="Cambria" panose="02040503050406030204" pitchFamily="18" charset="0"/>
                    <a:ea typeface="宋体" panose="02010600030101010101" pitchFamily="2" charset="-122"/>
                    <a:cs typeface="Times New Roman" panose="02020603050405020304" pitchFamily="18" charset="0"/>
                  </a:rPr>
                  <a:t>135.1</a:t>
                </a:r>
                <a:r>
                  <a:rPr kumimoji="0" lang="zh-CN" altLang="zh-CN" sz="3200" b="0" i="0" u="none" strike="noStrike" kern="1200" cap="none" spc="0" normalizeH="0" baseline="0" noProof="0" dirty="0">
                    <a:ln>
                      <a:noFill/>
                    </a:ln>
                    <a:solidFill>
                      <a:prstClr val="black"/>
                    </a:solidFill>
                    <a:effectLst/>
                    <a:uLnTx/>
                    <a:uFillTx/>
                    <a:latin typeface="Cambria" panose="02040503050406030204" pitchFamily="18" charset="0"/>
                    <a:ea typeface="宋体" panose="02010600030101010101" pitchFamily="2" charset="-122"/>
                    <a:cs typeface="Times New Roman" panose="02020603050405020304" pitchFamily="18" charset="0"/>
                  </a:rPr>
                  <a:t>作为总体中位数</a:t>
                </a:r>
                <a:r>
                  <a:rPr kumimoji="0" lang="en-US" altLang="zh-CN" sz="3200" b="0" i="0" u="none" strike="noStrike" kern="1200" cap="none" spc="0" normalizeH="0" baseline="0" noProof="0" dirty="0">
                    <a:ln>
                      <a:noFill/>
                    </a:ln>
                    <a:solidFill>
                      <a:prstClr val="black"/>
                    </a:solidFill>
                    <a:effectLst/>
                    <a:uLnTx/>
                    <a:uFillTx/>
                    <a:latin typeface="Cambria" panose="02040503050406030204" pitchFamily="18" charset="0"/>
                    <a:ea typeface="宋体" panose="02010600030101010101" pitchFamily="2" charset="-122"/>
                    <a:cs typeface="Times New Roman" panose="02020603050405020304" pitchFamily="18" charset="0"/>
                  </a:rPr>
                  <a:t>θ</a:t>
                </a:r>
                <a:r>
                  <a:rPr kumimoji="0" lang="zh-CN" altLang="zh-CN" sz="3200" b="0" i="0" u="none" strike="noStrike" kern="1200" cap="none" spc="0" normalizeH="0" baseline="0" noProof="0" dirty="0">
                    <a:ln>
                      <a:noFill/>
                    </a:ln>
                    <a:solidFill>
                      <a:prstClr val="black"/>
                    </a:solidFill>
                    <a:effectLst/>
                    <a:uLnTx/>
                    <a:uFillTx/>
                    <a:latin typeface="Cambria" panose="02040503050406030204" pitchFamily="18" charset="0"/>
                    <a:ea typeface="宋体" panose="02010600030101010101" pitchFamily="2" charset="-122"/>
                    <a:cs typeface="Times New Roman" panose="02020603050405020304" pitchFamily="18" charset="0"/>
                  </a:rPr>
                  <a:t>的估计</a:t>
                </a:r>
                <a:r>
                  <a:rPr kumimoji="0" lang="en-US" altLang="zh-CN" sz="3200" b="0" i="0" u="none" strike="noStrike" kern="1200" cap="none" spc="0" normalizeH="0" baseline="0" noProof="0" dirty="0">
                    <a:ln>
                      <a:noFill/>
                    </a:ln>
                    <a:solidFill>
                      <a:prstClr val="black"/>
                    </a:solidFill>
                    <a:effectLst/>
                    <a:uLnTx/>
                    <a:uFillTx/>
                    <a:latin typeface="Cambria" panose="02040503050406030204" pitchFamily="18" charset="0"/>
                    <a:ea typeface="宋体" panose="02010600030101010101" pitchFamily="2" charset="-122"/>
                    <a:cs typeface="Times New Roman" panose="02020603050405020304" pitchFamily="18" charset="0"/>
                  </a:rPr>
                  <a:t>,</a:t>
                </a:r>
              </a:p>
              <a:p>
                <a:pPr marL="0" marR="0" lvl="0" indent="0" algn="l" defTabSz="914400" rtl="0" eaLnBrk="0" fontAlgn="base" latinLnBrk="0" hangingPunct="0">
                  <a:lnSpc>
                    <a:spcPct val="100000"/>
                  </a:lnSpc>
                  <a:spcBef>
                    <a:spcPts val="900"/>
                  </a:spcBef>
                  <a:spcAft>
                    <a:spcPts val="900"/>
                  </a:spcAft>
                  <a:buClrTx/>
                  <a:buSzTx/>
                  <a:buFontTx/>
                  <a:buNone/>
                  <a:tabLst/>
                  <a:defRPr/>
                </a:pPr>
                <a:r>
                  <a:rPr lang="zh-CN" altLang="zh-CN" sz="3200" dirty="0">
                    <a:effectLst/>
                    <a:latin typeface="Aptos" panose="020B0004020202020204" pitchFamily="34" charset="0"/>
                    <a:ea typeface="等线" panose="02010600030101010101" pitchFamily="2" charset="-122"/>
                    <a:cs typeface="Times New Roman" panose="02020603050405020304" pitchFamily="18" charset="0"/>
                  </a:rPr>
                  <a:t>取</a:t>
                </a:r>
                <a14:m>
                  <m:oMath xmlns:m="http://schemas.openxmlformats.org/officeDocument/2006/math">
                    <m:r>
                      <a:rPr lang="en-US" altLang="zh-CN" sz="3200" i="1">
                        <a:effectLst/>
                        <a:latin typeface="Cambria Math" panose="02040503050406030204" pitchFamily="18" charset="0"/>
                        <a:ea typeface="等线" panose="02010600030101010101" pitchFamily="2" charset="-122"/>
                        <a:cs typeface="Times New Roman" panose="02020603050405020304" pitchFamily="18" charset="0"/>
                      </a:rPr>
                      <m:t>𝜓</m:t>
                    </m:r>
                    <m:r>
                      <a:rPr lang="en-US" altLang="zh-CN" sz="3200">
                        <a:effectLst/>
                        <a:latin typeface="Cambria Math" panose="02040503050406030204" pitchFamily="18" charset="0"/>
                        <a:ea typeface="等线" panose="02010600030101010101" pitchFamily="2" charset="-122"/>
                        <a:cs typeface="Times New Roman" panose="02020603050405020304" pitchFamily="18" charset="0"/>
                      </a:rPr>
                      <m:t>=</m:t>
                    </m:r>
                    <m:acc>
                      <m:accPr>
                        <m:chr m:val="̂"/>
                        <m:ctrlPr>
                          <a:rPr lang="zh-CN" altLang="zh-CN" sz="3200" i="1">
                            <a:effectLst/>
                            <a:latin typeface="Cambria Math" panose="02040503050406030204" pitchFamily="18" charset="0"/>
                            <a:ea typeface="Cambria Math" panose="02040503050406030204" pitchFamily="18" charset="0"/>
                          </a:rPr>
                        </m:ctrlPr>
                      </m:accPr>
                      <m:e>
                        <m:r>
                          <a:rPr lang="en-US" altLang="zh-CN" sz="3200" i="1">
                            <a:effectLst/>
                            <a:latin typeface="Cambria Math" panose="02040503050406030204" pitchFamily="18" charset="0"/>
                            <a:ea typeface="等线" panose="02010600030101010101" pitchFamily="2" charset="-122"/>
                            <a:cs typeface="Times New Roman" panose="02020603050405020304" pitchFamily="18" charset="0"/>
                          </a:rPr>
                          <m:t>𝜃</m:t>
                        </m:r>
                      </m:e>
                    </m:acc>
                    <m:r>
                      <a:rPr lang="en-US" altLang="zh-CN" sz="3200" i="1">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3200" i="1">
                        <a:effectLst/>
                        <a:latin typeface="Cambria Math" panose="02040503050406030204" pitchFamily="18" charset="0"/>
                        <a:ea typeface="等线" panose="02010600030101010101" pitchFamily="2" charset="-122"/>
                        <a:cs typeface="Times New Roman" panose="02020603050405020304" pitchFamily="18" charset="0"/>
                      </a:rPr>
                      <m:t>𝜃</m:t>
                    </m:r>
                  </m:oMath>
                </a14:m>
                <a:r>
                  <a:rPr lang="en-US" altLang="zh-CN" sz="3200" dirty="0">
                    <a:effectLst/>
                    <a:latin typeface="Aptos" panose="020B0004020202020204" pitchFamily="34" charset="0"/>
                    <a:ea typeface="等线" panose="02010600030101010101" pitchFamily="2" charset="-122"/>
                    <a:cs typeface="Times New Roman" panose="02020603050405020304" pitchFamily="18" charset="0"/>
                  </a:rPr>
                  <a:t>, </a:t>
                </a:r>
                <a:r>
                  <a:rPr lang="zh-CN" altLang="zh-CN" sz="3200" dirty="0">
                    <a:effectLst/>
                    <a:latin typeface="Aptos" panose="020B0004020202020204" pitchFamily="34" charset="0"/>
                    <a:ea typeface="等线" panose="02010600030101010101" pitchFamily="2" charset="-122"/>
                    <a:cs typeface="Times New Roman" panose="02020603050405020304" pitchFamily="18" charset="0"/>
                  </a:rPr>
                  <a:t>需估计</a:t>
                </a:r>
                <a14:m>
                  <m:oMath xmlns:m="http://schemas.openxmlformats.org/officeDocument/2006/math">
                    <m:r>
                      <a:rPr lang="en-US" altLang="zh-CN" sz="3200" i="1">
                        <a:effectLst/>
                        <a:latin typeface="Cambria Math" panose="02040503050406030204" pitchFamily="18" charset="0"/>
                        <a:ea typeface="等线" panose="02010600030101010101" pitchFamily="2" charset="-122"/>
                        <a:cs typeface="Times New Roman" panose="02020603050405020304" pitchFamily="18" charset="0"/>
                      </a:rPr>
                      <m:t>𝐸</m:t>
                    </m:r>
                    <m:d>
                      <m:dPr>
                        <m:ctrlPr>
                          <a:rPr lang="zh-CN" altLang="zh-CN" sz="3200" i="1">
                            <a:effectLst/>
                            <a:latin typeface="Cambria Math" panose="02040503050406030204" pitchFamily="18" charset="0"/>
                            <a:ea typeface="Cambria Math" panose="02040503050406030204" pitchFamily="18" charset="0"/>
                          </a:rPr>
                        </m:ctrlPr>
                      </m:dPr>
                      <m:e>
                        <m:acc>
                          <m:accPr>
                            <m:chr m:val="̂"/>
                            <m:ctrlPr>
                              <a:rPr lang="zh-CN" altLang="zh-CN" sz="3200" i="1">
                                <a:effectLst/>
                                <a:latin typeface="Cambria Math" panose="02040503050406030204" pitchFamily="18" charset="0"/>
                                <a:ea typeface="Cambria Math" panose="02040503050406030204" pitchFamily="18" charset="0"/>
                              </a:rPr>
                            </m:ctrlPr>
                          </m:accPr>
                          <m:e>
                            <m:r>
                              <a:rPr lang="en-US" altLang="zh-CN" sz="3200" i="1">
                                <a:effectLst/>
                                <a:latin typeface="Cambria Math" panose="02040503050406030204" pitchFamily="18" charset="0"/>
                                <a:ea typeface="等线" panose="02010600030101010101" pitchFamily="2" charset="-122"/>
                                <a:cs typeface="Times New Roman" panose="02020603050405020304" pitchFamily="18" charset="0"/>
                              </a:rPr>
                              <m:t>𝜃</m:t>
                            </m:r>
                          </m:e>
                        </m:acc>
                        <m:r>
                          <a:rPr lang="en-US" altLang="zh-CN" sz="3200" i="1">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3200" i="1">
                            <a:effectLst/>
                            <a:latin typeface="Cambria Math" panose="02040503050406030204" pitchFamily="18" charset="0"/>
                            <a:ea typeface="等线" panose="02010600030101010101" pitchFamily="2" charset="-122"/>
                            <a:cs typeface="Times New Roman" panose="02020603050405020304" pitchFamily="18" charset="0"/>
                          </a:rPr>
                          <m:t>𝜃</m:t>
                        </m:r>
                      </m:e>
                    </m:d>
                  </m:oMath>
                </a14:m>
                <a:endParaRPr kumimoji="0" lang="zh-CN" altLang="zh-CN" sz="3200" b="1" i="0" u="none" strike="noStrike" kern="1200" cap="none" spc="0" normalizeH="0" baseline="0" noProof="0" dirty="0">
                  <a:ln>
                    <a:noFill/>
                  </a:ln>
                  <a:solidFill>
                    <a:prstClr val="black"/>
                  </a:solidFill>
                  <a:effectLst/>
                  <a:uLnTx/>
                  <a:uFillTx/>
                  <a:latin typeface="Cambria" panose="02040503050406030204" pitchFamily="18" charset="0"/>
                  <a:ea typeface="宋体" panose="02010600030101010101" pitchFamily="2" charset="-122"/>
                  <a:cs typeface="Times New Roman" panose="02020603050405020304" pitchFamily="18" charset="0"/>
                </a:endParaRPr>
              </a:p>
            </p:txBody>
          </p:sp>
        </mc:Choice>
        <mc:Fallback xmlns="">
          <p:sp>
            <p:nvSpPr>
              <p:cNvPr id="8" name="文本框 7">
                <a:extLst>
                  <a:ext uri="{FF2B5EF4-FFF2-40B4-BE49-F238E27FC236}">
                    <a16:creationId xmlns:a16="http://schemas.microsoft.com/office/drawing/2014/main" id="{C0ECCA0D-7C0E-434F-A365-38B7F0BB77E3}"/>
                  </a:ext>
                </a:extLst>
              </p:cNvPr>
              <p:cNvSpPr txBox="1">
                <a:spLocks noRot="1" noChangeAspect="1" noMove="1" noResize="1" noEditPoints="1" noAdjustHandles="1" noChangeArrowheads="1" noChangeShapeType="1" noTextEdit="1"/>
              </p:cNvSpPr>
              <p:nvPr/>
            </p:nvSpPr>
            <p:spPr>
              <a:xfrm>
                <a:off x="0" y="4144357"/>
                <a:ext cx="8937485" cy="2094741"/>
              </a:xfrm>
              <a:prstGeom prst="rect">
                <a:avLst/>
              </a:prstGeom>
              <a:blipFill>
                <a:blip r:embed="rId3"/>
                <a:stretch>
                  <a:fillRect l="-1705" t="-4665" b="-8163"/>
                </a:stretch>
              </a:blipFill>
              <a:ln w="25400">
                <a:noFill/>
              </a:ln>
            </p:spPr>
            <p:txBody>
              <a:bodyPr/>
              <a:lstStyle/>
              <a:p>
                <a:r>
                  <a:rPr lang="zh-CN" altLang="en-US">
                    <a:noFill/>
                  </a:rPr>
                  <a:t> </a:t>
                </a:r>
              </a:p>
            </p:txBody>
          </p:sp>
        </mc:Fallback>
      </mc:AlternateContent>
    </p:spTree>
    <p:extLst>
      <p:ext uri="{BB962C8B-B14F-4D97-AF65-F5344CB8AC3E}">
        <p14:creationId xmlns:p14="http://schemas.microsoft.com/office/powerpoint/2010/main" val="39657583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标题 1">
            <a:extLst>
              <a:ext uri="{FF2B5EF4-FFF2-40B4-BE49-F238E27FC236}">
                <a16:creationId xmlns:a16="http://schemas.microsoft.com/office/drawing/2014/main" id="{C5D96BB7-F3EE-475D-8C4A-757D9F1B8C06}"/>
              </a:ext>
            </a:extLst>
          </p:cNvPr>
          <p:cNvSpPr>
            <a:spLocks noGrp="1" noChangeArrowheads="1"/>
          </p:cNvSpPr>
          <p:nvPr>
            <p:ph type="title"/>
          </p:nvPr>
        </p:nvSpPr>
        <p:spPr>
          <a:xfrm>
            <a:off x="-15875" y="142875"/>
            <a:ext cx="9493420" cy="642938"/>
          </a:xfrm>
        </p:spPr>
        <p:txBody>
          <a:bodyPr/>
          <a:lstStyle/>
          <a:p>
            <a:pPr algn="l" defTabSz="512763" fontAlgn="base">
              <a:spcAft>
                <a:spcPct val="0"/>
              </a:spcAft>
            </a:pPr>
            <a:r>
              <a:rPr lang="en-US" altLang="zh-CN" dirty="0"/>
              <a:t>2</a:t>
            </a:r>
            <a:r>
              <a:rPr lang="zh-CN" altLang="en-US" dirty="0"/>
              <a:t> 估计量的均方误差及偏差的 </a:t>
            </a:r>
            <a:r>
              <a:rPr lang="en-US" altLang="zh-CN" dirty="0"/>
              <a:t>bootstrap</a:t>
            </a:r>
            <a:r>
              <a:rPr lang="zh-CN" altLang="en-US" dirty="0"/>
              <a:t>估计</a:t>
            </a:r>
          </a:p>
        </p:txBody>
      </p:sp>
      <p:sp>
        <p:nvSpPr>
          <p:cNvPr id="4" name="灯片编号占位符 2">
            <a:extLst>
              <a:ext uri="{FF2B5EF4-FFF2-40B4-BE49-F238E27FC236}">
                <a16:creationId xmlns:a16="http://schemas.microsoft.com/office/drawing/2014/main" id="{C27C162C-7E7E-4C70-B53F-15564590C7C6}"/>
              </a:ext>
            </a:extLst>
          </p:cNvPr>
          <p:cNvSpPr>
            <a:spLocks noGrp="1" noChangeArrowheads="1"/>
          </p:cNvSpPr>
          <p:nvPr>
            <p:ph type="sldNum" sz="quarter" idx="12"/>
          </p:nvPr>
        </p:nvSpPr>
        <p:spPr bwMode="auto">
          <a:xfrm>
            <a:off x="6553200" y="6391275"/>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9FCE3FB9-BAC7-4293-A5BB-B8E090A183F8}" type="slidenum">
              <a:rPr lang="zh-CN" altLang="en-US">
                <a:solidFill>
                  <a:srgbClr val="898989"/>
                </a:solidFill>
              </a:rPr>
              <a:pPr/>
              <a:t>91</a:t>
            </a:fld>
            <a:endParaRPr lang="zh-CN" altLang="en-US">
              <a:solidFill>
                <a:srgbClr val="898989"/>
              </a:solidFill>
            </a:endParaRPr>
          </a:p>
        </p:txBody>
      </p:sp>
      <p:sp>
        <p:nvSpPr>
          <p:cNvPr id="7" name="文本框 6">
            <a:extLst>
              <a:ext uri="{FF2B5EF4-FFF2-40B4-BE49-F238E27FC236}">
                <a16:creationId xmlns:a16="http://schemas.microsoft.com/office/drawing/2014/main" id="{44522F17-EBEA-4033-8131-6517D006D1EB}"/>
              </a:ext>
            </a:extLst>
          </p:cNvPr>
          <p:cNvSpPr txBox="1"/>
          <p:nvPr/>
        </p:nvSpPr>
        <p:spPr>
          <a:xfrm>
            <a:off x="113195" y="1067744"/>
            <a:ext cx="8917610" cy="4708981"/>
          </a:xfrm>
          <a:prstGeom prst="rect">
            <a:avLst/>
          </a:prstGeom>
          <a:noFill/>
          <a:ln w="25400">
            <a:noFill/>
          </a:ln>
        </p:spPr>
        <p:txBody>
          <a:bodyPr wrap="square">
            <a:spAutoFit/>
          </a:bodyPr>
          <a:lstStyle/>
          <a:p>
            <a:pPr>
              <a:spcBef>
                <a:spcPts val="900"/>
              </a:spcBef>
              <a:spcAft>
                <a:spcPts val="900"/>
              </a:spcAft>
            </a:pPr>
            <a:r>
              <a:rPr lang="en-US" altLang="zh-CN" sz="2000" dirty="0">
                <a:effectLst/>
                <a:latin typeface="Aptos" panose="020B0004020202020204" pitchFamily="34" charset="0"/>
                <a:ea typeface="等线" panose="02010600030101010101" pitchFamily="2" charset="-122"/>
                <a:cs typeface="Times New Roman" panose="02020603050405020304" pitchFamily="18" charset="0"/>
              </a:rPr>
              <a:t>bootstrap: 134.3 135.4 134.1 136.3 136.6 134.8 134.8 149.5 135.8 135 136.3 134.4 134.4 148.8 134.9 149.5 148.8 134.1 147.8 141.2 134.4 134.7 147.8 134.3 149.5 134.7 median: 135.2 </a:t>
            </a:r>
            <a:br>
              <a:rPr lang="en-US" altLang="zh-CN" sz="2000" dirty="0">
                <a:effectLst/>
                <a:latin typeface="Aptos" panose="020B0004020202020204" pitchFamily="34" charset="0"/>
                <a:ea typeface="等线" panose="02010600030101010101" pitchFamily="2" charset="-122"/>
                <a:cs typeface="Times New Roman" panose="02020603050405020304" pitchFamily="18" charset="0"/>
              </a:rPr>
            </a:br>
            <a:r>
              <a:rPr lang="en-US" altLang="zh-CN" sz="2000" dirty="0">
                <a:effectLst/>
                <a:latin typeface="Aptos" panose="020B0004020202020204" pitchFamily="34" charset="0"/>
                <a:ea typeface="等线" panose="02010600030101010101" pitchFamily="2" charset="-122"/>
                <a:cs typeface="Times New Roman" panose="02020603050405020304" pitchFamily="18" charset="0"/>
              </a:rPr>
              <a:t>bootstrap: 134.7 136.6 148.8 134.3 135.2 141.2 136.3 133.7 135.8 135 148.8 148.8 135 141.2 133.7 133.7 135.2 135.2 134.3 134.8 135 134.3 143.3 135.2 134.3 134.8 median: 135.1 </a:t>
            </a:r>
            <a:br>
              <a:rPr lang="en-US" altLang="zh-CN" sz="2000" dirty="0">
                <a:effectLst/>
                <a:latin typeface="Aptos" panose="020B0004020202020204" pitchFamily="34" charset="0"/>
                <a:ea typeface="等线" panose="02010600030101010101" pitchFamily="2" charset="-122"/>
                <a:cs typeface="Times New Roman" panose="02020603050405020304" pitchFamily="18" charset="0"/>
              </a:rPr>
            </a:br>
            <a:r>
              <a:rPr lang="en-US" altLang="zh-CN" sz="2000" dirty="0">
                <a:effectLst/>
                <a:latin typeface="Aptos" panose="020B0004020202020204" pitchFamily="34" charset="0"/>
                <a:ea typeface="等线" panose="02010600030101010101" pitchFamily="2" charset="-122"/>
                <a:cs typeface="Times New Roman" panose="02020603050405020304" pitchFamily="18" charset="0"/>
              </a:rPr>
              <a:t>bootstrap: 134.5 135 135.2 134.1 135 148.8 135 134.5 149.5 136.6 134.9 135.8 134.9 149.5 135 136.3 135 135 143.3 135 134.8 135.2 135 143.3 134.1 134.8 median: 135 </a:t>
            </a:r>
            <a:br>
              <a:rPr lang="en-US" altLang="zh-CN" sz="2000" dirty="0">
                <a:effectLst/>
                <a:latin typeface="Aptos" panose="020B0004020202020204" pitchFamily="34" charset="0"/>
                <a:ea typeface="等线" panose="02010600030101010101" pitchFamily="2" charset="-122"/>
                <a:cs typeface="Times New Roman" panose="02020603050405020304" pitchFamily="18" charset="0"/>
              </a:rPr>
            </a:br>
            <a:r>
              <a:rPr lang="en-US" altLang="zh-CN" sz="2000" dirty="0">
                <a:effectLst/>
                <a:latin typeface="Aptos" panose="020B0004020202020204" pitchFamily="34" charset="0"/>
                <a:ea typeface="等线" panose="02010600030101010101" pitchFamily="2" charset="-122"/>
                <a:cs typeface="Times New Roman" panose="02020603050405020304" pitchFamily="18" charset="0"/>
              </a:rPr>
              <a:t>bootstrap: 134.8 135.4 134.9 143.3 134.3 135.4 134.3 134.8 149.5 133.7 134.1 134.9 134.9 135.2 135.4 136.3 134.9 134.4 135 134.8 147.8 134.1 134.8 135 134.9 135.8 median: 134.9 </a:t>
            </a:r>
            <a:br>
              <a:rPr lang="en-US" altLang="zh-CN" sz="2000" dirty="0">
                <a:effectLst/>
                <a:latin typeface="Aptos" panose="020B0004020202020204" pitchFamily="34" charset="0"/>
                <a:ea typeface="等线" panose="02010600030101010101" pitchFamily="2" charset="-122"/>
                <a:cs typeface="Times New Roman" panose="02020603050405020304" pitchFamily="18" charset="0"/>
              </a:rPr>
            </a:br>
            <a:r>
              <a:rPr lang="en-US" altLang="zh-CN" sz="2000" dirty="0">
                <a:effectLst/>
                <a:latin typeface="Aptos" panose="020B0004020202020204" pitchFamily="34" charset="0"/>
                <a:ea typeface="等线" panose="02010600030101010101" pitchFamily="2" charset="-122"/>
                <a:cs typeface="Times New Roman" panose="02020603050405020304" pitchFamily="18" charset="0"/>
              </a:rPr>
              <a:t>bootstrap: 135.2 135.4 134.8 148.8 134.1 135 136.6 148.8 136.3 134.8 135.2 141.2 135.2 134.5 148.8 135.4 134.4 135.2 134.1 134.5 134.4 134.9 143.3 136.3 135 135.2 median: 135.2 </a:t>
            </a:r>
            <a:endParaRPr lang="zh-CN" altLang="zh-CN" sz="3200" dirty="0">
              <a:effectLst/>
              <a:latin typeface="Aptos" panose="020B0004020202020204" pitchFamily="34" charset="0"/>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5310099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标题 1">
            <a:extLst>
              <a:ext uri="{FF2B5EF4-FFF2-40B4-BE49-F238E27FC236}">
                <a16:creationId xmlns:a16="http://schemas.microsoft.com/office/drawing/2014/main" id="{C5D96BB7-F3EE-475D-8C4A-757D9F1B8C06}"/>
              </a:ext>
            </a:extLst>
          </p:cNvPr>
          <p:cNvSpPr>
            <a:spLocks noGrp="1" noChangeArrowheads="1"/>
          </p:cNvSpPr>
          <p:nvPr>
            <p:ph type="title"/>
          </p:nvPr>
        </p:nvSpPr>
        <p:spPr>
          <a:xfrm>
            <a:off x="-15875" y="142875"/>
            <a:ext cx="9493420" cy="642938"/>
          </a:xfrm>
        </p:spPr>
        <p:txBody>
          <a:bodyPr/>
          <a:lstStyle/>
          <a:p>
            <a:pPr algn="l" defTabSz="512763" fontAlgn="base">
              <a:spcAft>
                <a:spcPct val="0"/>
              </a:spcAft>
            </a:pPr>
            <a:r>
              <a:rPr lang="en-US" altLang="zh-CN" dirty="0"/>
              <a:t>2</a:t>
            </a:r>
            <a:r>
              <a:rPr lang="zh-CN" altLang="en-US" dirty="0"/>
              <a:t> 估计量的均方误差及偏差的 </a:t>
            </a:r>
            <a:r>
              <a:rPr lang="en-US" altLang="zh-CN" dirty="0"/>
              <a:t>bootstrap</a:t>
            </a:r>
            <a:r>
              <a:rPr lang="zh-CN" altLang="en-US" dirty="0"/>
              <a:t>估计</a:t>
            </a:r>
          </a:p>
        </p:txBody>
      </p:sp>
      <p:sp>
        <p:nvSpPr>
          <p:cNvPr id="4" name="灯片编号占位符 2">
            <a:extLst>
              <a:ext uri="{FF2B5EF4-FFF2-40B4-BE49-F238E27FC236}">
                <a16:creationId xmlns:a16="http://schemas.microsoft.com/office/drawing/2014/main" id="{C27C162C-7E7E-4C70-B53F-15564590C7C6}"/>
              </a:ext>
            </a:extLst>
          </p:cNvPr>
          <p:cNvSpPr>
            <a:spLocks noGrp="1" noChangeArrowheads="1"/>
          </p:cNvSpPr>
          <p:nvPr>
            <p:ph type="sldNum" sz="quarter" idx="12"/>
          </p:nvPr>
        </p:nvSpPr>
        <p:spPr bwMode="auto">
          <a:xfrm>
            <a:off x="6553200" y="6391275"/>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9FCE3FB9-BAC7-4293-A5BB-B8E090A183F8}" type="slidenum">
              <a:rPr lang="zh-CN" altLang="en-US">
                <a:solidFill>
                  <a:srgbClr val="898989"/>
                </a:solidFill>
              </a:rPr>
              <a:pPr/>
              <a:t>92</a:t>
            </a:fld>
            <a:endParaRPr lang="zh-CN" altLang="en-US">
              <a:solidFill>
                <a:srgbClr val="898989"/>
              </a:solidFill>
            </a:endParaRPr>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44522F17-EBEA-4033-8131-6517D006D1EB}"/>
                  </a:ext>
                </a:extLst>
              </p:cNvPr>
              <p:cNvSpPr txBox="1"/>
              <p:nvPr/>
            </p:nvSpPr>
            <p:spPr>
              <a:xfrm>
                <a:off x="113195" y="1067744"/>
                <a:ext cx="8917610" cy="4453912"/>
              </a:xfrm>
              <a:prstGeom prst="rect">
                <a:avLst/>
              </a:prstGeom>
              <a:noFill/>
              <a:ln w="25400">
                <a:noFill/>
              </a:ln>
            </p:spPr>
            <p:txBody>
              <a:bodyPr wrap="square">
                <a:spAutoFit/>
              </a:bodyPr>
              <a:lstStyle/>
              <a:p>
                <a:pPr marL="0" marR="0" lvl="0" indent="0" algn="l" defTabSz="914400" rtl="0" eaLnBrk="0" fontAlgn="base" latinLnBrk="0" hangingPunct="0">
                  <a:lnSpc>
                    <a:spcPct val="100000"/>
                  </a:lnSpc>
                  <a:spcBef>
                    <a:spcPts val="900"/>
                  </a:spcBef>
                  <a:spcAft>
                    <a:spcPts val="900"/>
                  </a:spcAft>
                  <a:buClrTx/>
                  <a:buSzTx/>
                  <a:buFontTx/>
                  <a:buNone/>
                  <a:tabLst/>
                  <a:defRPr/>
                </a:pPr>
                <a:r>
                  <a:rPr kumimoji="0" lang="zh-CN" altLang="zh-CN" sz="3200" b="0" i="0" u="none" strike="noStrike" kern="1200" cap="none" spc="0" normalizeH="0" baseline="0" noProof="0" dirty="0">
                    <a:ln>
                      <a:noFill/>
                    </a:ln>
                    <a:solidFill>
                      <a:prstClr val="black"/>
                    </a:solidFill>
                    <a:effectLst/>
                    <a:uLnTx/>
                    <a:uFillTx/>
                    <a:latin typeface="Aptos" panose="020B0004020202020204" pitchFamily="34" charset="0"/>
                    <a:ea typeface="等线" panose="02010600030101010101" pitchFamily="2" charset="-122"/>
                    <a:cs typeface="Times New Roman" panose="02020603050405020304" pitchFamily="18" charset="0"/>
                  </a:rPr>
                  <a:t>将上述</a:t>
                </a:r>
                <a:r>
                  <a:rPr kumimoji="0" lang="en-US" altLang="zh-CN" sz="3200" b="0" i="0" u="none" strike="noStrike" kern="1200" cap="none" spc="0" normalizeH="0" baseline="0" noProof="0" dirty="0">
                    <a:ln>
                      <a:noFill/>
                    </a:ln>
                    <a:solidFill>
                      <a:prstClr val="black"/>
                    </a:solidFill>
                    <a:effectLst/>
                    <a:uLnTx/>
                    <a:uFillTx/>
                    <a:latin typeface="Aptos" panose="020B0004020202020204" pitchFamily="34" charset="0"/>
                    <a:ea typeface="等线" panose="02010600030101010101" pitchFamily="2" charset="-122"/>
                    <a:cs typeface="Times New Roman" panose="02020603050405020304" pitchFamily="18" charset="0"/>
                  </a:rPr>
                  <a:t>1000</a:t>
                </a:r>
                <a:r>
                  <a:rPr kumimoji="0" lang="zh-CN" altLang="zh-CN" sz="3200" b="0" i="0" u="none" strike="noStrike" kern="1200" cap="none" spc="0" normalizeH="0" baseline="0" noProof="0" dirty="0">
                    <a:ln>
                      <a:noFill/>
                    </a:ln>
                    <a:solidFill>
                      <a:prstClr val="black"/>
                    </a:solidFill>
                    <a:effectLst/>
                    <a:uLnTx/>
                    <a:uFillTx/>
                    <a:latin typeface="Aptos" panose="020B0004020202020204" pitchFamily="34" charset="0"/>
                    <a:ea typeface="等线" panose="02010600030101010101" pitchFamily="2" charset="-122"/>
                    <a:cs typeface="Times New Roman" panose="02020603050405020304" pitchFamily="18" charset="0"/>
                  </a:rPr>
                  <a:t>个数取平均值得到偏差</a:t>
                </a:r>
                <a:r>
                  <a:rPr kumimoji="0" lang="en-US" altLang="zh-CN" sz="3200" b="0" i="0" u="none" strike="noStrike" kern="1200" cap="none" spc="0" normalizeH="0" baseline="0" noProof="0" dirty="0">
                    <a:ln>
                      <a:noFill/>
                    </a:ln>
                    <a:solidFill>
                      <a:prstClr val="black"/>
                    </a:solidFill>
                    <a:effectLst/>
                    <a:uLnTx/>
                    <a:uFillTx/>
                    <a:latin typeface="Aptos" panose="020B0004020202020204" pitchFamily="34" charset="0"/>
                    <a:ea typeface="等线" panose="02010600030101010101" pitchFamily="2" charset="-122"/>
                    <a:cs typeface="Times New Roman" panose="02020603050405020304" pitchFamily="18" charset="0"/>
                  </a:rPr>
                  <a:t>b</a:t>
                </a:r>
                <a:r>
                  <a:rPr kumimoji="0" lang="zh-CN" altLang="zh-CN" sz="3200" b="0" i="0" u="none" strike="noStrike" kern="1200" cap="none" spc="0" normalizeH="0" baseline="0" noProof="0" dirty="0">
                    <a:ln>
                      <a:noFill/>
                    </a:ln>
                    <a:solidFill>
                      <a:prstClr val="black"/>
                    </a:solidFill>
                    <a:effectLst/>
                    <a:uLnTx/>
                    <a:uFillTx/>
                    <a:latin typeface="Aptos" panose="020B0004020202020204" pitchFamily="34" charset="0"/>
                    <a:ea typeface="等线" panose="02010600030101010101" pitchFamily="2" charset="-122"/>
                    <a:cs typeface="Times New Roman" panose="02020603050405020304" pitchFamily="18" charset="0"/>
                  </a:rPr>
                  <a:t>的</a:t>
                </a:r>
                <a:r>
                  <a:rPr kumimoji="0" lang="en-US" altLang="zh-CN" sz="3200" b="0" i="0" u="none" strike="noStrike" kern="1200" cap="none" spc="0" normalizeH="0" baseline="0" noProof="0" dirty="0">
                    <a:ln>
                      <a:noFill/>
                    </a:ln>
                    <a:solidFill>
                      <a:prstClr val="black"/>
                    </a:solidFill>
                    <a:effectLst/>
                    <a:uLnTx/>
                    <a:uFillTx/>
                    <a:latin typeface="Aptos" panose="020B0004020202020204" pitchFamily="34" charset="0"/>
                    <a:ea typeface="等线" panose="02010600030101010101" pitchFamily="2" charset="-122"/>
                    <a:cs typeface="Times New Roman" panose="02020603050405020304" pitchFamily="18" charset="0"/>
                  </a:rPr>
                  <a:t>bootstrap</a:t>
                </a:r>
                <a:r>
                  <a:rPr kumimoji="0" lang="zh-CN" altLang="zh-CN" sz="3200" b="0" i="0" u="none" strike="noStrike" kern="1200" cap="none" spc="0" normalizeH="0" baseline="0" noProof="0" dirty="0">
                    <a:ln>
                      <a:noFill/>
                    </a:ln>
                    <a:solidFill>
                      <a:prstClr val="black"/>
                    </a:solidFill>
                    <a:effectLst/>
                    <a:uLnTx/>
                    <a:uFillTx/>
                    <a:latin typeface="Aptos" panose="020B0004020202020204" pitchFamily="34" charset="0"/>
                    <a:ea typeface="等线" panose="02010600030101010101" pitchFamily="2" charset="-122"/>
                    <a:cs typeface="Times New Roman" panose="02020603050405020304" pitchFamily="18" charset="0"/>
                  </a:rPr>
                  <a:t>估计为</a:t>
                </a:r>
              </a:p>
              <a:p>
                <a:pPr marL="0" marR="0" lvl="0" indent="0" algn="l" defTabSz="914400" rtl="0" eaLnBrk="0" fontAlgn="base" latinLnBrk="0" hangingPunct="0">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kumimoji="0" lang="zh-CN" altLang="zh-CN" sz="32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sSupPr>
                        <m:e>
                          <m:r>
                            <a:rPr kumimoji="0" lang="en-US" altLang="zh-CN" sz="3200" b="0" i="1" u="none" strike="noStrike" kern="1200" cap="none" spc="0" normalizeH="0" baseline="0" noProof="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𝑏</m:t>
                          </m:r>
                        </m:e>
                        <m:sup>
                          <m:r>
                            <a:rPr kumimoji="0" lang="en-US" altLang="zh-CN" sz="3200" b="0" i="0" u="none" strike="noStrike" kern="1200" cap="none" spc="0" normalizeH="0" baseline="0" noProof="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m:t>
                          </m:r>
                        </m:sup>
                      </m:sSup>
                      <m:r>
                        <a:rPr kumimoji="0" lang="en-US" altLang="zh-CN" sz="3200" b="0" i="0" u="none" strike="noStrike" kern="1200" cap="none" spc="0" normalizeH="0" baseline="0" noProof="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m:t>
                      </m:r>
                      <m:f>
                        <m:fPr>
                          <m:ctrlPr>
                            <a:rPr kumimoji="0" lang="zh-CN" altLang="zh-CN" sz="32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fPr>
                        <m:num>
                          <m:r>
                            <a:rPr kumimoji="0" lang="en-US" altLang="zh-CN" sz="3200" b="0" i="1" u="none" strike="noStrike" kern="1200" cap="none" spc="0" normalizeH="0" baseline="0" noProof="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1</m:t>
                          </m:r>
                        </m:num>
                        <m:den>
                          <m:r>
                            <a:rPr kumimoji="0" lang="en-US" altLang="zh-CN" sz="3200" b="0" i="1" u="none" strike="noStrike" kern="1200" cap="none" spc="0" normalizeH="0" baseline="0" noProof="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10000</m:t>
                          </m:r>
                        </m:den>
                      </m:f>
                      <m:nary>
                        <m:naryPr>
                          <m:chr m:val="∑"/>
                          <m:limLoc m:val="undOvr"/>
                          <m:ctrlPr>
                            <a:rPr kumimoji="0" lang="zh-CN" altLang="zh-CN" sz="32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naryPr>
                        <m:sub>
                          <m:r>
                            <a:rPr kumimoji="0" lang="en-US" altLang="zh-CN" sz="3200" b="0" i="1" u="none" strike="noStrike" kern="1200" cap="none" spc="0" normalizeH="0" baseline="0" noProof="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𝑖</m:t>
                          </m:r>
                          <m:r>
                            <a:rPr kumimoji="0" lang="en-US" altLang="zh-CN" sz="3200" b="0" i="0" u="none" strike="noStrike" kern="1200" cap="none" spc="0" normalizeH="0" baseline="0" noProof="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m:t>
                          </m:r>
                          <m:r>
                            <a:rPr kumimoji="0" lang="en-US" altLang="zh-CN" sz="3200" b="0" i="1" u="none" strike="noStrike" kern="1200" cap="none" spc="0" normalizeH="0" baseline="0" noProof="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1</m:t>
                          </m:r>
                        </m:sub>
                        <m:sup>
                          <m:r>
                            <a:rPr kumimoji="0" lang="en-US" altLang="zh-CN" sz="3200" b="0" i="1" u="none" strike="noStrike" kern="1200" cap="none" spc="0" normalizeH="0" baseline="0" noProof="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10000</m:t>
                          </m:r>
                        </m:sup>
                        <m:e>
                          <m:d>
                            <m:dPr>
                              <m:ctrlPr>
                                <a:rPr kumimoji="0" lang="zh-CN" altLang="zh-CN" sz="32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dPr>
                            <m:e>
                              <m:sSup>
                                <m:sSupPr>
                                  <m:ctrlPr>
                                    <a:rPr kumimoji="0" lang="zh-CN" altLang="zh-CN" sz="32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sSupPr>
                                <m:e>
                                  <m:acc>
                                    <m:accPr>
                                      <m:chr m:val="̂"/>
                                      <m:ctrlPr>
                                        <a:rPr kumimoji="0" lang="zh-CN" altLang="zh-CN" sz="32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accPr>
                                    <m:e>
                                      <m:r>
                                        <a:rPr kumimoji="0" lang="en-US" altLang="zh-CN" sz="3200" b="0" i="1" u="none" strike="noStrike" kern="1200" cap="none" spc="0" normalizeH="0" baseline="0" noProof="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𝜃</m:t>
                                      </m:r>
                                    </m:e>
                                  </m:acc>
                                </m:e>
                                <m:sup>
                                  <m:d>
                                    <m:dPr>
                                      <m:ctrlPr>
                                        <a:rPr kumimoji="0" lang="zh-CN" altLang="zh-CN" sz="32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dPr>
                                    <m:e>
                                      <m:r>
                                        <a:rPr kumimoji="0" lang="en-US" altLang="zh-CN" sz="3200" b="0" i="1" u="none" strike="noStrike" kern="1200" cap="none" spc="0" normalizeH="0" baseline="0" noProof="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𝑖</m:t>
                                      </m:r>
                                    </m:e>
                                  </m:d>
                                </m:sup>
                              </m:sSup>
                              <m:r>
                                <a:rPr kumimoji="0" lang="en-US" altLang="zh-CN" sz="3200" b="0" i="1" u="none" strike="noStrike" kern="1200" cap="none" spc="0" normalizeH="0" baseline="0" noProof="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−135.1</m:t>
                              </m:r>
                            </m:e>
                          </m:d>
                        </m:e>
                      </m:nary>
                      <m:r>
                        <a:rPr kumimoji="0" lang="en-US" altLang="zh-CN" sz="3200" b="0" i="0" u="none" strike="noStrike" kern="1200" cap="none" spc="0" normalizeH="0" baseline="0" noProof="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m:t>
                      </m:r>
                      <m:f>
                        <m:fPr>
                          <m:ctrlPr>
                            <a:rPr kumimoji="0" lang="zh-CN" altLang="zh-CN" sz="32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fPr>
                        <m:num>
                          <m:r>
                            <a:rPr kumimoji="0" lang="en-US" altLang="zh-CN" sz="3200" b="0" i="1" u="none" strike="noStrike" kern="1200" cap="none" spc="0" normalizeH="0" baseline="0" noProof="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1</m:t>
                          </m:r>
                        </m:num>
                        <m:den>
                          <m:r>
                            <a:rPr kumimoji="0" lang="en-US" altLang="zh-CN" sz="3200" b="0" i="1" u="none" strike="noStrike" kern="1200" cap="none" spc="0" normalizeH="0" baseline="0" noProof="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10000</m:t>
                          </m:r>
                        </m:den>
                      </m:f>
                      <m:nary>
                        <m:naryPr>
                          <m:chr m:val="∑"/>
                          <m:limLoc m:val="undOvr"/>
                          <m:ctrlPr>
                            <a:rPr kumimoji="0" lang="zh-CN" altLang="zh-CN" sz="32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naryPr>
                        <m:sub>
                          <m:r>
                            <a:rPr kumimoji="0" lang="en-US" altLang="zh-CN" sz="3200" b="0" i="1" u="none" strike="noStrike" kern="1200" cap="none" spc="0" normalizeH="0" baseline="0" noProof="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𝑖</m:t>
                          </m:r>
                          <m:r>
                            <a:rPr kumimoji="0" lang="en-US" altLang="zh-CN" sz="3200" b="0" i="0" u="none" strike="noStrike" kern="1200" cap="none" spc="0" normalizeH="0" baseline="0" noProof="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m:t>
                          </m:r>
                          <m:r>
                            <a:rPr kumimoji="0" lang="en-US" altLang="zh-CN" sz="3200" b="0" i="1" u="none" strike="noStrike" kern="1200" cap="none" spc="0" normalizeH="0" baseline="0" noProof="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1</m:t>
                          </m:r>
                        </m:sub>
                        <m:sup>
                          <m:r>
                            <a:rPr kumimoji="0" lang="en-US" altLang="zh-CN" sz="3200" b="0" i="1" u="none" strike="noStrike" kern="1200" cap="none" spc="0" normalizeH="0" baseline="0" noProof="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10000</m:t>
                          </m:r>
                        </m:sup>
                        <m:e>
                          <m:sSup>
                            <m:sSupPr>
                              <m:ctrlPr>
                                <a:rPr kumimoji="0" lang="zh-CN" altLang="zh-CN" sz="32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sSupPr>
                            <m:e>
                              <m:acc>
                                <m:accPr>
                                  <m:chr m:val="̂"/>
                                  <m:ctrlPr>
                                    <a:rPr kumimoji="0" lang="zh-CN" altLang="zh-CN" sz="32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accPr>
                                <m:e>
                                  <m:r>
                                    <a:rPr kumimoji="0" lang="en-US" altLang="zh-CN" sz="3200" b="0" i="1" u="none" strike="noStrike" kern="1200" cap="none" spc="0" normalizeH="0" baseline="0" noProof="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𝜃</m:t>
                                  </m:r>
                                </m:e>
                              </m:acc>
                            </m:e>
                            <m:sup>
                              <m:d>
                                <m:dPr>
                                  <m:ctrlPr>
                                    <a:rPr kumimoji="0" lang="zh-CN" altLang="zh-CN" sz="32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dPr>
                                <m:e>
                                  <m:r>
                                    <a:rPr kumimoji="0" lang="en-US" altLang="zh-CN" sz="3200" b="0" i="1" u="none" strike="noStrike" kern="1200" cap="none" spc="0" normalizeH="0" baseline="0" noProof="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𝑖</m:t>
                                  </m:r>
                                </m:e>
                              </m:d>
                            </m:sup>
                          </m:sSup>
                        </m:e>
                      </m:nary>
                      <m:r>
                        <a:rPr kumimoji="0" lang="en-US" altLang="zh-CN" sz="3200" b="0" i="1" u="none" strike="noStrike" kern="1200" cap="none" spc="0" normalizeH="0" baseline="0" noProof="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−135.1</m:t>
                      </m:r>
                      <m:r>
                        <a:rPr kumimoji="0" lang="en-US" altLang="zh-CN" sz="3200" b="0" i="0" u="none" strike="noStrike" kern="1200" cap="none" spc="0" normalizeH="0" baseline="0" noProof="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m:t>
                      </m:r>
                      <m:r>
                        <a:rPr kumimoji="0" lang="en-US" altLang="zh-CN" sz="3200" b="0" i="1" u="none" strike="noStrike" kern="1200" cap="none" spc="0" normalizeH="0" baseline="0" noProof="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135.14−135.1</m:t>
                      </m:r>
                      <m:r>
                        <a:rPr kumimoji="0" lang="en-US" altLang="zh-CN" sz="3200" b="0" i="0" u="none" strike="noStrike" kern="1200" cap="none" spc="0" normalizeH="0" baseline="0" noProof="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m:t>
                      </m:r>
                      <m:r>
                        <a:rPr kumimoji="0" lang="en-US" altLang="zh-CN" sz="3200" b="0" i="1" u="none" strike="noStrike" kern="1200" cap="none" spc="0" normalizeH="0" baseline="0" noProof="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0.04</m:t>
                      </m:r>
                    </m:oMath>
                  </m:oMathPara>
                </a14:m>
                <a:endParaRPr kumimoji="0" lang="zh-CN" altLang="zh-CN" sz="3200" b="0" i="0" u="none" strike="noStrike" kern="1200" cap="none" spc="0" normalizeH="0" baseline="0" noProof="0" dirty="0">
                  <a:ln>
                    <a:noFill/>
                  </a:ln>
                  <a:solidFill>
                    <a:prstClr val="black"/>
                  </a:solidFill>
                  <a:effectLst/>
                  <a:uLnTx/>
                  <a:uFillTx/>
                  <a:latin typeface="Cambria" panose="02040503050406030204" pitchFamily="18" charset="0"/>
                  <a:ea typeface="宋体" panose="02010600030101010101" pitchFamily="2" charset="-122"/>
                  <a:cs typeface="Times New Roman" panose="02020603050405020304" pitchFamily="18" charset="0"/>
                </a:endParaRPr>
              </a:p>
            </p:txBody>
          </p:sp>
        </mc:Choice>
        <mc:Fallback xmlns="">
          <p:sp>
            <p:nvSpPr>
              <p:cNvPr id="7" name="文本框 6">
                <a:extLst>
                  <a:ext uri="{FF2B5EF4-FFF2-40B4-BE49-F238E27FC236}">
                    <a16:creationId xmlns:a16="http://schemas.microsoft.com/office/drawing/2014/main" id="{44522F17-EBEA-4033-8131-6517D006D1EB}"/>
                  </a:ext>
                </a:extLst>
              </p:cNvPr>
              <p:cNvSpPr txBox="1">
                <a:spLocks noRot="1" noChangeAspect="1" noMove="1" noResize="1" noEditPoints="1" noAdjustHandles="1" noChangeArrowheads="1" noChangeShapeType="1" noTextEdit="1"/>
              </p:cNvSpPr>
              <p:nvPr/>
            </p:nvSpPr>
            <p:spPr>
              <a:xfrm>
                <a:off x="113195" y="1067744"/>
                <a:ext cx="8917610" cy="4453912"/>
              </a:xfrm>
              <a:prstGeom prst="rect">
                <a:avLst/>
              </a:prstGeom>
              <a:blipFill>
                <a:blip r:embed="rId2"/>
                <a:stretch>
                  <a:fillRect l="-1778" t="-1778"/>
                </a:stretch>
              </a:blipFill>
              <a:ln w="25400">
                <a:noFill/>
              </a:ln>
            </p:spPr>
            <p:txBody>
              <a:bodyPr/>
              <a:lstStyle/>
              <a:p>
                <a:r>
                  <a:rPr lang="zh-CN" altLang="en-US">
                    <a:noFill/>
                  </a:rPr>
                  <a:t> </a:t>
                </a:r>
              </a:p>
            </p:txBody>
          </p:sp>
        </mc:Fallback>
      </mc:AlternateContent>
    </p:spTree>
    <p:extLst>
      <p:ext uri="{BB962C8B-B14F-4D97-AF65-F5344CB8AC3E}">
        <p14:creationId xmlns:p14="http://schemas.microsoft.com/office/powerpoint/2010/main" val="80238312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标题 1">
            <a:extLst>
              <a:ext uri="{FF2B5EF4-FFF2-40B4-BE49-F238E27FC236}">
                <a16:creationId xmlns:a16="http://schemas.microsoft.com/office/drawing/2014/main" id="{C5D96BB7-F3EE-475D-8C4A-757D9F1B8C06}"/>
              </a:ext>
            </a:extLst>
          </p:cNvPr>
          <p:cNvSpPr>
            <a:spLocks noGrp="1" noChangeArrowheads="1"/>
          </p:cNvSpPr>
          <p:nvPr>
            <p:ph type="title"/>
          </p:nvPr>
        </p:nvSpPr>
        <p:spPr>
          <a:xfrm>
            <a:off x="-15875" y="142875"/>
            <a:ext cx="9493420" cy="642938"/>
          </a:xfrm>
        </p:spPr>
        <p:txBody>
          <a:bodyPr/>
          <a:lstStyle/>
          <a:p>
            <a:pPr algn="l" defTabSz="512763" fontAlgn="base">
              <a:spcAft>
                <a:spcPct val="0"/>
              </a:spcAft>
            </a:pPr>
            <a:r>
              <a:rPr lang="en-US" altLang="zh-CN" dirty="0"/>
              <a:t>3</a:t>
            </a:r>
            <a:r>
              <a:rPr lang="zh-CN" altLang="en-US" dirty="0"/>
              <a:t>，</a:t>
            </a:r>
            <a:r>
              <a:rPr lang="en-US" altLang="zh-CN" dirty="0"/>
              <a:t>bootstrap</a:t>
            </a:r>
            <a:r>
              <a:rPr lang="zh-CN" altLang="en-US" dirty="0"/>
              <a:t>置信区间</a:t>
            </a:r>
            <a:r>
              <a:rPr lang="en-US" altLang="zh-CN" dirty="0"/>
              <a:t>-</a:t>
            </a:r>
            <a:r>
              <a:rPr lang="zh-CN" altLang="en-US" dirty="0"/>
              <a:t>分位数法</a:t>
            </a:r>
          </a:p>
        </p:txBody>
      </p:sp>
      <p:sp>
        <p:nvSpPr>
          <p:cNvPr id="4" name="灯片编号占位符 2">
            <a:extLst>
              <a:ext uri="{FF2B5EF4-FFF2-40B4-BE49-F238E27FC236}">
                <a16:creationId xmlns:a16="http://schemas.microsoft.com/office/drawing/2014/main" id="{C27C162C-7E7E-4C70-B53F-15564590C7C6}"/>
              </a:ext>
            </a:extLst>
          </p:cNvPr>
          <p:cNvSpPr>
            <a:spLocks noGrp="1" noChangeArrowheads="1"/>
          </p:cNvSpPr>
          <p:nvPr>
            <p:ph type="sldNum" sz="quarter" idx="12"/>
          </p:nvPr>
        </p:nvSpPr>
        <p:spPr bwMode="auto">
          <a:xfrm>
            <a:off x="6553200" y="6391275"/>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9FCE3FB9-BAC7-4293-A5BB-B8E090A183F8}" type="slidenum">
              <a:rPr lang="zh-CN" altLang="en-US">
                <a:solidFill>
                  <a:srgbClr val="898989"/>
                </a:solidFill>
              </a:rPr>
              <a:pPr/>
              <a:t>93</a:t>
            </a:fld>
            <a:endParaRPr lang="zh-CN" altLang="en-US">
              <a:solidFill>
                <a:srgbClr val="898989"/>
              </a:solidFill>
            </a:endParaRPr>
          </a:p>
        </p:txBody>
      </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D17481CB-44CD-425E-AF26-B4986D8DE6C7}"/>
                  </a:ext>
                </a:extLst>
              </p:cNvPr>
              <p:cNvSpPr txBox="1"/>
              <p:nvPr/>
            </p:nvSpPr>
            <p:spPr>
              <a:xfrm>
                <a:off x="158835" y="1445027"/>
                <a:ext cx="9144000" cy="4083362"/>
              </a:xfrm>
              <a:prstGeom prst="rect">
                <a:avLst/>
              </a:prstGeom>
              <a:noFill/>
              <a:ln w="25400">
                <a:noFill/>
              </a:ln>
            </p:spPr>
            <p:txBody>
              <a:bodyPr wrap="square">
                <a:spAutoFit/>
              </a:bodyPr>
              <a:lstStyle/>
              <a:p>
                <a:pPr marL="457200" indent="-457200">
                  <a:spcBef>
                    <a:spcPts val="900"/>
                  </a:spcBef>
                  <a:spcAft>
                    <a:spcPts val="900"/>
                  </a:spcAft>
                  <a:buFont typeface="Arial" panose="020B0604020202020204" pitchFamily="34" charset="0"/>
                  <a:buChar char="•"/>
                </a:pPr>
                <a:r>
                  <a:rPr lang="zh-CN" altLang="zh-CN" sz="3200" dirty="0">
                    <a:effectLst/>
                    <a:latin typeface="Cambria" panose="02040503050406030204" pitchFamily="18" charset="0"/>
                    <a:cs typeface="Times New Roman" panose="02020603050405020304" pitchFamily="18" charset="0"/>
                  </a:rPr>
                  <a:t>从样本</a:t>
                </a:r>
                <a14:m>
                  <m:oMath xmlns:m="http://schemas.openxmlformats.org/officeDocument/2006/math">
                    <m:r>
                      <a:rPr lang="en-US" altLang="zh-CN" sz="3200" i="1">
                        <a:effectLst/>
                        <a:latin typeface="Cambria Math" panose="02040503050406030204" pitchFamily="18" charset="0"/>
                        <a:cs typeface="Times New Roman" panose="02020603050405020304" pitchFamily="18" charset="0"/>
                      </a:rPr>
                      <m:t>𝑥</m:t>
                    </m:r>
                    <m:r>
                      <a:rPr lang="en-US" altLang="zh-CN" sz="3200">
                        <a:effectLst/>
                        <a:latin typeface="Cambria Math" panose="02040503050406030204" pitchFamily="18" charset="0"/>
                        <a:cs typeface="Times New Roman" panose="02020603050405020304" pitchFamily="18" charset="0"/>
                      </a:rPr>
                      <m:t>=</m:t>
                    </m:r>
                    <m:d>
                      <m:dPr>
                        <m:ctrlPr>
                          <a:rPr lang="zh-CN" altLang="zh-CN" sz="3200" i="1">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32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3200" i="1">
                                <a:effectLst/>
                                <a:latin typeface="Cambria Math" panose="02040503050406030204" pitchFamily="18" charset="0"/>
                                <a:cs typeface="Times New Roman" panose="02020603050405020304" pitchFamily="18" charset="0"/>
                              </a:rPr>
                              <m:t>𝑥</m:t>
                            </m:r>
                          </m:e>
                          <m:sub>
                            <m:r>
                              <a:rPr lang="en-US" altLang="zh-CN" sz="3200" i="1">
                                <a:effectLst/>
                                <a:latin typeface="Cambria Math" panose="02040503050406030204" pitchFamily="18" charset="0"/>
                                <a:cs typeface="Times New Roman" panose="02020603050405020304" pitchFamily="18" charset="0"/>
                              </a:rPr>
                              <m:t>1</m:t>
                            </m:r>
                          </m:sub>
                        </m:sSub>
                        <m:r>
                          <a:rPr lang="en-US" altLang="zh-CN" sz="3200">
                            <a:effectLst/>
                            <a:latin typeface="Cambria Math" panose="02040503050406030204" pitchFamily="18" charset="0"/>
                            <a:cs typeface="Times New Roman" panose="02020603050405020304" pitchFamily="18" charset="0"/>
                          </a:rPr>
                          <m:t>,</m:t>
                        </m:r>
                        <m:sSub>
                          <m:sSubPr>
                            <m:ctrlPr>
                              <a:rPr lang="zh-CN" altLang="zh-CN" sz="32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3200" i="1">
                                <a:effectLst/>
                                <a:latin typeface="Cambria Math" panose="02040503050406030204" pitchFamily="18" charset="0"/>
                                <a:cs typeface="Times New Roman" panose="02020603050405020304" pitchFamily="18" charset="0"/>
                              </a:rPr>
                              <m:t>𝑥</m:t>
                            </m:r>
                          </m:e>
                          <m:sub>
                            <m:r>
                              <a:rPr lang="en-US" altLang="zh-CN" sz="3200" i="1">
                                <a:effectLst/>
                                <a:latin typeface="Cambria Math" panose="02040503050406030204" pitchFamily="18" charset="0"/>
                                <a:cs typeface="Times New Roman" panose="02020603050405020304" pitchFamily="18" charset="0"/>
                              </a:rPr>
                              <m:t>2</m:t>
                            </m:r>
                          </m:sub>
                        </m:sSub>
                        <m:r>
                          <a:rPr lang="en-US" altLang="zh-CN" sz="3200">
                            <a:effectLst/>
                            <a:latin typeface="Cambria Math" panose="02040503050406030204" pitchFamily="18" charset="0"/>
                            <a:cs typeface="Times New Roman" panose="02020603050405020304" pitchFamily="18" charset="0"/>
                          </a:rPr>
                          <m:t>,…,</m:t>
                        </m:r>
                        <m:sSub>
                          <m:sSubPr>
                            <m:ctrlPr>
                              <a:rPr lang="zh-CN" altLang="zh-CN" sz="32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3200" i="1">
                                <a:effectLst/>
                                <a:latin typeface="Cambria Math" panose="02040503050406030204" pitchFamily="18" charset="0"/>
                                <a:cs typeface="Times New Roman" panose="02020603050405020304" pitchFamily="18" charset="0"/>
                              </a:rPr>
                              <m:t>𝑥</m:t>
                            </m:r>
                          </m:e>
                          <m:sub>
                            <m:r>
                              <a:rPr lang="en-US" altLang="zh-CN" sz="3200" i="1">
                                <a:effectLst/>
                                <a:latin typeface="Cambria Math" panose="02040503050406030204" pitchFamily="18" charset="0"/>
                                <a:cs typeface="Times New Roman" panose="02020603050405020304" pitchFamily="18" charset="0"/>
                              </a:rPr>
                              <m:t>𝑛</m:t>
                            </m:r>
                          </m:sub>
                        </m:sSub>
                      </m:e>
                    </m:d>
                  </m:oMath>
                </a14:m>
                <a:r>
                  <a:rPr lang="zh-CN" altLang="zh-CN" sz="3200" dirty="0">
                    <a:effectLst/>
                    <a:latin typeface="Cambria" panose="02040503050406030204" pitchFamily="18" charset="0"/>
                    <a:cs typeface="Times New Roman" panose="02020603050405020304" pitchFamily="18" charset="0"/>
                  </a:rPr>
                  <a:t>中抽出</a:t>
                </a:r>
                <a:r>
                  <a:rPr lang="en-US" altLang="zh-CN" sz="3200" dirty="0">
                    <a:effectLst/>
                    <a:latin typeface="Cambria" panose="02040503050406030204" pitchFamily="18" charset="0"/>
                    <a:cs typeface="Times New Roman" panose="02020603050405020304" pitchFamily="18" charset="0"/>
                  </a:rPr>
                  <a:t>B</a:t>
                </a:r>
                <a:r>
                  <a:rPr lang="zh-CN" altLang="zh-CN" sz="3200" dirty="0">
                    <a:effectLst/>
                    <a:latin typeface="Cambria" panose="02040503050406030204" pitchFamily="18" charset="0"/>
                    <a:cs typeface="Times New Roman" panose="02020603050405020304" pitchFamily="18" charset="0"/>
                  </a:rPr>
                  <a:t>个容量为</a:t>
                </a:r>
                <a:r>
                  <a:rPr lang="en-US" altLang="zh-CN" sz="3200" dirty="0">
                    <a:effectLst/>
                    <a:latin typeface="Cambria" panose="02040503050406030204" pitchFamily="18" charset="0"/>
                    <a:cs typeface="Times New Roman" panose="02020603050405020304" pitchFamily="18" charset="0"/>
                  </a:rPr>
                  <a:t>n</a:t>
                </a:r>
                <a:r>
                  <a:rPr lang="zh-CN" altLang="zh-CN" sz="3200" dirty="0">
                    <a:effectLst/>
                    <a:latin typeface="Cambria" panose="02040503050406030204" pitchFamily="18" charset="0"/>
                    <a:cs typeface="Times New Roman" panose="02020603050405020304" pitchFamily="18" charset="0"/>
                  </a:rPr>
                  <a:t>的</a:t>
                </a:r>
                <a:r>
                  <a:rPr lang="en-US" altLang="zh-CN" sz="3200" b="1" dirty="0">
                    <a:effectLst/>
                    <a:latin typeface="Cambria" panose="02040503050406030204" pitchFamily="18" charset="0"/>
                    <a:cs typeface="Times New Roman" panose="02020603050405020304" pitchFamily="18" charset="0"/>
                  </a:rPr>
                  <a:t>bootstrap</a:t>
                </a:r>
                <a:r>
                  <a:rPr lang="zh-CN" altLang="zh-CN" sz="3200" b="1" dirty="0">
                    <a:effectLst/>
                    <a:latin typeface="Cambria" panose="02040503050406030204" pitchFamily="18" charset="0"/>
                    <a:cs typeface="Times New Roman" panose="02020603050405020304" pitchFamily="18" charset="0"/>
                  </a:rPr>
                  <a:t>样本</a:t>
                </a:r>
                <a:endParaRPr lang="zh-CN" altLang="zh-CN" sz="3200" dirty="0">
                  <a:effectLst/>
                  <a:latin typeface="Cambria" panose="02040503050406030204" pitchFamily="18" charset="0"/>
                  <a:cs typeface="Times New Roman" panose="02020603050405020304" pitchFamily="18" charset="0"/>
                </a:endParaRPr>
              </a:p>
              <a:p>
                <a:pPr marL="457200" indent="-457200">
                  <a:spcBef>
                    <a:spcPts val="900"/>
                  </a:spcBef>
                  <a:spcAft>
                    <a:spcPts val="900"/>
                  </a:spcAft>
                  <a:buFont typeface="Arial" panose="020B0604020202020204" pitchFamily="34" charset="0"/>
                  <a:buChar char="•"/>
                </a:pPr>
                <a:r>
                  <a:rPr lang="en-US" altLang="zh-CN" sz="3200" dirty="0" err="1">
                    <a:effectLst/>
                    <a:latin typeface="宋体" panose="02010600030101010101" pitchFamily="2" charset="-122"/>
                    <a:cs typeface="Times New Roman" panose="02020603050405020304" pitchFamily="18" charset="0"/>
                  </a:rPr>
                  <a:t>对于每个</a:t>
                </a:r>
                <a:r>
                  <a:rPr lang="en-US" altLang="zh-CN" sz="3200" dirty="0" err="1">
                    <a:effectLst/>
                    <a:latin typeface="Cambria" panose="02040503050406030204" pitchFamily="18" charset="0"/>
                    <a:cs typeface="Times New Roman" panose="02020603050405020304" pitchFamily="18" charset="0"/>
                  </a:rPr>
                  <a:t>bootstrap</a:t>
                </a:r>
                <a:r>
                  <a:rPr lang="en-US" altLang="zh-CN" sz="3200" dirty="0" err="1">
                    <a:effectLst/>
                    <a:latin typeface="宋体" panose="02010600030101010101" pitchFamily="2" charset="-122"/>
                    <a:cs typeface="Times New Roman" panose="02020603050405020304" pitchFamily="18" charset="0"/>
                  </a:rPr>
                  <a:t>样本求出</a:t>
                </a:r>
                <a:r>
                  <a:rPr lang="en-US" altLang="zh-CN" sz="3200" dirty="0" err="1">
                    <a:effectLst/>
                    <a:latin typeface="Cambria" panose="02040503050406030204" pitchFamily="18" charset="0"/>
                    <a:cs typeface="Times New Roman" panose="02020603050405020304" pitchFamily="18" charset="0"/>
                  </a:rPr>
                  <a:t>θ</a:t>
                </a:r>
                <a:r>
                  <a:rPr lang="en-US" altLang="zh-CN" sz="3200" dirty="0" err="1">
                    <a:effectLst/>
                    <a:latin typeface="宋体" panose="02010600030101010101" pitchFamily="2" charset="-122"/>
                    <a:cs typeface="Times New Roman" panose="02020603050405020304" pitchFamily="18" charset="0"/>
                  </a:rPr>
                  <a:t>的</a:t>
                </a:r>
                <a:r>
                  <a:rPr lang="en-US" altLang="zh-CN" sz="3200" b="1" dirty="0" err="1">
                    <a:effectLst/>
                    <a:latin typeface="Cambria" panose="02040503050406030204" pitchFamily="18" charset="0"/>
                    <a:cs typeface="Times New Roman" panose="02020603050405020304" pitchFamily="18" charset="0"/>
                  </a:rPr>
                  <a:t>bootstrap</a:t>
                </a:r>
                <a:r>
                  <a:rPr lang="en-US" altLang="zh-CN" sz="3200" b="1" dirty="0" err="1">
                    <a:effectLst/>
                    <a:latin typeface="宋体" panose="02010600030101010101" pitchFamily="2" charset="-122"/>
                    <a:cs typeface="Times New Roman" panose="02020603050405020304" pitchFamily="18" charset="0"/>
                  </a:rPr>
                  <a:t>估计</a:t>
                </a:r>
                <a:r>
                  <a:rPr lang="en-US" altLang="zh-CN" sz="3200" dirty="0">
                    <a:effectLst/>
                    <a:latin typeface="Cambria" panose="02040503050406030204" pitchFamily="18" charset="0"/>
                    <a:cs typeface="Times New Roman" panose="02020603050405020304" pitchFamily="18" charset="0"/>
                  </a:rPr>
                  <a:t>:</a:t>
                </a:r>
                <a:endParaRPr lang="zh-CN" altLang="zh-CN" sz="3200" dirty="0">
                  <a:effectLst/>
                  <a:latin typeface="Cambria" panose="02040503050406030204" pitchFamily="18" charset="0"/>
                  <a:cs typeface="Times New Roman" panose="02020603050405020304" pitchFamily="18" charset="0"/>
                </a:endParaRPr>
              </a:p>
              <a:p>
                <a:pPr>
                  <a:spcBef>
                    <a:spcPts val="900"/>
                  </a:spcBef>
                  <a:spcAft>
                    <a:spcPts val="900"/>
                  </a:spcAft>
                </a:pPr>
                <a14:m>
                  <m:oMathPara xmlns:m="http://schemas.openxmlformats.org/officeDocument/2006/math">
                    <m:oMathParaPr>
                      <m:jc m:val="centerGroup"/>
                    </m:oMathParaPr>
                    <m:oMath xmlns:m="http://schemas.openxmlformats.org/officeDocument/2006/math">
                      <m:sSubSup>
                        <m:sSubSupPr>
                          <m:ctrlPr>
                            <a:rPr lang="zh-CN" altLang="zh-CN" sz="3200" i="1">
                              <a:effectLst/>
                              <a:latin typeface="Cambria Math" panose="02040503050406030204" pitchFamily="18" charset="0"/>
                              <a:ea typeface="Cambria Math" panose="02040503050406030204" pitchFamily="18" charset="0"/>
                              <a:cs typeface="Times New Roman" panose="02020603050405020304" pitchFamily="18" charset="0"/>
                            </a:rPr>
                          </m:ctrlPr>
                        </m:sSubSupPr>
                        <m:e>
                          <m:acc>
                            <m:accPr>
                              <m:chr m:val="̂"/>
                              <m:ctrlPr>
                                <a:rPr lang="zh-CN" altLang="zh-CN" sz="3200" i="1">
                                  <a:effectLst/>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sz="3200" i="1">
                                  <a:effectLst/>
                                  <a:latin typeface="Cambria Math" panose="02040503050406030204" pitchFamily="18" charset="0"/>
                                  <a:cs typeface="Times New Roman" panose="02020603050405020304" pitchFamily="18" charset="0"/>
                                </a:rPr>
                                <m:t>𝜃</m:t>
                              </m:r>
                            </m:e>
                          </m:acc>
                        </m:e>
                        <m:sub>
                          <m:r>
                            <a:rPr lang="en-US" altLang="zh-CN" sz="3200" i="1">
                              <a:effectLst/>
                              <a:latin typeface="Cambria Math" panose="02040503050406030204" pitchFamily="18" charset="0"/>
                              <a:cs typeface="Times New Roman" panose="02020603050405020304" pitchFamily="18" charset="0"/>
                            </a:rPr>
                            <m:t>1</m:t>
                          </m:r>
                        </m:sub>
                        <m:sup>
                          <m:r>
                            <a:rPr lang="en-US" altLang="zh-CN" sz="3200">
                              <a:effectLst/>
                              <a:latin typeface="Cambria Math" panose="02040503050406030204" pitchFamily="18" charset="0"/>
                              <a:cs typeface="Times New Roman" panose="02020603050405020304" pitchFamily="18" charset="0"/>
                            </a:rPr>
                            <m:t>⋆</m:t>
                          </m:r>
                        </m:sup>
                      </m:sSubSup>
                      <m:r>
                        <a:rPr lang="en-US" altLang="zh-CN" sz="3200">
                          <a:effectLst/>
                          <a:latin typeface="Cambria Math" panose="02040503050406030204" pitchFamily="18" charset="0"/>
                          <a:cs typeface="Times New Roman" panose="02020603050405020304" pitchFamily="18" charset="0"/>
                        </a:rPr>
                        <m:t>,</m:t>
                      </m:r>
                      <m:sSubSup>
                        <m:sSubSupPr>
                          <m:ctrlPr>
                            <a:rPr lang="zh-CN" altLang="zh-CN" sz="3200" i="1">
                              <a:effectLst/>
                              <a:latin typeface="Cambria Math" panose="02040503050406030204" pitchFamily="18" charset="0"/>
                              <a:ea typeface="Cambria Math" panose="02040503050406030204" pitchFamily="18" charset="0"/>
                              <a:cs typeface="Times New Roman" panose="02020603050405020304" pitchFamily="18" charset="0"/>
                            </a:rPr>
                          </m:ctrlPr>
                        </m:sSubSupPr>
                        <m:e>
                          <m:acc>
                            <m:accPr>
                              <m:chr m:val="̂"/>
                              <m:ctrlPr>
                                <a:rPr lang="zh-CN" altLang="zh-CN" sz="3200" i="1">
                                  <a:effectLst/>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sz="3200" i="1">
                                  <a:effectLst/>
                                  <a:latin typeface="Cambria Math" panose="02040503050406030204" pitchFamily="18" charset="0"/>
                                  <a:cs typeface="Times New Roman" panose="02020603050405020304" pitchFamily="18" charset="0"/>
                                </a:rPr>
                                <m:t>𝜃</m:t>
                              </m:r>
                            </m:e>
                          </m:acc>
                        </m:e>
                        <m:sub>
                          <m:r>
                            <a:rPr lang="en-US" altLang="zh-CN" sz="3200" i="1">
                              <a:effectLst/>
                              <a:latin typeface="Cambria Math" panose="02040503050406030204" pitchFamily="18" charset="0"/>
                              <a:cs typeface="Times New Roman" panose="02020603050405020304" pitchFamily="18" charset="0"/>
                            </a:rPr>
                            <m:t>2</m:t>
                          </m:r>
                        </m:sub>
                        <m:sup>
                          <m:r>
                            <a:rPr lang="en-US" altLang="zh-CN" sz="3200">
                              <a:effectLst/>
                              <a:latin typeface="Cambria Math" panose="02040503050406030204" pitchFamily="18" charset="0"/>
                              <a:cs typeface="Times New Roman" panose="02020603050405020304" pitchFamily="18" charset="0"/>
                            </a:rPr>
                            <m:t>⋆</m:t>
                          </m:r>
                        </m:sup>
                      </m:sSubSup>
                      <m:r>
                        <a:rPr lang="en-US" altLang="zh-CN" sz="3200">
                          <a:effectLst/>
                          <a:latin typeface="Cambria Math" panose="02040503050406030204" pitchFamily="18" charset="0"/>
                          <a:cs typeface="Times New Roman" panose="02020603050405020304" pitchFamily="18" charset="0"/>
                        </a:rPr>
                        <m:t>,…,</m:t>
                      </m:r>
                      <m:sSubSup>
                        <m:sSubSupPr>
                          <m:ctrlPr>
                            <a:rPr lang="zh-CN" altLang="zh-CN" sz="3200" i="1">
                              <a:effectLst/>
                              <a:latin typeface="Cambria Math" panose="02040503050406030204" pitchFamily="18" charset="0"/>
                              <a:ea typeface="Cambria Math" panose="02040503050406030204" pitchFamily="18" charset="0"/>
                              <a:cs typeface="Times New Roman" panose="02020603050405020304" pitchFamily="18" charset="0"/>
                            </a:rPr>
                          </m:ctrlPr>
                        </m:sSubSupPr>
                        <m:e>
                          <m:acc>
                            <m:accPr>
                              <m:chr m:val="̂"/>
                              <m:ctrlPr>
                                <a:rPr lang="zh-CN" altLang="zh-CN" sz="3200" i="1">
                                  <a:effectLst/>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sz="3200" i="1">
                                  <a:effectLst/>
                                  <a:latin typeface="Cambria Math" panose="02040503050406030204" pitchFamily="18" charset="0"/>
                                  <a:cs typeface="Times New Roman" panose="02020603050405020304" pitchFamily="18" charset="0"/>
                                </a:rPr>
                                <m:t>𝜃</m:t>
                              </m:r>
                            </m:e>
                          </m:acc>
                        </m:e>
                        <m:sub>
                          <m:r>
                            <a:rPr lang="en-US" altLang="zh-CN" sz="3200" i="1">
                              <a:effectLst/>
                              <a:latin typeface="Cambria Math" panose="02040503050406030204" pitchFamily="18" charset="0"/>
                              <a:cs typeface="Times New Roman" panose="02020603050405020304" pitchFamily="18" charset="0"/>
                            </a:rPr>
                            <m:t>𝐵</m:t>
                          </m:r>
                        </m:sub>
                        <m:sup>
                          <m:r>
                            <a:rPr lang="en-US" altLang="zh-CN" sz="3200">
                              <a:effectLst/>
                              <a:latin typeface="Cambria Math" panose="02040503050406030204" pitchFamily="18" charset="0"/>
                              <a:cs typeface="Times New Roman" panose="02020603050405020304" pitchFamily="18" charset="0"/>
                            </a:rPr>
                            <m:t>⋆</m:t>
                          </m:r>
                        </m:sup>
                      </m:sSubSup>
                    </m:oMath>
                  </m:oMathPara>
                </a14:m>
                <a:endParaRPr lang="zh-CN" altLang="zh-CN" sz="3200" dirty="0">
                  <a:effectLst/>
                  <a:latin typeface="Cambria" panose="02040503050406030204" pitchFamily="18" charset="0"/>
                  <a:cs typeface="Times New Roman" panose="02020603050405020304" pitchFamily="18" charset="0"/>
                </a:endParaRPr>
              </a:p>
              <a:p>
                <a:pPr marL="457200" indent="-457200">
                  <a:spcBef>
                    <a:spcPts val="900"/>
                  </a:spcBef>
                  <a:spcAft>
                    <a:spcPts val="900"/>
                  </a:spcAft>
                  <a:buFont typeface="Arial" panose="020B0604020202020204" pitchFamily="34" charset="0"/>
                  <a:buChar char="•"/>
                </a:pPr>
                <a:r>
                  <a:rPr lang="zh-CN" altLang="zh-CN" sz="3200" dirty="0">
                    <a:effectLst/>
                    <a:latin typeface="Cambria" panose="02040503050406030204" pitchFamily="18" charset="0"/>
                    <a:cs typeface="Times New Roman" panose="02020603050405020304" pitchFamily="18" charset="0"/>
                  </a:rPr>
                  <a:t>将它们自小到大排序</a:t>
                </a:r>
                <a:r>
                  <a:rPr lang="en-US" altLang="zh-CN" sz="3200" dirty="0">
                    <a:effectLst/>
                    <a:latin typeface="Cambria" panose="02040503050406030204" pitchFamily="18" charset="0"/>
                    <a:cs typeface="Times New Roman" panose="02020603050405020304" pitchFamily="18" charset="0"/>
                  </a:rPr>
                  <a:t>,</a:t>
                </a:r>
                <a:r>
                  <a:rPr lang="zh-CN" altLang="zh-CN" sz="3200" dirty="0">
                    <a:effectLst/>
                    <a:latin typeface="Cambria" panose="02040503050406030204" pitchFamily="18" charset="0"/>
                    <a:cs typeface="Times New Roman" panose="02020603050405020304" pitchFamily="18" charset="0"/>
                  </a:rPr>
                  <a:t>得</a:t>
                </a:r>
              </a:p>
              <a:p>
                <a:pPr>
                  <a:spcBef>
                    <a:spcPts val="900"/>
                  </a:spcBef>
                  <a:spcAft>
                    <a:spcPts val="900"/>
                  </a:spcAft>
                </a:pPr>
                <a14:m>
                  <m:oMathPara xmlns:m="http://schemas.openxmlformats.org/officeDocument/2006/math">
                    <m:oMathParaPr>
                      <m:jc m:val="centerGroup"/>
                    </m:oMathParaPr>
                    <m:oMath xmlns:m="http://schemas.openxmlformats.org/officeDocument/2006/math">
                      <m:sSubSup>
                        <m:sSubSupPr>
                          <m:ctrlPr>
                            <a:rPr lang="zh-CN" altLang="zh-CN" sz="3200" i="1">
                              <a:effectLst/>
                              <a:latin typeface="Cambria Math" panose="02040503050406030204" pitchFamily="18" charset="0"/>
                              <a:ea typeface="Cambria Math" panose="02040503050406030204" pitchFamily="18" charset="0"/>
                              <a:cs typeface="Times New Roman" panose="02020603050405020304" pitchFamily="18" charset="0"/>
                            </a:rPr>
                          </m:ctrlPr>
                        </m:sSubSupPr>
                        <m:e>
                          <m:acc>
                            <m:accPr>
                              <m:chr m:val="̂"/>
                              <m:ctrlPr>
                                <a:rPr lang="zh-CN" altLang="zh-CN" sz="3200" i="1">
                                  <a:effectLst/>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sz="3200" i="1">
                                  <a:effectLst/>
                                  <a:latin typeface="Cambria Math" panose="02040503050406030204" pitchFamily="18" charset="0"/>
                                  <a:cs typeface="Times New Roman" panose="02020603050405020304" pitchFamily="18" charset="0"/>
                                </a:rPr>
                                <m:t>𝜃</m:t>
                              </m:r>
                            </m:e>
                          </m:acc>
                        </m:e>
                        <m:sub>
                          <m:d>
                            <m:dPr>
                              <m:ctrlPr>
                                <a:rPr lang="zh-CN" altLang="zh-CN" sz="3200"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3200" i="1">
                                  <a:effectLst/>
                                  <a:latin typeface="Cambria Math" panose="02040503050406030204" pitchFamily="18" charset="0"/>
                                  <a:cs typeface="Times New Roman" panose="02020603050405020304" pitchFamily="18" charset="0"/>
                                </a:rPr>
                                <m:t>1</m:t>
                              </m:r>
                            </m:e>
                          </m:d>
                        </m:sub>
                        <m:sup>
                          <m:r>
                            <a:rPr lang="en-US" altLang="zh-CN" sz="3200">
                              <a:effectLst/>
                              <a:latin typeface="Cambria Math" panose="02040503050406030204" pitchFamily="18" charset="0"/>
                              <a:cs typeface="Times New Roman" panose="02020603050405020304" pitchFamily="18" charset="0"/>
                            </a:rPr>
                            <m:t>⋆</m:t>
                          </m:r>
                        </m:sup>
                      </m:sSubSup>
                      <m:r>
                        <a:rPr lang="en-US" altLang="zh-CN" sz="3200">
                          <a:effectLst/>
                          <a:latin typeface="Cambria Math" panose="02040503050406030204" pitchFamily="18" charset="0"/>
                          <a:cs typeface="Times New Roman" panose="02020603050405020304" pitchFamily="18" charset="0"/>
                        </a:rPr>
                        <m:t>,</m:t>
                      </m:r>
                      <m:sSubSup>
                        <m:sSubSupPr>
                          <m:ctrlPr>
                            <a:rPr lang="zh-CN" altLang="zh-CN" sz="3200" i="1">
                              <a:effectLst/>
                              <a:latin typeface="Cambria Math" panose="02040503050406030204" pitchFamily="18" charset="0"/>
                              <a:ea typeface="Cambria Math" panose="02040503050406030204" pitchFamily="18" charset="0"/>
                              <a:cs typeface="Times New Roman" panose="02020603050405020304" pitchFamily="18" charset="0"/>
                            </a:rPr>
                          </m:ctrlPr>
                        </m:sSubSupPr>
                        <m:e>
                          <m:acc>
                            <m:accPr>
                              <m:chr m:val="̂"/>
                              <m:ctrlPr>
                                <a:rPr lang="zh-CN" altLang="zh-CN" sz="3200" i="1">
                                  <a:effectLst/>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sz="3200" i="1">
                                  <a:effectLst/>
                                  <a:latin typeface="Cambria Math" panose="02040503050406030204" pitchFamily="18" charset="0"/>
                                  <a:cs typeface="Times New Roman" panose="02020603050405020304" pitchFamily="18" charset="0"/>
                                </a:rPr>
                                <m:t>𝜃</m:t>
                              </m:r>
                            </m:e>
                          </m:acc>
                        </m:e>
                        <m:sub>
                          <m:d>
                            <m:dPr>
                              <m:ctrlPr>
                                <a:rPr lang="zh-CN" altLang="zh-CN" sz="3200"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3200" i="1">
                                  <a:effectLst/>
                                  <a:latin typeface="Cambria Math" panose="02040503050406030204" pitchFamily="18" charset="0"/>
                                  <a:cs typeface="Times New Roman" panose="02020603050405020304" pitchFamily="18" charset="0"/>
                                </a:rPr>
                                <m:t>2</m:t>
                              </m:r>
                            </m:e>
                          </m:d>
                        </m:sub>
                        <m:sup>
                          <m:r>
                            <a:rPr lang="en-US" altLang="zh-CN" sz="3200">
                              <a:effectLst/>
                              <a:latin typeface="Cambria Math" panose="02040503050406030204" pitchFamily="18" charset="0"/>
                              <a:cs typeface="Times New Roman" panose="02020603050405020304" pitchFamily="18" charset="0"/>
                            </a:rPr>
                            <m:t>⋆</m:t>
                          </m:r>
                        </m:sup>
                      </m:sSubSup>
                      <m:r>
                        <a:rPr lang="en-US" altLang="zh-CN" sz="3200">
                          <a:effectLst/>
                          <a:latin typeface="Cambria Math" panose="02040503050406030204" pitchFamily="18" charset="0"/>
                          <a:cs typeface="Times New Roman" panose="02020603050405020304" pitchFamily="18" charset="0"/>
                        </a:rPr>
                        <m:t>,…,</m:t>
                      </m:r>
                      <m:sSubSup>
                        <m:sSubSupPr>
                          <m:ctrlPr>
                            <a:rPr lang="zh-CN" altLang="zh-CN" sz="3200" i="1">
                              <a:effectLst/>
                              <a:latin typeface="Cambria Math" panose="02040503050406030204" pitchFamily="18" charset="0"/>
                              <a:ea typeface="Cambria Math" panose="02040503050406030204" pitchFamily="18" charset="0"/>
                              <a:cs typeface="Times New Roman" panose="02020603050405020304" pitchFamily="18" charset="0"/>
                            </a:rPr>
                          </m:ctrlPr>
                        </m:sSubSupPr>
                        <m:e>
                          <m:acc>
                            <m:accPr>
                              <m:chr m:val="̂"/>
                              <m:ctrlPr>
                                <a:rPr lang="zh-CN" altLang="zh-CN" sz="3200" i="1">
                                  <a:effectLst/>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sz="3200" i="1">
                                  <a:effectLst/>
                                  <a:latin typeface="Cambria Math" panose="02040503050406030204" pitchFamily="18" charset="0"/>
                                  <a:cs typeface="Times New Roman" panose="02020603050405020304" pitchFamily="18" charset="0"/>
                                </a:rPr>
                                <m:t>𝜃</m:t>
                              </m:r>
                            </m:e>
                          </m:acc>
                        </m:e>
                        <m:sub>
                          <m:d>
                            <m:dPr>
                              <m:ctrlPr>
                                <a:rPr lang="zh-CN" altLang="zh-CN" sz="3200"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3200" i="1">
                                  <a:effectLst/>
                                  <a:latin typeface="Cambria Math" panose="02040503050406030204" pitchFamily="18" charset="0"/>
                                  <a:cs typeface="Times New Roman" panose="02020603050405020304" pitchFamily="18" charset="0"/>
                                </a:rPr>
                                <m:t>𝐵</m:t>
                              </m:r>
                            </m:e>
                          </m:d>
                        </m:sub>
                        <m:sup>
                          <m:r>
                            <a:rPr lang="en-US" altLang="zh-CN" sz="3200">
                              <a:effectLst/>
                              <a:latin typeface="Cambria Math" panose="02040503050406030204" pitchFamily="18" charset="0"/>
                              <a:cs typeface="Times New Roman" panose="02020603050405020304" pitchFamily="18" charset="0"/>
                            </a:rPr>
                            <m:t>⋆</m:t>
                          </m:r>
                        </m:sup>
                      </m:sSubSup>
                    </m:oMath>
                  </m:oMathPara>
                </a14:m>
                <a:endParaRPr lang="zh-CN" altLang="zh-CN" sz="3200" dirty="0">
                  <a:effectLst/>
                  <a:latin typeface="Cambria" panose="02040503050406030204" pitchFamily="18" charset="0"/>
                  <a:cs typeface="Times New Roman" panose="02020603050405020304" pitchFamily="18" charset="0"/>
                </a:endParaRPr>
              </a:p>
            </p:txBody>
          </p:sp>
        </mc:Choice>
        <mc:Fallback xmlns="">
          <p:sp>
            <p:nvSpPr>
              <p:cNvPr id="6" name="文本框 5">
                <a:extLst>
                  <a:ext uri="{FF2B5EF4-FFF2-40B4-BE49-F238E27FC236}">
                    <a16:creationId xmlns:a16="http://schemas.microsoft.com/office/drawing/2014/main" id="{D17481CB-44CD-425E-AF26-B4986D8DE6C7}"/>
                  </a:ext>
                </a:extLst>
              </p:cNvPr>
              <p:cNvSpPr txBox="1">
                <a:spLocks noRot="1" noChangeAspect="1" noMove="1" noResize="1" noEditPoints="1" noAdjustHandles="1" noChangeArrowheads="1" noChangeShapeType="1" noTextEdit="1"/>
              </p:cNvSpPr>
              <p:nvPr/>
            </p:nvSpPr>
            <p:spPr>
              <a:xfrm>
                <a:off x="158835" y="1445027"/>
                <a:ext cx="9144000" cy="4083362"/>
              </a:xfrm>
              <a:prstGeom prst="rect">
                <a:avLst/>
              </a:prstGeom>
              <a:blipFill>
                <a:blip r:embed="rId2"/>
                <a:stretch>
                  <a:fillRect l="-1533" t="-2388"/>
                </a:stretch>
              </a:blipFill>
              <a:ln w="25400">
                <a:noFill/>
              </a:ln>
            </p:spPr>
            <p:txBody>
              <a:bodyPr/>
              <a:lstStyle/>
              <a:p>
                <a:r>
                  <a:rPr lang="zh-CN" altLang="en-US">
                    <a:noFill/>
                  </a:rPr>
                  <a:t> </a:t>
                </a:r>
              </a:p>
            </p:txBody>
          </p:sp>
        </mc:Fallback>
      </mc:AlternateContent>
    </p:spTree>
    <p:extLst>
      <p:ext uri="{BB962C8B-B14F-4D97-AF65-F5344CB8AC3E}">
        <p14:creationId xmlns:p14="http://schemas.microsoft.com/office/powerpoint/2010/main" val="277359063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标题 1">
            <a:extLst>
              <a:ext uri="{FF2B5EF4-FFF2-40B4-BE49-F238E27FC236}">
                <a16:creationId xmlns:a16="http://schemas.microsoft.com/office/drawing/2014/main" id="{C5D96BB7-F3EE-475D-8C4A-757D9F1B8C06}"/>
              </a:ext>
            </a:extLst>
          </p:cNvPr>
          <p:cNvSpPr>
            <a:spLocks noGrp="1" noChangeArrowheads="1"/>
          </p:cNvSpPr>
          <p:nvPr>
            <p:ph type="title"/>
          </p:nvPr>
        </p:nvSpPr>
        <p:spPr>
          <a:xfrm>
            <a:off x="-15875" y="142875"/>
            <a:ext cx="9493420" cy="642938"/>
          </a:xfrm>
        </p:spPr>
        <p:txBody>
          <a:bodyPr/>
          <a:lstStyle/>
          <a:p>
            <a:pPr algn="l" defTabSz="512763" fontAlgn="base">
              <a:spcAft>
                <a:spcPct val="0"/>
              </a:spcAft>
            </a:pPr>
            <a:r>
              <a:rPr lang="en-US" altLang="zh-CN" dirty="0"/>
              <a:t>3</a:t>
            </a:r>
            <a:r>
              <a:rPr lang="zh-CN" altLang="en-US" dirty="0"/>
              <a:t>，</a:t>
            </a:r>
            <a:r>
              <a:rPr lang="en-US" altLang="zh-CN" dirty="0"/>
              <a:t>bootstrap</a:t>
            </a:r>
            <a:r>
              <a:rPr lang="zh-CN" altLang="en-US" dirty="0"/>
              <a:t>置信区间</a:t>
            </a:r>
            <a:r>
              <a:rPr lang="en-US" altLang="zh-CN" dirty="0"/>
              <a:t>-</a:t>
            </a:r>
            <a:r>
              <a:rPr lang="zh-CN" altLang="en-US" dirty="0"/>
              <a:t>分位数法</a:t>
            </a:r>
          </a:p>
        </p:txBody>
      </p:sp>
      <p:sp>
        <p:nvSpPr>
          <p:cNvPr id="4" name="灯片编号占位符 2">
            <a:extLst>
              <a:ext uri="{FF2B5EF4-FFF2-40B4-BE49-F238E27FC236}">
                <a16:creationId xmlns:a16="http://schemas.microsoft.com/office/drawing/2014/main" id="{C27C162C-7E7E-4C70-B53F-15564590C7C6}"/>
              </a:ext>
            </a:extLst>
          </p:cNvPr>
          <p:cNvSpPr>
            <a:spLocks noGrp="1" noChangeArrowheads="1"/>
          </p:cNvSpPr>
          <p:nvPr>
            <p:ph type="sldNum" sz="quarter" idx="12"/>
          </p:nvPr>
        </p:nvSpPr>
        <p:spPr bwMode="auto">
          <a:xfrm>
            <a:off x="6553200" y="6391275"/>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9FCE3FB9-BAC7-4293-A5BB-B8E090A183F8}" type="slidenum">
              <a:rPr lang="zh-CN" altLang="en-US">
                <a:solidFill>
                  <a:srgbClr val="898989"/>
                </a:solidFill>
              </a:rPr>
              <a:pPr/>
              <a:t>94</a:t>
            </a:fld>
            <a:endParaRPr lang="zh-CN" altLang="en-US">
              <a:solidFill>
                <a:srgbClr val="898989"/>
              </a:solidFill>
            </a:endParaRPr>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ABEFF935-16C0-4333-9BE1-072B108A8C38}"/>
                  </a:ext>
                </a:extLst>
              </p:cNvPr>
              <p:cNvSpPr txBox="1"/>
              <p:nvPr/>
            </p:nvSpPr>
            <p:spPr>
              <a:xfrm>
                <a:off x="3486" y="1254819"/>
                <a:ext cx="9085748" cy="4652684"/>
              </a:xfrm>
              <a:prstGeom prst="rect">
                <a:avLst/>
              </a:prstGeom>
              <a:noFill/>
              <a:ln w="25400">
                <a:noFill/>
              </a:ln>
            </p:spPr>
            <p:txBody>
              <a:bodyPr wrap="square">
                <a:spAutoFit/>
              </a:bodyPr>
              <a:lstStyle/>
              <a:p>
                <a:pPr>
                  <a:spcBef>
                    <a:spcPts val="900"/>
                  </a:spcBef>
                  <a:spcAft>
                    <a:spcPts val="900"/>
                  </a:spcAft>
                </a:pPr>
                <a:r>
                  <a:rPr lang="zh-CN" altLang="zh-CN" sz="2800" dirty="0">
                    <a:effectLst/>
                    <a:latin typeface="+mn-lt"/>
                    <a:cs typeface="Times New Roman" panose="02020603050405020304" pitchFamily="18" charset="0"/>
                  </a:rPr>
                  <a:t>用对应的</a:t>
                </a:r>
                <a14:m>
                  <m:oMath xmlns:m="http://schemas.openxmlformats.org/officeDocument/2006/math">
                    <m:sSup>
                      <m:sSupPr>
                        <m:ctrlPr>
                          <a:rPr lang="zh-CN" altLang="zh-CN" sz="2800" i="1">
                            <a:effectLst/>
                            <a:latin typeface="Cambria Math" panose="02040503050406030204" pitchFamily="18" charset="0"/>
                            <a:ea typeface="Cambria Math" panose="02040503050406030204" pitchFamily="18" charset="0"/>
                            <a:cs typeface="Times New Roman" panose="02020603050405020304" pitchFamily="18" charset="0"/>
                          </a:rPr>
                        </m:ctrlPr>
                      </m:sSupPr>
                      <m:e>
                        <m:acc>
                          <m:accPr>
                            <m:chr m:val="̂"/>
                            <m:ctrlPr>
                              <a:rPr lang="zh-CN" altLang="zh-CN" sz="2800" i="1">
                                <a:effectLst/>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sz="2800" i="1">
                                <a:effectLst/>
                                <a:latin typeface="Cambria Math" panose="02040503050406030204" pitchFamily="18" charset="0"/>
                                <a:cs typeface="Times New Roman" panose="02020603050405020304" pitchFamily="18" charset="0"/>
                              </a:rPr>
                              <m:t>𝜃</m:t>
                            </m:r>
                          </m:e>
                        </m:acc>
                      </m:e>
                      <m:sup>
                        <m:r>
                          <a:rPr lang="en-US" altLang="zh-CN" sz="2800">
                            <a:effectLst/>
                            <a:latin typeface="Cambria Math" panose="02040503050406030204" pitchFamily="18" charset="0"/>
                            <a:cs typeface="Times New Roman" panose="02020603050405020304" pitchFamily="18" charset="0"/>
                          </a:rPr>
                          <m:t>⋆</m:t>
                        </m:r>
                      </m:sup>
                    </m:sSup>
                  </m:oMath>
                </a14:m>
                <a:r>
                  <a:rPr lang="zh-CN" altLang="zh-CN" sz="2800" dirty="0">
                    <a:effectLst/>
                    <a:latin typeface="+mn-lt"/>
                    <a:cs typeface="Times New Roman" panose="02020603050405020304" pitchFamily="18" charset="0"/>
                  </a:rPr>
                  <a:t>的分布作为</a:t>
                </a:r>
                <a14:m>
                  <m:oMath xmlns:m="http://schemas.openxmlformats.org/officeDocument/2006/math">
                    <m:sSup>
                      <m:sSupPr>
                        <m:ctrlPr>
                          <a:rPr lang="zh-CN" altLang="zh-CN" sz="2800" i="1">
                            <a:latin typeface="Cambria Math" panose="02040503050406030204" pitchFamily="18" charset="0"/>
                            <a:ea typeface="Cambria Math" panose="02040503050406030204" pitchFamily="18" charset="0"/>
                            <a:cs typeface="Times New Roman" panose="02020603050405020304" pitchFamily="18" charset="0"/>
                          </a:rPr>
                        </m:ctrlPr>
                      </m:sSupPr>
                      <m:e>
                        <m:acc>
                          <m:accPr>
                            <m:chr m:val="̂"/>
                            <m:ctrlPr>
                              <a:rPr lang="zh-CN" altLang="zh-CN" sz="2800" i="1">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sz="2800" i="1">
                                <a:latin typeface="Cambria Math" panose="02040503050406030204" pitchFamily="18" charset="0"/>
                                <a:cs typeface="Times New Roman" panose="02020603050405020304" pitchFamily="18" charset="0"/>
                              </a:rPr>
                              <m:t>𝜃</m:t>
                            </m:r>
                          </m:e>
                        </m:acc>
                      </m:e>
                      <m:sup/>
                    </m:sSup>
                  </m:oMath>
                </a14:m>
                <a:r>
                  <a:rPr lang="zh-CN" altLang="zh-CN" sz="2800" dirty="0">
                    <a:effectLst/>
                    <a:latin typeface="+mn-lt"/>
                    <a:cs typeface="Times New Roman" panose="02020603050405020304" pitchFamily="18" charset="0"/>
                  </a:rPr>
                  <a:t>的分布的近似</a:t>
                </a:r>
                <a:r>
                  <a:rPr lang="en-US" altLang="zh-CN" sz="2800" dirty="0">
                    <a:effectLst/>
                    <a:latin typeface="+mn-lt"/>
                    <a:cs typeface="Times New Roman" panose="02020603050405020304" pitchFamily="18" charset="0"/>
                  </a:rPr>
                  <a:t>,</a:t>
                </a:r>
              </a:p>
              <a:p>
                <a:pPr>
                  <a:spcBef>
                    <a:spcPts val="900"/>
                  </a:spcBef>
                  <a:spcAft>
                    <a:spcPts val="900"/>
                  </a:spcAft>
                </a:pPr>
                <a:r>
                  <a:rPr lang="zh-CN" altLang="zh-CN" sz="2800" dirty="0">
                    <a:effectLst/>
                    <a:latin typeface="+mn-lt"/>
                    <a:cs typeface="Times New Roman" panose="02020603050405020304" pitchFamily="18" charset="0"/>
                  </a:rPr>
                  <a:t>求出</a:t>
                </a:r>
                <a14:m>
                  <m:oMath xmlns:m="http://schemas.openxmlformats.org/officeDocument/2006/math">
                    <m:sSup>
                      <m:sSupPr>
                        <m:ctrlPr>
                          <a:rPr lang="zh-CN" altLang="zh-CN" sz="2800" i="1">
                            <a:latin typeface="Cambria Math" panose="02040503050406030204" pitchFamily="18" charset="0"/>
                            <a:ea typeface="Cambria Math" panose="02040503050406030204" pitchFamily="18" charset="0"/>
                            <a:cs typeface="Times New Roman" panose="02020603050405020304" pitchFamily="18" charset="0"/>
                          </a:rPr>
                        </m:ctrlPr>
                      </m:sSupPr>
                      <m:e>
                        <m:acc>
                          <m:accPr>
                            <m:chr m:val="̂"/>
                            <m:ctrlPr>
                              <a:rPr lang="zh-CN" altLang="zh-CN" sz="2800" i="1">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sz="2800" i="1">
                                <a:latin typeface="Cambria Math" panose="02040503050406030204" pitchFamily="18" charset="0"/>
                                <a:cs typeface="Times New Roman" panose="02020603050405020304" pitchFamily="18" charset="0"/>
                              </a:rPr>
                              <m:t>𝜃</m:t>
                            </m:r>
                          </m:e>
                        </m:acc>
                      </m:e>
                      <m:sup>
                        <m:r>
                          <a:rPr lang="en-US" altLang="zh-CN" sz="2800">
                            <a:latin typeface="Cambria Math" panose="02040503050406030204" pitchFamily="18" charset="0"/>
                            <a:cs typeface="Times New Roman" panose="02020603050405020304" pitchFamily="18" charset="0"/>
                          </a:rPr>
                          <m:t>⋆</m:t>
                        </m:r>
                      </m:sup>
                    </m:sSup>
                  </m:oMath>
                </a14:m>
                <a:r>
                  <a:rPr lang="zh-CN" altLang="zh-CN" sz="2800" dirty="0">
                    <a:effectLst/>
                    <a:latin typeface="+mn-lt"/>
                    <a:cs typeface="Times New Roman" panose="02020603050405020304" pitchFamily="18" charset="0"/>
                  </a:rPr>
                  <a:t>的分布的近似分位数</a:t>
                </a:r>
                <a14:m>
                  <m:oMath xmlns:m="http://schemas.openxmlformats.org/officeDocument/2006/math">
                    <m:sSubSup>
                      <m:sSubSupPr>
                        <m:ctrlPr>
                          <a:rPr lang="zh-CN" altLang="zh-CN" sz="2800" i="1">
                            <a:effectLst/>
                            <a:latin typeface="Cambria Math" panose="02040503050406030204" pitchFamily="18" charset="0"/>
                            <a:ea typeface="Cambria Math" panose="02040503050406030204" pitchFamily="18" charset="0"/>
                            <a:cs typeface="Times New Roman" panose="02020603050405020304" pitchFamily="18" charset="0"/>
                          </a:rPr>
                        </m:ctrlPr>
                      </m:sSubSupPr>
                      <m:e>
                        <m:acc>
                          <m:accPr>
                            <m:chr m:val="̂"/>
                            <m:ctrlPr>
                              <a:rPr lang="zh-CN" altLang="zh-CN" sz="2800" i="1">
                                <a:effectLst/>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sz="2800" i="1">
                                <a:effectLst/>
                                <a:latin typeface="Cambria Math" panose="02040503050406030204" pitchFamily="18" charset="0"/>
                                <a:cs typeface="Times New Roman" panose="02020603050405020304" pitchFamily="18" charset="0"/>
                              </a:rPr>
                              <m:t>𝜃</m:t>
                            </m:r>
                          </m:e>
                        </m:acc>
                      </m:e>
                      <m:sub>
                        <m:f>
                          <m:fPr>
                            <m:ctrlPr>
                              <a:rPr lang="zh-CN" altLang="zh-CN" sz="2800" i="1">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2800" i="1">
                                <a:effectLst/>
                                <a:latin typeface="Cambria Math" panose="02040503050406030204" pitchFamily="18" charset="0"/>
                                <a:cs typeface="Times New Roman" panose="02020603050405020304" pitchFamily="18" charset="0"/>
                              </a:rPr>
                              <m:t>𝛼</m:t>
                            </m:r>
                          </m:num>
                          <m:den>
                            <m:r>
                              <a:rPr lang="en-US" altLang="zh-CN" sz="2800" i="1">
                                <a:effectLst/>
                                <a:latin typeface="Cambria Math" panose="02040503050406030204" pitchFamily="18" charset="0"/>
                                <a:cs typeface="Times New Roman" panose="02020603050405020304" pitchFamily="18" charset="0"/>
                              </a:rPr>
                              <m:t>2</m:t>
                            </m:r>
                          </m:den>
                        </m:f>
                      </m:sub>
                      <m:sup>
                        <m:r>
                          <a:rPr lang="en-US" altLang="zh-CN" sz="2800">
                            <a:effectLst/>
                            <a:latin typeface="Cambria Math" panose="02040503050406030204" pitchFamily="18" charset="0"/>
                            <a:cs typeface="Times New Roman" panose="02020603050405020304" pitchFamily="18" charset="0"/>
                          </a:rPr>
                          <m:t>⋆</m:t>
                        </m:r>
                      </m:sup>
                    </m:sSubSup>
                  </m:oMath>
                </a14:m>
                <a:r>
                  <a:rPr lang="zh-CN" altLang="zh-CN" sz="2800" dirty="0">
                    <a:effectLst/>
                    <a:latin typeface="+mn-lt"/>
                    <a:cs typeface="Times New Roman" panose="02020603050405020304" pitchFamily="18" charset="0"/>
                  </a:rPr>
                  <a:t>和</a:t>
                </a:r>
                <a14:m>
                  <m:oMath xmlns:m="http://schemas.openxmlformats.org/officeDocument/2006/math">
                    <m:sSubSup>
                      <m:sSubSupPr>
                        <m:ctrlPr>
                          <a:rPr lang="zh-CN" altLang="zh-CN" sz="2800" i="1">
                            <a:effectLst/>
                            <a:latin typeface="Cambria Math" panose="02040503050406030204" pitchFamily="18" charset="0"/>
                            <a:ea typeface="Cambria Math" panose="02040503050406030204" pitchFamily="18" charset="0"/>
                            <a:cs typeface="Times New Roman" panose="02020603050405020304" pitchFamily="18" charset="0"/>
                          </a:rPr>
                        </m:ctrlPr>
                      </m:sSubSupPr>
                      <m:e>
                        <m:acc>
                          <m:accPr>
                            <m:chr m:val="̂"/>
                            <m:ctrlPr>
                              <a:rPr lang="zh-CN" altLang="zh-CN" sz="2800" i="1">
                                <a:effectLst/>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sz="2800" i="1">
                                <a:effectLst/>
                                <a:latin typeface="Cambria Math" panose="02040503050406030204" pitchFamily="18" charset="0"/>
                                <a:cs typeface="Times New Roman" panose="02020603050405020304" pitchFamily="18" charset="0"/>
                              </a:rPr>
                              <m:t>𝜃</m:t>
                            </m:r>
                          </m:e>
                        </m:acc>
                      </m:e>
                      <m:sub>
                        <m:r>
                          <a:rPr lang="en-US" altLang="zh-CN" sz="2800" i="1">
                            <a:effectLst/>
                            <a:latin typeface="Cambria Math" panose="02040503050406030204" pitchFamily="18" charset="0"/>
                            <a:cs typeface="Times New Roman" panose="02020603050405020304" pitchFamily="18" charset="0"/>
                          </a:rPr>
                          <m:t>1−</m:t>
                        </m:r>
                        <m:f>
                          <m:fPr>
                            <m:ctrlPr>
                              <a:rPr lang="zh-CN" altLang="zh-CN" sz="2800" i="1">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2800" i="1">
                                <a:effectLst/>
                                <a:latin typeface="Cambria Math" panose="02040503050406030204" pitchFamily="18" charset="0"/>
                                <a:cs typeface="Times New Roman" panose="02020603050405020304" pitchFamily="18" charset="0"/>
                              </a:rPr>
                              <m:t>𝛼</m:t>
                            </m:r>
                          </m:num>
                          <m:den>
                            <m:r>
                              <a:rPr lang="en-US" altLang="zh-CN" sz="2800" i="1">
                                <a:effectLst/>
                                <a:latin typeface="Cambria Math" panose="02040503050406030204" pitchFamily="18" charset="0"/>
                                <a:cs typeface="Times New Roman" panose="02020603050405020304" pitchFamily="18" charset="0"/>
                              </a:rPr>
                              <m:t>2</m:t>
                            </m:r>
                          </m:den>
                        </m:f>
                      </m:sub>
                      <m:sup>
                        <m:r>
                          <a:rPr lang="en-US" altLang="zh-CN" sz="2800">
                            <a:effectLst/>
                            <a:latin typeface="Cambria Math" panose="02040503050406030204" pitchFamily="18" charset="0"/>
                            <a:cs typeface="Times New Roman" panose="02020603050405020304" pitchFamily="18" charset="0"/>
                          </a:rPr>
                          <m:t>⋆</m:t>
                        </m:r>
                      </m:sup>
                    </m:sSubSup>
                  </m:oMath>
                </a14:m>
                <a:endParaRPr lang="zh-CN" altLang="zh-CN" sz="2800" dirty="0">
                  <a:effectLst/>
                  <a:latin typeface="+mn-lt"/>
                  <a:cs typeface="Times New Roman" panose="02020603050405020304" pitchFamily="18" charset="0"/>
                </a:endParaRPr>
              </a:p>
              <a:p>
                <a:pPr>
                  <a:spcBef>
                    <a:spcPts val="900"/>
                  </a:spcBef>
                  <a:spcAft>
                    <a:spcPts val="900"/>
                  </a:spcAft>
                </a:pPr>
                <a:r>
                  <a:rPr lang="en-US" altLang="zh-CN" sz="2800" dirty="0">
                    <a:effectLst/>
                    <a:latin typeface="+mn-lt"/>
                    <a:cs typeface="Times New Roman" panose="02020603050405020304" pitchFamily="18" charset="0"/>
                  </a:rPr>
                  <a:t>使</a:t>
                </a:r>
                <a14:m>
                  <m:oMath xmlns:m="http://schemas.openxmlformats.org/officeDocument/2006/math">
                    <m:r>
                      <a:rPr lang="en-US" altLang="zh-CN" sz="2800" b="0" i="0" smtClean="0">
                        <a:effectLst/>
                        <a:latin typeface="Cambria Math" panose="02040503050406030204" pitchFamily="18" charset="0"/>
                        <a:cs typeface="Times New Roman" panose="02020603050405020304" pitchFamily="18" charset="0"/>
                      </a:rPr>
                      <m:t>                           </m:t>
                    </m:r>
                    <m:r>
                      <a:rPr lang="en-US" altLang="zh-CN" sz="2800" i="1">
                        <a:effectLst/>
                        <a:latin typeface="Cambria Math" panose="02040503050406030204" pitchFamily="18" charset="0"/>
                        <a:cs typeface="Times New Roman" panose="02020603050405020304" pitchFamily="18" charset="0"/>
                      </a:rPr>
                      <m:t>𝑃</m:t>
                    </m:r>
                    <m:r>
                      <a:rPr lang="en-US" altLang="zh-CN" sz="2800">
                        <a:effectLst/>
                        <a:latin typeface="Cambria Math" panose="02040503050406030204" pitchFamily="18" charset="0"/>
                        <a:cs typeface="Times New Roman" panose="02020603050405020304" pitchFamily="18" charset="0"/>
                      </a:rPr>
                      <m:t>{</m:t>
                    </m:r>
                    <m:sSubSup>
                      <m:sSubSupPr>
                        <m:ctrlPr>
                          <a:rPr lang="zh-CN" altLang="zh-CN" sz="2800" i="1">
                            <a:effectLst/>
                            <a:latin typeface="Cambria Math" panose="02040503050406030204" pitchFamily="18" charset="0"/>
                            <a:ea typeface="Cambria Math" panose="02040503050406030204" pitchFamily="18" charset="0"/>
                            <a:cs typeface="Times New Roman" panose="02020603050405020304" pitchFamily="18" charset="0"/>
                          </a:rPr>
                        </m:ctrlPr>
                      </m:sSubSupPr>
                      <m:e>
                        <m:acc>
                          <m:accPr>
                            <m:chr m:val="̂"/>
                            <m:ctrlPr>
                              <a:rPr lang="zh-CN" altLang="zh-CN" sz="2800" i="1">
                                <a:effectLst/>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sz="2800" i="1">
                                <a:effectLst/>
                                <a:latin typeface="Cambria Math" panose="02040503050406030204" pitchFamily="18" charset="0"/>
                                <a:cs typeface="Times New Roman" panose="02020603050405020304" pitchFamily="18" charset="0"/>
                              </a:rPr>
                              <m:t>𝜃</m:t>
                            </m:r>
                          </m:e>
                        </m:acc>
                      </m:e>
                      <m:sub>
                        <m:f>
                          <m:fPr>
                            <m:ctrlPr>
                              <a:rPr lang="zh-CN" altLang="zh-CN" sz="2800" i="1">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2800" i="1">
                                <a:effectLst/>
                                <a:latin typeface="Cambria Math" panose="02040503050406030204" pitchFamily="18" charset="0"/>
                                <a:cs typeface="Times New Roman" panose="02020603050405020304" pitchFamily="18" charset="0"/>
                              </a:rPr>
                              <m:t>𝛼</m:t>
                            </m:r>
                          </m:num>
                          <m:den>
                            <m:r>
                              <a:rPr lang="en-US" altLang="zh-CN" sz="2800" i="1">
                                <a:effectLst/>
                                <a:latin typeface="Cambria Math" panose="02040503050406030204" pitchFamily="18" charset="0"/>
                                <a:cs typeface="Times New Roman" panose="02020603050405020304" pitchFamily="18" charset="0"/>
                              </a:rPr>
                              <m:t>2</m:t>
                            </m:r>
                          </m:den>
                        </m:f>
                      </m:sub>
                      <m:sup>
                        <m:r>
                          <a:rPr lang="en-US" altLang="zh-CN" sz="2800">
                            <a:effectLst/>
                            <a:latin typeface="Cambria Math" panose="02040503050406030204" pitchFamily="18" charset="0"/>
                            <a:cs typeface="Times New Roman" panose="02020603050405020304" pitchFamily="18" charset="0"/>
                          </a:rPr>
                          <m:t>⋆</m:t>
                        </m:r>
                      </m:sup>
                    </m:sSubSup>
                    <m:r>
                      <a:rPr lang="en-US" altLang="zh-CN" sz="2800">
                        <a:effectLst/>
                        <a:latin typeface="Cambria Math" panose="02040503050406030204" pitchFamily="18" charset="0"/>
                        <a:cs typeface="Times New Roman" panose="02020603050405020304" pitchFamily="18" charset="0"/>
                      </a:rPr>
                      <m:t>&lt;</m:t>
                    </m:r>
                    <m:sSup>
                      <m:sSupPr>
                        <m:ctrlPr>
                          <a:rPr lang="zh-CN" altLang="zh-CN" sz="2800" i="1">
                            <a:effectLst/>
                            <a:latin typeface="Cambria Math" panose="02040503050406030204" pitchFamily="18" charset="0"/>
                            <a:ea typeface="Cambria Math" panose="02040503050406030204" pitchFamily="18" charset="0"/>
                            <a:cs typeface="Times New Roman" panose="02020603050405020304" pitchFamily="18" charset="0"/>
                          </a:rPr>
                        </m:ctrlPr>
                      </m:sSupPr>
                      <m:e>
                        <m:acc>
                          <m:accPr>
                            <m:chr m:val="̂"/>
                            <m:ctrlPr>
                              <a:rPr lang="zh-CN" altLang="zh-CN" sz="2800" i="1">
                                <a:effectLst/>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sz="2800" i="1">
                                <a:effectLst/>
                                <a:latin typeface="Cambria Math" panose="02040503050406030204" pitchFamily="18" charset="0"/>
                                <a:cs typeface="Times New Roman" panose="02020603050405020304" pitchFamily="18" charset="0"/>
                              </a:rPr>
                              <m:t>𝜃</m:t>
                            </m:r>
                          </m:e>
                        </m:acc>
                      </m:e>
                      <m:sup>
                        <m:r>
                          <a:rPr lang="en-US" altLang="zh-CN" sz="2800">
                            <a:effectLst/>
                            <a:latin typeface="Cambria Math" panose="02040503050406030204" pitchFamily="18" charset="0"/>
                            <a:cs typeface="Times New Roman" panose="02020603050405020304" pitchFamily="18" charset="0"/>
                          </a:rPr>
                          <m:t>⋆</m:t>
                        </m:r>
                      </m:sup>
                    </m:sSup>
                    <m:r>
                      <a:rPr lang="en-US" altLang="zh-CN" sz="2800">
                        <a:effectLst/>
                        <a:latin typeface="Cambria Math" panose="02040503050406030204" pitchFamily="18" charset="0"/>
                        <a:cs typeface="Times New Roman" panose="02020603050405020304" pitchFamily="18" charset="0"/>
                      </a:rPr>
                      <m:t>&lt;</m:t>
                    </m:r>
                    <m:sSubSup>
                      <m:sSubSupPr>
                        <m:ctrlPr>
                          <a:rPr lang="zh-CN" altLang="zh-CN" sz="2800" i="1">
                            <a:effectLst/>
                            <a:latin typeface="Cambria Math" panose="02040503050406030204" pitchFamily="18" charset="0"/>
                            <a:ea typeface="Cambria Math" panose="02040503050406030204" pitchFamily="18" charset="0"/>
                            <a:cs typeface="Times New Roman" panose="02020603050405020304" pitchFamily="18" charset="0"/>
                          </a:rPr>
                        </m:ctrlPr>
                      </m:sSubSupPr>
                      <m:e>
                        <m:acc>
                          <m:accPr>
                            <m:chr m:val="̂"/>
                            <m:ctrlPr>
                              <a:rPr lang="zh-CN" altLang="zh-CN" sz="2800" i="1">
                                <a:effectLst/>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sz="2800" i="1">
                                <a:effectLst/>
                                <a:latin typeface="Cambria Math" panose="02040503050406030204" pitchFamily="18" charset="0"/>
                                <a:cs typeface="Times New Roman" panose="02020603050405020304" pitchFamily="18" charset="0"/>
                              </a:rPr>
                              <m:t>𝜃</m:t>
                            </m:r>
                          </m:e>
                        </m:acc>
                      </m:e>
                      <m:sub>
                        <m:r>
                          <a:rPr lang="en-US" altLang="zh-CN" sz="2800" i="1">
                            <a:effectLst/>
                            <a:latin typeface="Cambria Math" panose="02040503050406030204" pitchFamily="18" charset="0"/>
                            <a:cs typeface="Times New Roman" panose="02020603050405020304" pitchFamily="18" charset="0"/>
                          </a:rPr>
                          <m:t>1−</m:t>
                        </m:r>
                        <m:f>
                          <m:fPr>
                            <m:ctrlPr>
                              <a:rPr lang="zh-CN" altLang="zh-CN" sz="2800" i="1">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2800" i="1">
                                <a:effectLst/>
                                <a:latin typeface="Cambria Math" panose="02040503050406030204" pitchFamily="18" charset="0"/>
                                <a:cs typeface="Times New Roman" panose="02020603050405020304" pitchFamily="18" charset="0"/>
                              </a:rPr>
                              <m:t>𝛼</m:t>
                            </m:r>
                          </m:num>
                          <m:den>
                            <m:r>
                              <a:rPr lang="en-US" altLang="zh-CN" sz="2800" i="1">
                                <a:effectLst/>
                                <a:latin typeface="Cambria Math" panose="02040503050406030204" pitchFamily="18" charset="0"/>
                                <a:cs typeface="Times New Roman" panose="02020603050405020304" pitchFamily="18" charset="0"/>
                              </a:rPr>
                              <m:t>2</m:t>
                            </m:r>
                          </m:den>
                        </m:f>
                      </m:sub>
                      <m:sup>
                        <m:r>
                          <a:rPr lang="en-US" altLang="zh-CN" sz="2800">
                            <a:effectLst/>
                            <a:latin typeface="Cambria Math" panose="02040503050406030204" pitchFamily="18" charset="0"/>
                            <a:cs typeface="Times New Roman" panose="02020603050405020304" pitchFamily="18" charset="0"/>
                          </a:rPr>
                          <m:t>⋆</m:t>
                        </m:r>
                      </m:sup>
                    </m:sSubSup>
                    <m:r>
                      <a:rPr lang="en-US" altLang="zh-CN" sz="2800">
                        <a:effectLst/>
                        <a:latin typeface="Cambria Math" panose="02040503050406030204" pitchFamily="18" charset="0"/>
                        <a:cs typeface="Times New Roman" panose="02020603050405020304" pitchFamily="18" charset="0"/>
                      </a:rPr>
                      <m:t>}=</m:t>
                    </m:r>
                    <m:r>
                      <a:rPr lang="en-US" altLang="zh-CN" sz="2800" i="1">
                        <a:effectLst/>
                        <a:latin typeface="Cambria Math" panose="02040503050406030204" pitchFamily="18" charset="0"/>
                        <a:cs typeface="Times New Roman" panose="02020603050405020304" pitchFamily="18" charset="0"/>
                      </a:rPr>
                      <m:t>1−</m:t>
                    </m:r>
                    <m:r>
                      <a:rPr lang="en-US" altLang="zh-CN" sz="2800" i="1">
                        <a:effectLst/>
                        <a:latin typeface="Cambria Math" panose="02040503050406030204" pitchFamily="18" charset="0"/>
                        <a:cs typeface="Times New Roman" panose="02020603050405020304" pitchFamily="18" charset="0"/>
                      </a:rPr>
                      <m:t>𝛼</m:t>
                    </m:r>
                  </m:oMath>
                </a14:m>
                <a:endParaRPr lang="zh-CN" altLang="zh-CN" sz="2800" dirty="0">
                  <a:effectLst/>
                  <a:latin typeface="+mn-lt"/>
                  <a:cs typeface="Times New Roman" panose="02020603050405020304" pitchFamily="18" charset="0"/>
                </a:endParaRPr>
              </a:p>
              <a:p>
                <a:pPr>
                  <a:spcBef>
                    <a:spcPts val="900"/>
                  </a:spcBef>
                  <a:spcAft>
                    <a:spcPts val="900"/>
                  </a:spcAft>
                </a:pPr>
                <a:r>
                  <a:rPr lang="en-US" altLang="zh-CN" sz="2800" dirty="0" err="1">
                    <a:effectLst/>
                    <a:latin typeface="+mn-lt"/>
                    <a:cs typeface="Times New Roman" panose="02020603050405020304" pitchFamily="18" charset="0"/>
                  </a:rPr>
                  <a:t>于是近似地有</a:t>
                </a:r>
                <a:endParaRPr lang="zh-CN" altLang="zh-CN" sz="2800" dirty="0">
                  <a:effectLst/>
                  <a:latin typeface="+mn-lt"/>
                  <a:cs typeface="Times New Roman" panose="02020603050405020304" pitchFamily="18" charset="0"/>
                </a:endParaRPr>
              </a:p>
              <a:p>
                <a:pPr>
                  <a:spcBef>
                    <a:spcPts val="900"/>
                  </a:spcBef>
                  <a:spcAft>
                    <a:spcPts val="900"/>
                  </a:spcAft>
                </a:pPr>
                <a14:m>
                  <m:oMathPara xmlns:m="http://schemas.openxmlformats.org/officeDocument/2006/math">
                    <m:oMathParaPr>
                      <m:jc m:val="centerGroup"/>
                    </m:oMathParaPr>
                    <m:oMath xmlns:m="http://schemas.openxmlformats.org/officeDocument/2006/math">
                      <m:r>
                        <a:rPr lang="en-US" altLang="zh-CN" sz="2800" i="1">
                          <a:effectLst/>
                          <a:latin typeface="Cambria Math" panose="02040503050406030204" pitchFamily="18" charset="0"/>
                          <a:cs typeface="Times New Roman" panose="02020603050405020304" pitchFamily="18" charset="0"/>
                        </a:rPr>
                        <m:t>𝑃</m:t>
                      </m:r>
                      <m:r>
                        <a:rPr lang="en-US" altLang="zh-CN" sz="2800">
                          <a:effectLst/>
                          <a:latin typeface="Cambria Math" panose="02040503050406030204" pitchFamily="18" charset="0"/>
                          <a:cs typeface="Times New Roman" panose="02020603050405020304" pitchFamily="18" charset="0"/>
                        </a:rPr>
                        <m:t>{</m:t>
                      </m:r>
                      <m:sSubSup>
                        <m:sSubSupPr>
                          <m:ctrlPr>
                            <a:rPr lang="zh-CN" altLang="zh-CN" sz="2800" i="1">
                              <a:effectLst/>
                              <a:latin typeface="Cambria Math" panose="02040503050406030204" pitchFamily="18" charset="0"/>
                              <a:ea typeface="Cambria Math" panose="02040503050406030204" pitchFamily="18" charset="0"/>
                              <a:cs typeface="Times New Roman" panose="02020603050405020304" pitchFamily="18" charset="0"/>
                            </a:rPr>
                          </m:ctrlPr>
                        </m:sSubSupPr>
                        <m:e>
                          <m:acc>
                            <m:accPr>
                              <m:chr m:val="̂"/>
                              <m:ctrlPr>
                                <a:rPr lang="zh-CN" altLang="zh-CN" sz="2800" i="1">
                                  <a:effectLst/>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sz="2800" i="1">
                                  <a:effectLst/>
                                  <a:latin typeface="Cambria Math" panose="02040503050406030204" pitchFamily="18" charset="0"/>
                                  <a:cs typeface="Times New Roman" panose="02020603050405020304" pitchFamily="18" charset="0"/>
                                </a:rPr>
                                <m:t>𝜃</m:t>
                              </m:r>
                            </m:e>
                          </m:acc>
                        </m:e>
                        <m:sub>
                          <m:f>
                            <m:fPr>
                              <m:ctrlPr>
                                <a:rPr lang="zh-CN" altLang="zh-CN" sz="2800" i="1">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2800" i="1">
                                  <a:effectLst/>
                                  <a:latin typeface="Cambria Math" panose="02040503050406030204" pitchFamily="18" charset="0"/>
                                  <a:cs typeface="Times New Roman" panose="02020603050405020304" pitchFamily="18" charset="0"/>
                                </a:rPr>
                                <m:t>𝛼</m:t>
                              </m:r>
                            </m:num>
                            <m:den>
                              <m:r>
                                <a:rPr lang="en-US" altLang="zh-CN" sz="2800" i="1">
                                  <a:effectLst/>
                                  <a:latin typeface="Cambria Math" panose="02040503050406030204" pitchFamily="18" charset="0"/>
                                  <a:cs typeface="Times New Roman" panose="02020603050405020304" pitchFamily="18" charset="0"/>
                                </a:rPr>
                                <m:t>2</m:t>
                              </m:r>
                            </m:den>
                          </m:f>
                        </m:sub>
                        <m:sup>
                          <m:r>
                            <a:rPr lang="en-US" altLang="zh-CN" sz="2800">
                              <a:effectLst/>
                              <a:latin typeface="Cambria Math" panose="02040503050406030204" pitchFamily="18" charset="0"/>
                              <a:cs typeface="Times New Roman" panose="02020603050405020304" pitchFamily="18" charset="0"/>
                            </a:rPr>
                            <m:t>⋆</m:t>
                          </m:r>
                        </m:sup>
                      </m:sSubSup>
                      <m:r>
                        <a:rPr lang="en-US" altLang="zh-CN" sz="2800">
                          <a:effectLst/>
                          <a:latin typeface="Cambria Math" panose="02040503050406030204" pitchFamily="18" charset="0"/>
                          <a:cs typeface="Times New Roman" panose="02020603050405020304" pitchFamily="18" charset="0"/>
                        </a:rPr>
                        <m:t>&lt;</m:t>
                      </m:r>
                      <m:r>
                        <a:rPr lang="en-US" altLang="zh-CN" sz="2800" i="1">
                          <a:effectLst/>
                          <a:latin typeface="Cambria Math" panose="02040503050406030204" pitchFamily="18" charset="0"/>
                          <a:cs typeface="Times New Roman" panose="02020603050405020304" pitchFamily="18" charset="0"/>
                        </a:rPr>
                        <m:t>𝜃</m:t>
                      </m:r>
                      <m:r>
                        <a:rPr lang="en-US" altLang="zh-CN" sz="2800">
                          <a:effectLst/>
                          <a:latin typeface="Cambria Math" panose="02040503050406030204" pitchFamily="18" charset="0"/>
                          <a:cs typeface="Times New Roman" panose="02020603050405020304" pitchFamily="18" charset="0"/>
                        </a:rPr>
                        <m:t>&lt;</m:t>
                      </m:r>
                      <m:sSubSup>
                        <m:sSubSupPr>
                          <m:ctrlPr>
                            <a:rPr lang="zh-CN" altLang="zh-CN" sz="2800" i="1">
                              <a:effectLst/>
                              <a:latin typeface="Cambria Math" panose="02040503050406030204" pitchFamily="18" charset="0"/>
                              <a:ea typeface="Cambria Math" panose="02040503050406030204" pitchFamily="18" charset="0"/>
                              <a:cs typeface="Times New Roman" panose="02020603050405020304" pitchFamily="18" charset="0"/>
                            </a:rPr>
                          </m:ctrlPr>
                        </m:sSubSupPr>
                        <m:e>
                          <m:acc>
                            <m:accPr>
                              <m:chr m:val="̂"/>
                              <m:ctrlPr>
                                <a:rPr lang="zh-CN" altLang="zh-CN" sz="2800" i="1">
                                  <a:effectLst/>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sz="2800" i="1">
                                  <a:effectLst/>
                                  <a:latin typeface="Cambria Math" panose="02040503050406030204" pitchFamily="18" charset="0"/>
                                  <a:cs typeface="Times New Roman" panose="02020603050405020304" pitchFamily="18" charset="0"/>
                                </a:rPr>
                                <m:t>𝜃</m:t>
                              </m:r>
                            </m:e>
                          </m:acc>
                        </m:e>
                        <m:sub>
                          <m:r>
                            <a:rPr lang="en-US" altLang="zh-CN" sz="2800" i="1">
                              <a:effectLst/>
                              <a:latin typeface="Cambria Math" panose="02040503050406030204" pitchFamily="18" charset="0"/>
                              <a:cs typeface="Times New Roman" panose="02020603050405020304" pitchFamily="18" charset="0"/>
                            </a:rPr>
                            <m:t>1−</m:t>
                          </m:r>
                          <m:f>
                            <m:fPr>
                              <m:ctrlPr>
                                <a:rPr lang="zh-CN" altLang="zh-CN" sz="2800" i="1">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2800" i="1">
                                  <a:effectLst/>
                                  <a:latin typeface="Cambria Math" panose="02040503050406030204" pitchFamily="18" charset="0"/>
                                  <a:cs typeface="Times New Roman" panose="02020603050405020304" pitchFamily="18" charset="0"/>
                                </a:rPr>
                                <m:t>𝛼</m:t>
                              </m:r>
                            </m:num>
                            <m:den>
                              <m:r>
                                <a:rPr lang="en-US" altLang="zh-CN" sz="2800" i="1">
                                  <a:effectLst/>
                                  <a:latin typeface="Cambria Math" panose="02040503050406030204" pitchFamily="18" charset="0"/>
                                  <a:cs typeface="Times New Roman" panose="02020603050405020304" pitchFamily="18" charset="0"/>
                                </a:rPr>
                                <m:t>2</m:t>
                              </m:r>
                            </m:den>
                          </m:f>
                        </m:sub>
                        <m:sup>
                          <m:r>
                            <a:rPr lang="en-US" altLang="zh-CN" sz="2800">
                              <a:effectLst/>
                              <a:latin typeface="Cambria Math" panose="02040503050406030204" pitchFamily="18" charset="0"/>
                              <a:cs typeface="Times New Roman" panose="02020603050405020304" pitchFamily="18" charset="0"/>
                            </a:rPr>
                            <m:t>⋆</m:t>
                          </m:r>
                        </m:sup>
                      </m:sSubSup>
                      <m:r>
                        <a:rPr lang="en-US" altLang="zh-CN" sz="2800">
                          <a:effectLst/>
                          <a:latin typeface="Cambria Math" panose="02040503050406030204" pitchFamily="18" charset="0"/>
                          <a:cs typeface="Times New Roman" panose="02020603050405020304" pitchFamily="18" charset="0"/>
                        </a:rPr>
                        <m:t>}=</m:t>
                      </m:r>
                      <m:r>
                        <a:rPr lang="en-US" altLang="zh-CN" sz="2800" i="1">
                          <a:effectLst/>
                          <a:latin typeface="Cambria Math" panose="02040503050406030204" pitchFamily="18" charset="0"/>
                          <a:cs typeface="Times New Roman" panose="02020603050405020304" pitchFamily="18" charset="0"/>
                        </a:rPr>
                        <m:t>1−</m:t>
                      </m:r>
                      <m:r>
                        <a:rPr lang="en-US" altLang="zh-CN" sz="2800" i="1">
                          <a:effectLst/>
                          <a:latin typeface="Cambria Math" panose="02040503050406030204" pitchFamily="18" charset="0"/>
                          <a:cs typeface="Times New Roman" panose="02020603050405020304" pitchFamily="18" charset="0"/>
                        </a:rPr>
                        <m:t>𝛼</m:t>
                      </m:r>
                    </m:oMath>
                  </m:oMathPara>
                </a14:m>
                <a:endParaRPr lang="en-US" altLang="zh-CN" sz="2800" dirty="0">
                  <a:effectLst/>
                  <a:latin typeface="+mn-lt"/>
                  <a:cs typeface="Times New Roman" panose="02020603050405020304" pitchFamily="18" charset="0"/>
                </a:endParaRPr>
              </a:p>
              <a:p>
                <a:pPr>
                  <a:spcBef>
                    <a:spcPts val="900"/>
                  </a:spcBef>
                  <a:spcAft>
                    <a:spcPts val="900"/>
                  </a:spcAft>
                </a:pPr>
                <a:r>
                  <a:rPr lang="zh-CN" altLang="en-US" sz="2800" dirty="0">
                    <a:effectLst/>
                    <a:latin typeface="+mn-lt"/>
                    <a:cs typeface="Times New Roman" panose="02020603050405020304" pitchFamily="18" charset="0"/>
                  </a:rPr>
                  <a:t>若</a:t>
                </a:r>
                <a:r>
                  <a:rPr lang="zh-CN" altLang="zh-CN" sz="2800" dirty="0">
                    <a:effectLst/>
                    <a:latin typeface="+mn-lt"/>
                    <a:cs typeface="Times New Roman" panose="02020603050405020304" pitchFamily="18" charset="0"/>
                  </a:rPr>
                  <a:t>记</a:t>
                </a:r>
                <a14:m>
                  <m:oMath xmlns:m="http://schemas.openxmlformats.org/officeDocument/2006/math">
                    <m:sSub>
                      <m:sSubPr>
                        <m:ctrlPr>
                          <a:rPr lang="zh-CN" altLang="zh-CN" sz="2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800" i="1">
                            <a:effectLst/>
                            <a:latin typeface="Cambria Math" panose="02040503050406030204" pitchFamily="18" charset="0"/>
                            <a:cs typeface="Times New Roman" panose="02020603050405020304" pitchFamily="18" charset="0"/>
                          </a:rPr>
                          <m:t>𝑘</m:t>
                        </m:r>
                      </m:e>
                      <m:sub>
                        <m:r>
                          <a:rPr lang="en-US" altLang="zh-CN" sz="2800" i="1">
                            <a:effectLst/>
                            <a:latin typeface="Cambria Math" panose="02040503050406030204" pitchFamily="18" charset="0"/>
                            <a:cs typeface="Times New Roman" panose="02020603050405020304" pitchFamily="18" charset="0"/>
                          </a:rPr>
                          <m:t>1</m:t>
                        </m:r>
                      </m:sub>
                    </m:sSub>
                    <m:r>
                      <a:rPr lang="en-US" altLang="zh-CN" sz="2800">
                        <a:effectLst/>
                        <a:latin typeface="Cambria Math" panose="02040503050406030204" pitchFamily="18" charset="0"/>
                        <a:cs typeface="Times New Roman" panose="02020603050405020304" pitchFamily="18" charset="0"/>
                      </a:rPr>
                      <m:t>=</m:t>
                    </m:r>
                    <m:d>
                      <m:dPr>
                        <m:begChr m:val="["/>
                        <m:endChr m:val="]"/>
                        <m:ctrlPr>
                          <a:rPr lang="zh-CN" altLang="zh-CN" sz="2800"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2800" i="1">
                            <a:effectLst/>
                            <a:latin typeface="Cambria Math" panose="02040503050406030204" pitchFamily="18" charset="0"/>
                            <a:cs typeface="Times New Roman" panose="02020603050405020304" pitchFamily="18" charset="0"/>
                          </a:rPr>
                          <m:t>𝐵</m:t>
                        </m:r>
                        <m:r>
                          <a:rPr lang="en-US" altLang="zh-CN" sz="2800">
                            <a:effectLst/>
                            <a:latin typeface="Cambria Math" panose="02040503050406030204" pitchFamily="18" charset="0"/>
                            <a:cs typeface="Times New Roman" panose="02020603050405020304" pitchFamily="18" charset="0"/>
                          </a:rPr>
                          <m:t>×</m:t>
                        </m:r>
                        <m:f>
                          <m:fPr>
                            <m:ctrlPr>
                              <a:rPr lang="zh-CN" altLang="zh-CN" sz="2800" i="1">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2800" i="1">
                                <a:effectLst/>
                                <a:latin typeface="Cambria Math" panose="02040503050406030204" pitchFamily="18" charset="0"/>
                                <a:cs typeface="Times New Roman" panose="02020603050405020304" pitchFamily="18" charset="0"/>
                              </a:rPr>
                              <m:t>𝛼</m:t>
                            </m:r>
                          </m:num>
                          <m:den>
                            <m:r>
                              <a:rPr lang="en-US" altLang="zh-CN" sz="2800" i="1">
                                <a:effectLst/>
                                <a:latin typeface="Cambria Math" panose="02040503050406030204" pitchFamily="18" charset="0"/>
                                <a:cs typeface="Times New Roman" panose="02020603050405020304" pitchFamily="18" charset="0"/>
                              </a:rPr>
                              <m:t>2</m:t>
                            </m:r>
                          </m:den>
                        </m:f>
                      </m:e>
                    </m:d>
                  </m:oMath>
                </a14:m>
                <a:r>
                  <a:rPr lang="en-US" altLang="zh-CN" sz="2800" dirty="0">
                    <a:effectLst/>
                    <a:latin typeface="+mn-lt"/>
                    <a:cs typeface="Times New Roman" panose="02020603050405020304" pitchFamily="18" charset="0"/>
                  </a:rPr>
                  <a:t>,</a:t>
                </a:r>
                <a14:m>
                  <m:oMath xmlns:m="http://schemas.openxmlformats.org/officeDocument/2006/math">
                    <m:sSub>
                      <m:sSubPr>
                        <m:ctrlPr>
                          <a:rPr lang="zh-CN" altLang="zh-CN" sz="2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800" i="1">
                            <a:effectLst/>
                            <a:latin typeface="Cambria Math" panose="02040503050406030204" pitchFamily="18" charset="0"/>
                            <a:cs typeface="Times New Roman" panose="02020603050405020304" pitchFamily="18" charset="0"/>
                          </a:rPr>
                          <m:t>𝑘</m:t>
                        </m:r>
                      </m:e>
                      <m:sub>
                        <m:r>
                          <a:rPr lang="en-US" altLang="zh-CN" sz="2800" i="1">
                            <a:effectLst/>
                            <a:latin typeface="Cambria Math" panose="02040503050406030204" pitchFamily="18" charset="0"/>
                            <a:cs typeface="Times New Roman" panose="02020603050405020304" pitchFamily="18" charset="0"/>
                          </a:rPr>
                          <m:t>2</m:t>
                        </m:r>
                      </m:sub>
                    </m:sSub>
                    <m:r>
                      <a:rPr lang="en-US" altLang="zh-CN" sz="2800">
                        <a:effectLst/>
                        <a:latin typeface="Cambria Math" panose="02040503050406030204" pitchFamily="18" charset="0"/>
                        <a:cs typeface="Times New Roman" panose="02020603050405020304" pitchFamily="18" charset="0"/>
                      </a:rPr>
                      <m:t>=</m:t>
                    </m:r>
                    <m:d>
                      <m:dPr>
                        <m:begChr m:val="["/>
                        <m:endChr m:val="]"/>
                        <m:ctrlPr>
                          <a:rPr lang="zh-CN" altLang="zh-CN" sz="2800"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2800" i="1">
                            <a:effectLst/>
                            <a:latin typeface="Cambria Math" panose="02040503050406030204" pitchFamily="18" charset="0"/>
                            <a:cs typeface="Times New Roman" panose="02020603050405020304" pitchFamily="18" charset="0"/>
                          </a:rPr>
                          <m:t>𝐵</m:t>
                        </m:r>
                        <m:r>
                          <a:rPr lang="en-US" altLang="zh-CN" sz="2800">
                            <a:effectLst/>
                            <a:latin typeface="Cambria Math" panose="02040503050406030204" pitchFamily="18" charset="0"/>
                            <a:cs typeface="Times New Roman" panose="02020603050405020304" pitchFamily="18" charset="0"/>
                          </a:rPr>
                          <m:t>×</m:t>
                        </m:r>
                        <m:d>
                          <m:dPr>
                            <m:ctrlPr>
                              <a:rPr lang="zh-CN" altLang="zh-CN" sz="2800"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2800" i="1">
                                <a:effectLst/>
                                <a:latin typeface="Cambria Math" panose="02040503050406030204" pitchFamily="18" charset="0"/>
                                <a:cs typeface="Times New Roman" panose="02020603050405020304" pitchFamily="18" charset="0"/>
                              </a:rPr>
                              <m:t>1−</m:t>
                            </m:r>
                            <m:f>
                              <m:fPr>
                                <m:ctrlPr>
                                  <a:rPr lang="zh-CN" altLang="zh-CN" sz="2800" i="1">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2800" i="1">
                                    <a:effectLst/>
                                    <a:latin typeface="Cambria Math" panose="02040503050406030204" pitchFamily="18" charset="0"/>
                                    <a:cs typeface="Times New Roman" panose="02020603050405020304" pitchFamily="18" charset="0"/>
                                  </a:rPr>
                                  <m:t>𝛼</m:t>
                                </m:r>
                              </m:num>
                              <m:den>
                                <m:r>
                                  <a:rPr lang="en-US" altLang="zh-CN" sz="2800" i="1">
                                    <a:effectLst/>
                                    <a:latin typeface="Cambria Math" panose="02040503050406030204" pitchFamily="18" charset="0"/>
                                    <a:cs typeface="Times New Roman" panose="02020603050405020304" pitchFamily="18" charset="0"/>
                                  </a:rPr>
                                  <m:t>2</m:t>
                                </m:r>
                              </m:den>
                            </m:f>
                          </m:e>
                        </m:d>
                      </m:e>
                    </m:d>
                  </m:oMath>
                </a14:m>
                <a:r>
                  <a:rPr lang="en-US" altLang="zh-CN" sz="2800" dirty="0">
                    <a:effectLst/>
                    <a:latin typeface="+mn-lt"/>
                    <a:cs typeface="Times New Roman" panose="02020603050405020304" pitchFamily="18" charset="0"/>
                  </a:rPr>
                  <a:t>,</a:t>
                </a:r>
                <a:endParaRPr lang="zh-CN" altLang="zh-CN" sz="2800" dirty="0">
                  <a:effectLst/>
                  <a:latin typeface="+mn-lt"/>
                  <a:cs typeface="Times New Roman" panose="02020603050405020304" pitchFamily="18" charset="0"/>
                </a:endParaRPr>
              </a:p>
            </p:txBody>
          </p:sp>
        </mc:Choice>
        <mc:Fallback xmlns="">
          <p:sp>
            <p:nvSpPr>
              <p:cNvPr id="7" name="文本框 6">
                <a:extLst>
                  <a:ext uri="{FF2B5EF4-FFF2-40B4-BE49-F238E27FC236}">
                    <a16:creationId xmlns:a16="http://schemas.microsoft.com/office/drawing/2014/main" id="{ABEFF935-16C0-4333-9BE1-072B108A8C38}"/>
                  </a:ext>
                </a:extLst>
              </p:cNvPr>
              <p:cNvSpPr txBox="1">
                <a:spLocks noRot="1" noChangeAspect="1" noMove="1" noResize="1" noEditPoints="1" noAdjustHandles="1" noChangeArrowheads="1" noChangeShapeType="1" noTextEdit="1"/>
              </p:cNvSpPr>
              <p:nvPr/>
            </p:nvSpPr>
            <p:spPr>
              <a:xfrm>
                <a:off x="3486" y="1254819"/>
                <a:ext cx="9085748" cy="4652684"/>
              </a:xfrm>
              <a:prstGeom prst="rect">
                <a:avLst/>
              </a:prstGeom>
              <a:blipFill>
                <a:blip r:embed="rId2"/>
                <a:stretch>
                  <a:fillRect l="-1409" t="-1180"/>
                </a:stretch>
              </a:blipFill>
              <a:ln w="25400">
                <a:noFill/>
              </a:ln>
            </p:spPr>
            <p:txBody>
              <a:bodyPr/>
              <a:lstStyle/>
              <a:p>
                <a:r>
                  <a:rPr lang="zh-CN" altLang="en-US">
                    <a:noFill/>
                  </a:rPr>
                  <a:t> </a:t>
                </a:r>
              </a:p>
            </p:txBody>
          </p:sp>
        </mc:Fallback>
      </mc:AlternateContent>
    </p:spTree>
    <p:extLst>
      <p:ext uri="{BB962C8B-B14F-4D97-AF65-F5344CB8AC3E}">
        <p14:creationId xmlns:p14="http://schemas.microsoft.com/office/powerpoint/2010/main" val="332214681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标题 1">
            <a:extLst>
              <a:ext uri="{FF2B5EF4-FFF2-40B4-BE49-F238E27FC236}">
                <a16:creationId xmlns:a16="http://schemas.microsoft.com/office/drawing/2014/main" id="{C5D96BB7-F3EE-475D-8C4A-757D9F1B8C06}"/>
              </a:ext>
            </a:extLst>
          </p:cNvPr>
          <p:cNvSpPr>
            <a:spLocks noGrp="1" noChangeArrowheads="1"/>
          </p:cNvSpPr>
          <p:nvPr>
            <p:ph type="title"/>
          </p:nvPr>
        </p:nvSpPr>
        <p:spPr>
          <a:xfrm>
            <a:off x="-15875" y="142875"/>
            <a:ext cx="9493420" cy="642938"/>
          </a:xfrm>
        </p:spPr>
        <p:txBody>
          <a:bodyPr/>
          <a:lstStyle/>
          <a:p>
            <a:pPr algn="l" defTabSz="512763" fontAlgn="base">
              <a:spcAft>
                <a:spcPct val="0"/>
              </a:spcAft>
            </a:pPr>
            <a:r>
              <a:rPr lang="en-US" altLang="zh-CN" dirty="0"/>
              <a:t>3</a:t>
            </a:r>
            <a:r>
              <a:rPr lang="zh-CN" altLang="en-US" dirty="0"/>
              <a:t>，</a:t>
            </a:r>
            <a:r>
              <a:rPr lang="en-US" altLang="zh-CN" dirty="0"/>
              <a:t>bootstrap</a:t>
            </a:r>
            <a:r>
              <a:rPr lang="zh-CN" altLang="en-US" dirty="0"/>
              <a:t>置信区间</a:t>
            </a:r>
            <a:r>
              <a:rPr lang="en-US" altLang="zh-CN" dirty="0"/>
              <a:t>-</a:t>
            </a:r>
            <a:r>
              <a:rPr lang="zh-CN" altLang="en-US" dirty="0"/>
              <a:t>分位数法</a:t>
            </a:r>
          </a:p>
        </p:txBody>
      </p:sp>
      <p:sp>
        <p:nvSpPr>
          <p:cNvPr id="4" name="灯片编号占位符 2">
            <a:extLst>
              <a:ext uri="{FF2B5EF4-FFF2-40B4-BE49-F238E27FC236}">
                <a16:creationId xmlns:a16="http://schemas.microsoft.com/office/drawing/2014/main" id="{C27C162C-7E7E-4C70-B53F-15564590C7C6}"/>
              </a:ext>
            </a:extLst>
          </p:cNvPr>
          <p:cNvSpPr>
            <a:spLocks noGrp="1" noChangeArrowheads="1"/>
          </p:cNvSpPr>
          <p:nvPr>
            <p:ph type="sldNum" sz="quarter" idx="12"/>
          </p:nvPr>
        </p:nvSpPr>
        <p:spPr bwMode="auto">
          <a:xfrm>
            <a:off x="6553200" y="6391275"/>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9FCE3FB9-BAC7-4293-A5BB-B8E090A183F8}" type="slidenum">
              <a:rPr lang="zh-CN" altLang="en-US">
                <a:solidFill>
                  <a:srgbClr val="898989"/>
                </a:solidFill>
              </a:rPr>
              <a:pPr/>
              <a:t>95</a:t>
            </a:fld>
            <a:endParaRPr lang="zh-CN" altLang="en-US">
              <a:solidFill>
                <a:srgbClr val="898989"/>
              </a:solidFill>
            </a:endParaRPr>
          </a:p>
        </p:txBody>
      </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02DE8918-4B50-4065-84B7-3C2A00DED367}"/>
                  </a:ext>
                </a:extLst>
              </p:cNvPr>
              <p:cNvSpPr txBox="1"/>
              <p:nvPr/>
            </p:nvSpPr>
            <p:spPr>
              <a:xfrm>
                <a:off x="72817" y="998730"/>
                <a:ext cx="8998365" cy="3736792"/>
              </a:xfrm>
              <a:prstGeom prst="rect">
                <a:avLst/>
              </a:prstGeom>
              <a:noFill/>
              <a:ln w="25400">
                <a:noFill/>
              </a:ln>
            </p:spPr>
            <p:txBody>
              <a:bodyPr wrap="square">
                <a:spAutoFit/>
              </a:bodyPr>
              <a:lstStyle/>
              <a:p>
                <a:pPr>
                  <a:spcBef>
                    <a:spcPts val="900"/>
                  </a:spcBef>
                  <a:spcAft>
                    <a:spcPts val="900"/>
                  </a:spcAft>
                </a:pPr>
                <a:r>
                  <a:rPr lang="zh-CN" altLang="zh-CN" sz="3200" dirty="0">
                    <a:effectLst/>
                    <a:latin typeface="Cambria" panose="02040503050406030204" pitchFamily="18" charset="0"/>
                    <a:cs typeface="Times New Roman" panose="02020603050405020304" pitchFamily="18" charset="0"/>
                  </a:rPr>
                  <a:t>以</a:t>
                </a:r>
                <a14:m>
                  <m:oMath xmlns:m="http://schemas.openxmlformats.org/officeDocument/2006/math">
                    <m:sSubSup>
                      <m:sSubSupPr>
                        <m:ctrlPr>
                          <a:rPr lang="zh-CN" altLang="zh-CN" sz="3200" i="1">
                            <a:effectLst/>
                            <a:latin typeface="Cambria Math" panose="02040503050406030204" pitchFamily="18" charset="0"/>
                            <a:ea typeface="Cambria Math" panose="02040503050406030204" pitchFamily="18" charset="0"/>
                            <a:cs typeface="Times New Roman" panose="02020603050405020304" pitchFamily="18" charset="0"/>
                          </a:rPr>
                        </m:ctrlPr>
                      </m:sSubSupPr>
                      <m:e>
                        <m:acc>
                          <m:accPr>
                            <m:chr m:val="̂"/>
                            <m:ctrlPr>
                              <a:rPr lang="zh-CN" altLang="zh-CN" sz="3200" i="1">
                                <a:effectLst/>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sz="3200" i="1">
                                <a:effectLst/>
                                <a:latin typeface="Cambria Math" panose="02040503050406030204" pitchFamily="18" charset="0"/>
                                <a:cs typeface="Times New Roman" panose="02020603050405020304" pitchFamily="18" charset="0"/>
                              </a:rPr>
                              <m:t>𝜃</m:t>
                            </m:r>
                          </m:e>
                        </m:acc>
                      </m:e>
                      <m:sub>
                        <m:d>
                          <m:dPr>
                            <m:ctrlPr>
                              <a:rPr lang="zh-CN" altLang="zh-CN" sz="3200" i="1">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32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3200" i="1">
                                    <a:effectLst/>
                                    <a:latin typeface="Cambria Math" panose="02040503050406030204" pitchFamily="18" charset="0"/>
                                    <a:cs typeface="Times New Roman" panose="02020603050405020304" pitchFamily="18" charset="0"/>
                                  </a:rPr>
                                  <m:t>𝑘</m:t>
                                </m:r>
                              </m:e>
                              <m:sub>
                                <m:r>
                                  <a:rPr lang="en-US" altLang="zh-CN" sz="3200" i="1">
                                    <a:effectLst/>
                                    <a:latin typeface="Cambria Math" panose="02040503050406030204" pitchFamily="18" charset="0"/>
                                    <a:cs typeface="Times New Roman" panose="02020603050405020304" pitchFamily="18" charset="0"/>
                                  </a:rPr>
                                  <m:t>1</m:t>
                                </m:r>
                              </m:sub>
                            </m:sSub>
                          </m:e>
                        </m:d>
                        <m:r>
                          <a:rPr lang="en-US" altLang="zh-CN" sz="3200">
                            <a:effectLst/>
                            <a:latin typeface="Cambria Math" panose="02040503050406030204" pitchFamily="18" charset="0"/>
                            <a:cs typeface="Times New Roman" panose="02020603050405020304" pitchFamily="18" charset="0"/>
                          </a:rPr>
                          <m:t>)</m:t>
                        </m:r>
                      </m:sub>
                      <m:sup>
                        <m:r>
                          <a:rPr lang="en-US" altLang="zh-CN" sz="3200">
                            <a:effectLst/>
                            <a:latin typeface="Cambria Math" panose="02040503050406030204" pitchFamily="18" charset="0"/>
                            <a:cs typeface="Times New Roman" panose="02020603050405020304" pitchFamily="18" charset="0"/>
                          </a:rPr>
                          <m:t>⋆</m:t>
                        </m:r>
                      </m:sup>
                    </m:sSubSup>
                  </m:oMath>
                </a14:m>
                <a:r>
                  <a:rPr lang="zh-CN" altLang="zh-CN" sz="3200" dirty="0">
                    <a:effectLst/>
                    <a:latin typeface="Cambria" panose="02040503050406030204" pitchFamily="18" charset="0"/>
                    <a:cs typeface="Times New Roman" panose="02020603050405020304" pitchFamily="18" charset="0"/>
                  </a:rPr>
                  <a:t>和</a:t>
                </a:r>
                <a14:m>
                  <m:oMath xmlns:m="http://schemas.openxmlformats.org/officeDocument/2006/math">
                    <m:sSubSup>
                      <m:sSubSupPr>
                        <m:ctrlPr>
                          <a:rPr lang="zh-CN" altLang="zh-CN" sz="3200" i="1">
                            <a:effectLst/>
                            <a:latin typeface="Cambria Math" panose="02040503050406030204" pitchFamily="18" charset="0"/>
                            <a:ea typeface="Cambria Math" panose="02040503050406030204" pitchFamily="18" charset="0"/>
                            <a:cs typeface="Times New Roman" panose="02020603050405020304" pitchFamily="18" charset="0"/>
                          </a:rPr>
                        </m:ctrlPr>
                      </m:sSubSupPr>
                      <m:e>
                        <m:acc>
                          <m:accPr>
                            <m:chr m:val="̂"/>
                            <m:ctrlPr>
                              <a:rPr lang="zh-CN" altLang="zh-CN" sz="3200" i="1">
                                <a:effectLst/>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sz="3200" i="1">
                                <a:effectLst/>
                                <a:latin typeface="Cambria Math" panose="02040503050406030204" pitchFamily="18" charset="0"/>
                                <a:cs typeface="Times New Roman" panose="02020603050405020304" pitchFamily="18" charset="0"/>
                              </a:rPr>
                              <m:t>𝜃</m:t>
                            </m:r>
                          </m:e>
                        </m:acc>
                      </m:e>
                      <m:sub>
                        <m:d>
                          <m:dPr>
                            <m:ctrlPr>
                              <a:rPr lang="zh-CN" altLang="zh-CN" sz="3200" i="1">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32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3200" i="1">
                                    <a:effectLst/>
                                    <a:latin typeface="Cambria Math" panose="02040503050406030204" pitchFamily="18" charset="0"/>
                                    <a:cs typeface="Times New Roman" panose="02020603050405020304" pitchFamily="18" charset="0"/>
                                  </a:rPr>
                                  <m:t>𝑘</m:t>
                                </m:r>
                              </m:e>
                              <m:sub>
                                <m:r>
                                  <a:rPr lang="en-US" altLang="zh-CN" sz="3200" i="1">
                                    <a:effectLst/>
                                    <a:latin typeface="Cambria Math" panose="02040503050406030204" pitchFamily="18" charset="0"/>
                                    <a:cs typeface="Times New Roman" panose="02020603050405020304" pitchFamily="18" charset="0"/>
                                  </a:rPr>
                                  <m:t>2</m:t>
                                </m:r>
                              </m:sub>
                            </m:sSub>
                          </m:e>
                        </m:d>
                      </m:sub>
                      <m:sup>
                        <m:r>
                          <a:rPr lang="en-US" altLang="zh-CN" sz="3200">
                            <a:effectLst/>
                            <a:latin typeface="Cambria Math" panose="02040503050406030204" pitchFamily="18" charset="0"/>
                            <a:cs typeface="Times New Roman" panose="02020603050405020304" pitchFamily="18" charset="0"/>
                          </a:rPr>
                          <m:t>⋆</m:t>
                        </m:r>
                      </m:sup>
                    </m:sSubSup>
                  </m:oMath>
                </a14:m>
                <a:r>
                  <a:rPr lang="zh-CN" altLang="zh-CN" sz="3200" dirty="0">
                    <a:effectLst/>
                    <a:latin typeface="Cambria" panose="02040503050406030204" pitchFamily="18" charset="0"/>
                    <a:cs typeface="Times New Roman" panose="02020603050405020304" pitchFamily="18" charset="0"/>
                  </a:rPr>
                  <a:t>分别作为分位数</a:t>
                </a:r>
                <a14:m>
                  <m:oMath xmlns:m="http://schemas.openxmlformats.org/officeDocument/2006/math">
                    <m:sSubSup>
                      <m:sSubSupPr>
                        <m:ctrlPr>
                          <a:rPr lang="zh-CN" altLang="zh-CN" sz="3200" i="1">
                            <a:effectLst/>
                            <a:latin typeface="Cambria Math" panose="02040503050406030204" pitchFamily="18" charset="0"/>
                            <a:ea typeface="Cambria Math" panose="02040503050406030204" pitchFamily="18" charset="0"/>
                            <a:cs typeface="Times New Roman" panose="02020603050405020304" pitchFamily="18" charset="0"/>
                          </a:rPr>
                        </m:ctrlPr>
                      </m:sSubSupPr>
                      <m:e>
                        <m:acc>
                          <m:accPr>
                            <m:chr m:val="̂"/>
                            <m:ctrlPr>
                              <a:rPr lang="zh-CN" altLang="zh-CN" sz="3200" i="1">
                                <a:effectLst/>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sz="3200" i="1">
                                <a:effectLst/>
                                <a:latin typeface="Cambria Math" panose="02040503050406030204" pitchFamily="18" charset="0"/>
                                <a:cs typeface="Times New Roman" panose="02020603050405020304" pitchFamily="18" charset="0"/>
                              </a:rPr>
                              <m:t>𝜃</m:t>
                            </m:r>
                          </m:e>
                        </m:acc>
                      </m:e>
                      <m:sub>
                        <m:f>
                          <m:fPr>
                            <m:ctrlPr>
                              <a:rPr lang="zh-CN" altLang="zh-CN" sz="3200" i="1">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3200" i="1">
                                <a:effectLst/>
                                <a:latin typeface="Cambria Math" panose="02040503050406030204" pitchFamily="18" charset="0"/>
                                <a:cs typeface="Times New Roman" panose="02020603050405020304" pitchFamily="18" charset="0"/>
                              </a:rPr>
                              <m:t>𝛼</m:t>
                            </m:r>
                          </m:num>
                          <m:den>
                            <m:r>
                              <a:rPr lang="en-US" altLang="zh-CN" sz="3200" i="1">
                                <a:effectLst/>
                                <a:latin typeface="Cambria Math" panose="02040503050406030204" pitchFamily="18" charset="0"/>
                                <a:cs typeface="Times New Roman" panose="02020603050405020304" pitchFamily="18" charset="0"/>
                              </a:rPr>
                              <m:t>2</m:t>
                            </m:r>
                          </m:den>
                        </m:f>
                      </m:sub>
                      <m:sup>
                        <m:r>
                          <a:rPr lang="en-US" altLang="zh-CN" sz="3200">
                            <a:effectLst/>
                            <a:latin typeface="Cambria Math" panose="02040503050406030204" pitchFamily="18" charset="0"/>
                            <a:cs typeface="Times New Roman" panose="02020603050405020304" pitchFamily="18" charset="0"/>
                          </a:rPr>
                          <m:t>⋆</m:t>
                        </m:r>
                      </m:sup>
                    </m:sSubSup>
                  </m:oMath>
                </a14:m>
                <a:r>
                  <a:rPr lang="zh-CN" altLang="zh-CN" sz="3200" dirty="0">
                    <a:effectLst/>
                    <a:latin typeface="Cambria" panose="02040503050406030204" pitchFamily="18" charset="0"/>
                    <a:cs typeface="Times New Roman" panose="02020603050405020304" pitchFamily="18" charset="0"/>
                  </a:rPr>
                  <a:t>和</a:t>
                </a:r>
                <a14:m>
                  <m:oMath xmlns:m="http://schemas.openxmlformats.org/officeDocument/2006/math">
                    <m:sSubSup>
                      <m:sSubSupPr>
                        <m:ctrlPr>
                          <a:rPr lang="zh-CN" altLang="zh-CN" sz="3200" i="1">
                            <a:effectLst/>
                            <a:latin typeface="Cambria Math" panose="02040503050406030204" pitchFamily="18" charset="0"/>
                            <a:ea typeface="Cambria Math" panose="02040503050406030204" pitchFamily="18" charset="0"/>
                            <a:cs typeface="Times New Roman" panose="02020603050405020304" pitchFamily="18" charset="0"/>
                          </a:rPr>
                        </m:ctrlPr>
                      </m:sSubSupPr>
                      <m:e>
                        <m:acc>
                          <m:accPr>
                            <m:chr m:val="̂"/>
                            <m:ctrlPr>
                              <a:rPr lang="zh-CN" altLang="zh-CN" sz="3200" i="1">
                                <a:effectLst/>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sz="3200" i="1">
                                <a:effectLst/>
                                <a:latin typeface="Cambria Math" panose="02040503050406030204" pitchFamily="18" charset="0"/>
                                <a:cs typeface="Times New Roman" panose="02020603050405020304" pitchFamily="18" charset="0"/>
                              </a:rPr>
                              <m:t>𝜃</m:t>
                            </m:r>
                          </m:e>
                        </m:acc>
                      </m:e>
                      <m:sub>
                        <m:r>
                          <a:rPr lang="en-US" altLang="zh-CN" sz="3200" i="1">
                            <a:effectLst/>
                            <a:latin typeface="Cambria Math" panose="02040503050406030204" pitchFamily="18" charset="0"/>
                            <a:cs typeface="Times New Roman" panose="02020603050405020304" pitchFamily="18" charset="0"/>
                          </a:rPr>
                          <m:t>1−</m:t>
                        </m:r>
                        <m:f>
                          <m:fPr>
                            <m:ctrlPr>
                              <a:rPr lang="zh-CN" altLang="zh-CN" sz="3200" i="1">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3200" i="1">
                                <a:effectLst/>
                                <a:latin typeface="Cambria Math" panose="02040503050406030204" pitchFamily="18" charset="0"/>
                                <a:cs typeface="Times New Roman" panose="02020603050405020304" pitchFamily="18" charset="0"/>
                              </a:rPr>
                              <m:t>𝛼</m:t>
                            </m:r>
                          </m:num>
                          <m:den>
                            <m:r>
                              <a:rPr lang="en-US" altLang="zh-CN" sz="3200" i="1">
                                <a:effectLst/>
                                <a:latin typeface="Cambria Math" panose="02040503050406030204" pitchFamily="18" charset="0"/>
                                <a:cs typeface="Times New Roman" panose="02020603050405020304" pitchFamily="18" charset="0"/>
                              </a:rPr>
                              <m:t>2</m:t>
                            </m:r>
                          </m:den>
                        </m:f>
                      </m:sub>
                      <m:sup>
                        <m:r>
                          <a:rPr lang="en-US" altLang="zh-CN" sz="3200">
                            <a:effectLst/>
                            <a:latin typeface="Cambria Math" panose="02040503050406030204" pitchFamily="18" charset="0"/>
                            <a:cs typeface="Times New Roman" panose="02020603050405020304" pitchFamily="18" charset="0"/>
                          </a:rPr>
                          <m:t>⋆</m:t>
                        </m:r>
                      </m:sup>
                    </m:sSubSup>
                  </m:oMath>
                </a14:m>
                <a:r>
                  <a:rPr lang="zh-CN" altLang="zh-CN" sz="3200" dirty="0">
                    <a:effectLst/>
                    <a:latin typeface="Cambria" panose="02040503050406030204" pitchFamily="18" charset="0"/>
                    <a:cs typeface="Times New Roman" panose="02020603050405020304" pitchFamily="18" charset="0"/>
                  </a:rPr>
                  <a:t>的</a:t>
                </a:r>
                <a:r>
                  <a:rPr lang="zh-CN" altLang="zh-CN" sz="3200" b="1" dirty="0">
                    <a:solidFill>
                      <a:srgbClr val="FF0000"/>
                    </a:solidFill>
                    <a:effectLst/>
                    <a:latin typeface="Cambria" panose="02040503050406030204" pitchFamily="18" charset="0"/>
                    <a:cs typeface="Times New Roman" panose="02020603050405020304" pitchFamily="18" charset="0"/>
                  </a:rPr>
                  <a:t>估计</a:t>
                </a:r>
                <a:r>
                  <a:rPr lang="en-US" altLang="zh-CN" sz="3200" dirty="0">
                    <a:effectLst/>
                    <a:latin typeface="Cambria" panose="02040503050406030204" pitchFamily="18" charset="0"/>
                    <a:cs typeface="Times New Roman" panose="02020603050405020304" pitchFamily="18" charset="0"/>
                  </a:rPr>
                  <a:t>,</a:t>
                </a:r>
              </a:p>
              <a:p>
                <a:pPr>
                  <a:spcBef>
                    <a:spcPts val="900"/>
                  </a:spcBef>
                  <a:spcAft>
                    <a:spcPts val="900"/>
                  </a:spcAft>
                </a:pPr>
                <a:r>
                  <a:rPr lang="zh-CN" altLang="zh-CN" sz="3200" dirty="0">
                    <a:effectLst/>
                    <a:latin typeface="Cambria" panose="02040503050406030204" pitchFamily="18" charset="0"/>
                    <a:cs typeface="Times New Roman" panose="02020603050405020304" pitchFamily="18" charset="0"/>
                  </a:rPr>
                  <a:t>得到近似等式</a:t>
                </a:r>
              </a:p>
              <a:p>
                <a:pPr>
                  <a:spcBef>
                    <a:spcPts val="900"/>
                  </a:spcBef>
                  <a:spcAft>
                    <a:spcPts val="900"/>
                  </a:spcAft>
                </a:pPr>
                <a14:m>
                  <m:oMathPara xmlns:m="http://schemas.openxmlformats.org/officeDocument/2006/math">
                    <m:oMathParaPr>
                      <m:jc m:val="centerGroup"/>
                    </m:oMathParaPr>
                    <m:oMath xmlns:m="http://schemas.openxmlformats.org/officeDocument/2006/math">
                      <m:r>
                        <a:rPr lang="en-US" altLang="zh-CN" sz="3200" i="1">
                          <a:effectLst/>
                          <a:latin typeface="Cambria Math" panose="02040503050406030204" pitchFamily="18" charset="0"/>
                          <a:cs typeface="Times New Roman" panose="02020603050405020304" pitchFamily="18" charset="0"/>
                        </a:rPr>
                        <m:t>𝑃</m:t>
                      </m:r>
                      <m:r>
                        <a:rPr lang="en-US" altLang="zh-CN" sz="3200">
                          <a:effectLst/>
                          <a:latin typeface="Cambria Math" panose="02040503050406030204" pitchFamily="18" charset="0"/>
                          <a:cs typeface="Times New Roman" panose="02020603050405020304" pitchFamily="18" charset="0"/>
                        </a:rPr>
                        <m:t>{</m:t>
                      </m:r>
                      <m:sSubSup>
                        <m:sSubSupPr>
                          <m:ctrlPr>
                            <a:rPr lang="zh-CN" altLang="zh-CN" sz="3200" i="1">
                              <a:effectLst/>
                              <a:latin typeface="Cambria Math" panose="02040503050406030204" pitchFamily="18" charset="0"/>
                              <a:ea typeface="Cambria Math" panose="02040503050406030204" pitchFamily="18" charset="0"/>
                              <a:cs typeface="Times New Roman" panose="02020603050405020304" pitchFamily="18" charset="0"/>
                            </a:rPr>
                          </m:ctrlPr>
                        </m:sSubSupPr>
                        <m:e>
                          <m:acc>
                            <m:accPr>
                              <m:chr m:val="̂"/>
                              <m:ctrlPr>
                                <a:rPr lang="zh-CN" altLang="zh-CN" sz="3200" i="1">
                                  <a:effectLst/>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sz="3200" i="1">
                                  <a:effectLst/>
                                  <a:latin typeface="Cambria Math" panose="02040503050406030204" pitchFamily="18" charset="0"/>
                                  <a:cs typeface="Times New Roman" panose="02020603050405020304" pitchFamily="18" charset="0"/>
                                </a:rPr>
                                <m:t>𝜃</m:t>
                              </m:r>
                            </m:e>
                          </m:acc>
                        </m:e>
                        <m:sub>
                          <m:d>
                            <m:dPr>
                              <m:ctrlPr>
                                <a:rPr lang="zh-CN" altLang="zh-CN" sz="3200" i="1">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32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3200" i="1">
                                      <a:effectLst/>
                                      <a:latin typeface="Cambria Math" panose="02040503050406030204" pitchFamily="18" charset="0"/>
                                      <a:cs typeface="Times New Roman" panose="02020603050405020304" pitchFamily="18" charset="0"/>
                                    </a:rPr>
                                    <m:t>𝑘</m:t>
                                  </m:r>
                                </m:e>
                                <m:sub>
                                  <m:r>
                                    <a:rPr lang="en-US" altLang="zh-CN" sz="3200" i="1">
                                      <a:effectLst/>
                                      <a:latin typeface="Cambria Math" panose="02040503050406030204" pitchFamily="18" charset="0"/>
                                      <a:cs typeface="Times New Roman" panose="02020603050405020304" pitchFamily="18" charset="0"/>
                                    </a:rPr>
                                    <m:t>1</m:t>
                                  </m:r>
                                </m:sub>
                              </m:sSub>
                            </m:e>
                          </m:d>
                        </m:sub>
                        <m:sup>
                          <m:r>
                            <a:rPr lang="en-US" altLang="zh-CN" sz="3200">
                              <a:effectLst/>
                              <a:latin typeface="Cambria Math" panose="02040503050406030204" pitchFamily="18" charset="0"/>
                              <a:cs typeface="Times New Roman" panose="02020603050405020304" pitchFamily="18" charset="0"/>
                            </a:rPr>
                            <m:t>⋆</m:t>
                          </m:r>
                        </m:sup>
                      </m:sSubSup>
                      <m:r>
                        <a:rPr lang="en-US" altLang="zh-CN" sz="3200">
                          <a:effectLst/>
                          <a:latin typeface="Cambria Math" panose="02040503050406030204" pitchFamily="18" charset="0"/>
                          <a:cs typeface="Times New Roman" panose="02020603050405020304" pitchFamily="18" charset="0"/>
                        </a:rPr>
                        <m:t>&lt;</m:t>
                      </m:r>
                      <m:r>
                        <a:rPr lang="en-US" altLang="zh-CN" sz="3200" i="1">
                          <a:effectLst/>
                          <a:latin typeface="Cambria Math" panose="02040503050406030204" pitchFamily="18" charset="0"/>
                          <a:cs typeface="Times New Roman" panose="02020603050405020304" pitchFamily="18" charset="0"/>
                        </a:rPr>
                        <m:t>𝜃</m:t>
                      </m:r>
                      <m:r>
                        <a:rPr lang="en-US" altLang="zh-CN" sz="3200">
                          <a:effectLst/>
                          <a:latin typeface="Cambria Math" panose="02040503050406030204" pitchFamily="18" charset="0"/>
                          <a:cs typeface="Times New Roman" panose="02020603050405020304" pitchFamily="18" charset="0"/>
                        </a:rPr>
                        <m:t>&lt;</m:t>
                      </m:r>
                      <m:sSubSup>
                        <m:sSubSupPr>
                          <m:ctrlPr>
                            <a:rPr lang="zh-CN" altLang="zh-CN" sz="3200" i="1">
                              <a:effectLst/>
                              <a:latin typeface="Cambria Math" panose="02040503050406030204" pitchFamily="18" charset="0"/>
                              <a:ea typeface="Cambria Math" panose="02040503050406030204" pitchFamily="18" charset="0"/>
                              <a:cs typeface="Times New Roman" panose="02020603050405020304" pitchFamily="18" charset="0"/>
                            </a:rPr>
                          </m:ctrlPr>
                        </m:sSubSupPr>
                        <m:e>
                          <m:acc>
                            <m:accPr>
                              <m:chr m:val="̂"/>
                              <m:ctrlPr>
                                <a:rPr lang="zh-CN" altLang="zh-CN" sz="3200" i="1">
                                  <a:effectLst/>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sz="3200" i="1">
                                  <a:effectLst/>
                                  <a:latin typeface="Cambria Math" panose="02040503050406030204" pitchFamily="18" charset="0"/>
                                  <a:cs typeface="Times New Roman" panose="02020603050405020304" pitchFamily="18" charset="0"/>
                                </a:rPr>
                                <m:t>𝜃</m:t>
                              </m:r>
                            </m:e>
                          </m:acc>
                        </m:e>
                        <m:sub>
                          <m:d>
                            <m:dPr>
                              <m:ctrlPr>
                                <a:rPr lang="zh-CN" altLang="zh-CN" sz="3200" i="1">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32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3200" i="1">
                                      <a:effectLst/>
                                      <a:latin typeface="Cambria Math" panose="02040503050406030204" pitchFamily="18" charset="0"/>
                                      <a:cs typeface="Times New Roman" panose="02020603050405020304" pitchFamily="18" charset="0"/>
                                    </a:rPr>
                                    <m:t>𝑘</m:t>
                                  </m:r>
                                </m:e>
                                <m:sub>
                                  <m:r>
                                    <a:rPr lang="en-US" altLang="zh-CN" sz="3200" i="1">
                                      <a:effectLst/>
                                      <a:latin typeface="Cambria Math" panose="02040503050406030204" pitchFamily="18" charset="0"/>
                                      <a:cs typeface="Times New Roman" panose="02020603050405020304" pitchFamily="18" charset="0"/>
                                    </a:rPr>
                                    <m:t>2</m:t>
                                  </m:r>
                                </m:sub>
                              </m:sSub>
                            </m:e>
                          </m:d>
                        </m:sub>
                        <m:sup>
                          <m:r>
                            <a:rPr lang="en-US" altLang="zh-CN" sz="3200">
                              <a:effectLst/>
                              <a:latin typeface="Cambria Math" panose="02040503050406030204" pitchFamily="18" charset="0"/>
                              <a:cs typeface="Times New Roman" panose="02020603050405020304" pitchFamily="18" charset="0"/>
                            </a:rPr>
                            <m:t>⋆</m:t>
                          </m:r>
                        </m:sup>
                      </m:sSubSup>
                      <m:r>
                        <a:rPr lang="en-US" altLang="zh-CN" sz="3200">
                          <a:effectLst/>
                          <a:latin typeface="Cambria Math" panose="02040503050406030204" pitchFamily="18" charset="0"/>
                          <a:cs typeface="Times New Roman" panose="02020603050405020304" pitchFamily="18" charset="0"/>
                        </a:rPr>
                        <m:t>}=</m:t>
                      </m:r>
                      <m:r>
                        <a:rPr lang="en-US" altLang="zh-CN" sz="3200" i="1">
                          <a:effectLst/>
                          <a:latin typeface="Cambria Math" panose="02040503050406030204" pitchFamily="18" charset="0"/>
                          <a:cs typeface="Times New Roman" panose="02020603050405020304" pitchFamily="18" charset="0"/>
                        </a:rPr>
                        <m:t>1−</m:t>
                      </m:r>
                      <m:r>
                        <a:rPr lang="en-US" altLang="zh-CN" sz="3200" i="1">
                          <a:effectLst/>
                          <a:latin typeface="Cambria Math" panose="02040503050406030204" pitchFamily="18" charset="0"/>
                          <a:cs typeface="Times New Roman" panose="02020603050405020304" pitchFamily="18" charset="0"/>
                        </a:rPr>
                        <m:t>𝛼</m:t>
                      </m:r>
                    </m:oMath>
                  </m:oMathPara>
                </a14:m>
                <a:endParaRPr lang="zh-CN" altLang="zh-CN" sz="3200" dirty="0">
                  <a:effectLst/>
                  <a:latin typeface="Cambria" panose="02040503050406030204" pitchFamily="18" charset="0"/>
                  <a:cs typeface="Times New Roman" panose="02020603050405020304" pitchFamily="18" charset="0"/>
                </a:endParaRPr>
              </a:p>
              <a:p>
                <a:pPr>
                  <a:spcBef>
                    <a:spcPts val="900"/>
                  </a:spcBef>
                  <a:spcAft>
                    <a:spcPts val="900"/>
                  </a:spcAft>
                </a:pPr>
                <a:r>
                  <a:rPr lang="zh-CN" altLang="zh-CN" sz="3200" dirty="0">
                    <a:effectLst/>
                    <a:latin typeface="Cambria" panose="02040503050406030204" pitchFamily="18" charset="0"/>
                    <a:cs typeface="Times New Roman" panose="02020603050405020304" pitchFamily="18" charset="0"/>
                  </a:rPr>
                  <a:t>于是由上式就得到</a:t>
                </a:r>
                <a:r>
                  <a:rPr lang="en-US" altLang="zh-CN" sz="3200" dirty="0">
                    <a:effectLst/>
                    <a:latin typeface="Cambria" panose="02040503050406030204" pitchFamily="18" charset="0"/>
                    <a:cs typeface="Times New Roman" panose="02020603050405020304" pitchFamily="18" charset="0"/>
                  </a:rPr>
                  <a:t>θ</a:t>
                </a:r>
                <a:r>
                  <a:rPr lang="zh-CN" altLang="zh-CN" sz="3200" dirty="0">
                    <a:effectLst/>
                    <a:latin typeface="Cambria" panose="02040503050406030204" pitchFamily="18" charset="0"/>
                    <a:cs typeface="Times New Roman" panose="02020603050405020304" pitchFamily="18" charset="0"/>
                  </a:rPr>
                  <a:t>的置信水平为</a:t>
                </a:r>
                <a:r>
                  <a:rPr lang="en-US" altLang="zh-CN" sz="3200" dirty="0">
                    <a:effectLst/>
                    <a:latin typeface="Cambria" panose="02040503050406030204" pitchFamily="18" charset="0"/>
                    <a:cs typeface="Times New Roman" panose="02020603050405020304" pitchFamily="18" charset="0"/>
                  </a:rPr>
                  <a:t>1-</a:t>
                </a:r>
                <a:r>
                  <a:rPr lang="el-GR" altLang="zh-CN" sz="3200" dirty="0">
                    <a:latin typeface="Cambria" panose="02040503050406030204" pitchFamily="18" charset="0"/>
                    <a:cs typeface="Times New Roman" panose="02020603050405020304" pitchFamily="18" charset="0"/>
                  </a:rPr>
                  <a:t>α</a:t>
                </a:r>
                <a:r>
                  <a:rPr lang="zh-CN" altLang="zh-CN" sz="3200" dirty="0">
                    <a:effectLst/>
                    <a:latin typeface="Cambria" panose="02040503050406030204" pitchFamily="18" charset="0"/>
                    <a:cs typeface="Times New Roman" panose="02020603050405020304" pitchFamily="18" charset="0"/>
                  </a:rPr>
                  <a:t>的近似置信区间</a:t>
                </a:r>
                <a14:m>
                  <m:oMath xmlns:m="http://schemas.openxmlformats.org/officeDocument/2006/math">
                    <m:d>
                      <m:dPr>
                        <m:ctrlPr>
                          <a:rPr lang="zh-CN" altLang="zh-CN" sz="3200" i="1">
                            <a:effectLst/>
                            <a:latin typeface="Cambria Math" panose="02040503050406030204" pitchFamily="18" charset="0"/>
                            <a:ea typeface="Cambria Math" panose="02040503050406030204" pitchFamily="18" charset="0"/>
                          </a:rPr>
                        </m:ctrlPr>
                      </m:dPr>
                      <m:e>
                        <m:sSubSup>
                          <m:sSubSupPr>
                            <m:ctrlPr>
                              <a:rPr lang="zh-CN" altLang="zh-CN" sz="3200" i="1">
                                <a:effectLst/>
                                <a:latin typeface="Cambria Math" panose="02040503050406030204" pitchFamily="18" charset="0"/>
                                <a:ea typeface="Cambria Math" panose="02040503050406030204" pitchFamily="18" charset="0"/>
                              </a:rPr>
                            </m:ctrlPr>
                          </m:sSubSupPr>
                          <m:e>
                            <m:acc>
                              <m:accPr>
                                <m:chr m:val="̂"/>
                                <m:ctrlPr>
                                  <a:rPr lang="zh-CN" altLang="zh-CN" sz="3200" i="1">
                                    <a:effectLst/>
                                    <a:latin typeface="Cambria Math" panose="02040503050406030204" pitchFamily="18" charset="0"/>
                                    <a:ea typeface="Cambria Math" panose="02040503050406030204" pitchFamily="18" charset="0"/>
                                  </a:rPr>
                                </m:ctrlPr>
                              </m:accPr>
                              <m:e>
                                <m:r>
                                  <a:rPr lang="en-US" altLang="zh-CN" sz="3200" i="1">
                                    <a:effectLst/>
                                    <a:latin typeface="Cambria Math" panose="02040503050406030204" pitchFamily="18" charset="0"/>
                                    <a:cs typeface="Times New Roman" panose="02020603050405020304" pitchFamily="18" charset="0"/>
                                  </a:rPr>
                                  <m:t>𝜃</m:t>
                                </m:r>
                              </m:e>
                            </m:acc>
                          </m:e>
                          <m:sub>
                            <m:d>
                              <m:dPr>
                                <m:ctrlPr>
                                  <a:rPr lang="zh-CN" altLang="zh-CN" sz="3200" i="1">
                                    <a:effectLst/>
                                    <a:latin typeface="Cambria Math" panose="02040503050406030204" pitchFamily="18" charset="0"/>
                                    <a:ea typeface="Cambria Math" panose="02040503050406030204" pitchFamily="18" charset="0"/>
                                  </a:rPr>
                                </m:ctrlPr>
                              </m:dPr>
                              <m:e>
                                <m:sSub>
                                  <m:sSubPr>
                                    <m:ctrlPr>
                                      <a:rPr lang="zh-CN" altLang="zh-CN" sz="3200" i="1">
                                        <a:effectLst/>
                                        <a:latin typeface="Cambria Math" panose="02040503050406030204" pitchFamily="18" charset="0"/>
                                        <a:ea typeface="Cambria Math" panose="02040503050406030204" pitchFamily="18" charset="0"/>
                                      </a:rPr>
                                    </m:ctrlPr>
                                  </m:sSubPr>
                                  <m:e>
                                    <m:r>
                                      <a:rPr lang="en-US" altLang="zh-CN" sz="3200" i="1">
                                        <a:effectLst/>
                                        <a:latin typeface="Cambria Math" panose="02040503050406030204" pitchFamily="18" charset="0"/>
                                        <a:cs typeface="Times New Roman" panose="02020603050405020304" pitchFamily="18" charset="0"/>
                                      </a:rPr>
                                      <m:t>𝑘</m:t>
                                    </m:r>
                                  </m:e>
                                  <m:sub>
                                    <m:r>
                                      <a:rPr lang="en-US" altLang="zh-CN" sz="3200" i="1">
                                        <a:effectLst/>
                                        <a:latin typeface="Cambria Math" panose="02040503050406030204" pitchFamily="18" charset="0"/>
                                        <a:cs typeface="Times New Roman" panose="02020603050405020304" pitchFamily="18" charset="0"/>
                                      </a:rPr>
                                      <m:t>1</m:t>
                                    </m:r>
                                  </m:sub>
                                </m:sSub>
                              </m:e>
                            </m:d>
                          </m:sub>
                          <m:sup>
                            <m:r>
                              <a:rPr lang="en-US" altLang="zh-CN" sz="3200">
                                <a:effectLst/>
                                <a:latin typeface="Cambria Math" panose="02040503050406030204" pitchFamily="18" charset="0"/>
                                <a:cs typeface="Times New Roman" panose="02020603050405020304" pitchFamily="18" charset="0"/>
                              </a:rPr>
                              <m:t>⋆</m:t>
                            </m:r>
                          </m:sup>
                        </m:sSubSup>
                        <m:r>
                          <a:rPr lang="en-US" altLang="zh-CN" sz="3200">
                            <a:effectLst/>
                            <a:latin typeface="Cambria Math" panose="02040503050406030204" pitchFamily="18" charset="0"/>
                            <a:cs typeface="Times New Roman" panose="02020603050405020304" pitchFamily="18" charset="0"/>
                          </a:rPr>
                          <m:t>,</m:t>
                        </m:r>
                        <m:sSubSup>
                          <m:sSubSupPr>
                            <m:ctrlPr>
                              <a:rPr lang="zh-CN" altLang="zh-CN" sz="3200" i="1">
                                <a:effectLst/>
                                <a:latin typeface="Cambria Math" panose="02040503050406030204" pitchFamily="18" charset="0"/>
                                <a:ea typeface="Cambria Math" panose="02040503050406030204" pitchFamily="18" charset="0"/>
                              </a:rPr>
                            </m:ctrlPr>
                          </m:sSubSupPr>
                          <m:e>
                            <m:acc>
                              <m:accPr>
                                <m:chr m:val="̂"/>
                                <m:ctrlPr>
                                  <a:rPr lang="zh-CN" altLang="zh-CN" sz="3200" i="1">
                                    <a:effectLst/>
                                    <a:latin typeface="Cambria Math" panose="02040503050406030204" pitchFamily="18" charset="0"/>
                                    <a:ea typeface="Cambria Math" panose="02040503050406030204" pitchFamily="18" charset="0"/>
                                  </a:rPr>
                                </m:ctrlPr>
                              </m:accPr>
                              <m:e>
                                <m:r>
                                  <a:rPr lang="en-US" altLang="zh-CN" sz="3200" i="1">
                                    <a:effectLst/>
                                    <a:latin typeface="Cambria Math" panose="02040503050406030204" pitchFamily="18" charset="0"/>
                                    <a:cs typeface="Times New Roman" panose="02020603050405020304" pitchFamily="18" charset="0"/>
                                  </a:rPr>
                                  <m:t>𝜃</m:t>
                                </m:r>
                              </m:e>
                            </m:acc>
                          </m:e>
                          <m:sub>
                            <m:d>
                              <m:dPr>
                                <m:ctrlPr>
                                  <a:rPr lang="zh-CN" altLang="zh-CN" sz="3200" i="1">
                                    <a:effectLst/>
                                    <a:latin typeface="Cambria Math" panose="02040503050406030204" pitchFamily="18" charset="0"/>
                                    <a:ea typeface="Cambria Math" panose="02040503050406030204" pitchFamily="18" charset="0"/>
                                  </a:rPr>
                                </m:ctrlPr>
                              </m:dPr>
                              <m:e>
                                <m:sSub>
                                  <m:sSubPr>
                                    <m:ctrlPr>
                                      <a:rPr lang="zh-CN" altLang="zh-CN" sz="3200" i="1">
                                        <a:effectLst/>
                                        <a:latin typeface="Cambria Math" panose="02040503050406030204" pitchFamily="18" charset="0"/>
                                        <a:ea typeface="Cambria Math" panose="02040503050406030204" pitchFamily="18" charset="0"/>
                                      </a:rPr>
                                    </m:ctrlPr>
                                  </m:sSubPr>
                                  <m:e>
                                    <m:r>
                                      <a:rPr lang="en-US" altLang="zh-CN" sz="3200" i="1">
                                        <a:effectLst/>
                                        <a:latin typeface="Cambria Math" panose="02040503050406030204" pitchFamily="18" charset="0"/>
                                        <a:cs typeface="Times New Roman" panose="02020603050405020304" pitchFamily="18" charset="0"/>
                                      </a:rPr>
                                      <m:t>𝑘</m:t>
                                    </m:r>
                                  </m:e>
                                  <m:sub>
                                    <m:r>
                                      <a:rPr lang="en-US" altLang="zh-CN" sz="3200" i="1">
                                        <a:effectLst/>
                                        <a:latin typeface="Cambria Math" panose="02040503050406030204" pitchFamily="18" charset="0"/>
                                        <a:cs typeface="Times New Roman" panose="02020603050405020304" pitchFamily="18" charset="0"/>
                                      </a:rPr>
                                      <m:t>2</m:t>
                                    </m:r>
                                  </m:sub>
                                </m:sSub>
                              </m:e>
                            </m:d>
                          </m:sub>
                          <m:sup>
                            <m:r>
                              <a:rPr lang="en-US" altLang="zh-CN" sz="3200">
                                <a:effectLst/>
                                <a:latin typeface="Cambria Math" panose="02040503050406030204" pitchFamily="18" charset="0"/>
                                <a:cs typeface="Times New Roman" panose="02020603050405020304" pitchFamily="18" charset="0"/>
                              </a:rPr>
                              <m:t>⋆</m:t>
                            </m:r>
                          </m:sup>
                        </m:sSubSup>
                      </m:e>
                    </m:d>
                  </m:oMath>
                </a14:m>
                <a:endParaRPr lang="zh-CN" altLang="en-US" sz="3200" dirty="0"/>
              </a:p>
            </p:txBody>
          </p:sp>
        </mc:Choice>
        <mc:Fallback xmlns="">
          <p:sp>
            <p:nvSpPr>
              <p:cNvPr id="6" name="文本框 5">
                <a:extLst>
                  <a:ext uri="{FF2B5EF4-FFF2-40B4-BE49-F238E27FC236}">
                    <a16:creationId xmlns:a16="http://schemas.microsoft.com/office/drawing/2014/main" id="{02DE8918-4B50-4065-84B7-3C2A00DED367}"/>
                  </a:ext>
                </a:extLst>
              </p:cNvPr>
              <p:cNvSpPr txBox="1">
                <a:spLocks noRot="1" noChangeAspect="1" noMove="1" noResize="1" noEditPoints="1" noAdjustHandles="1" noChangeArrowheads="1" noChangeShapeType="1" noTextEdit="1"/>
              </p:cNvSpPr>
              <p:nvPr/>
            </p:nvSpPr>
            <p:spPr>
              <a:xfrm>
                <a:off x="72817" y="998730"/>
                <a:ext cx="8998365" cy="3736792"/>
              </a:xfrm>
              <a:prstGeom prst="rect">
                <a:avLst/>
              </a:prstGeom>
              <a:blipFill>
                <a:blip r:embed="rId2"/>
                <a:stretch>
                  <a:fillRect l="-1762" t="-2121" b="-326"/>
                </a:stretch>
              </a:blipFill>
              <a:ln w="25400">
                <a:noFill/>
              </a:ln>
            </p:spPr>
            <p:txBody>
              <a:bodyPr/>
              <a:lstStyle/>
              <a:p>
                <a:r>
                  <a:rPr lang="zh-CN" altLang="en-US">
                    <a:noFill/>
                  </a:rPr>
                  <a:t> </a:t>
                </a:r>
              </a:p>
            </p:txBody>
          </p:sp>
        </mc:Fallback>
      </mc:AlternateContent>
      <p:sp>
        <p:nvSpPr>
          <p:cNvPr id="8" name="文本框 7">
            <a:extLst>
              <a:ext uri="{FF2B5EF4-FFF2-40B4-BE49-F238E27FC236}">
                <a16:creationId xmlns:a16="http://schemas.microsoft.com/office/drawing/2014/main" id="{42553682-927A-4A29-997D-E397293583FB}"/>
              </a:ext>
            </a:extLst>
          </p:cNvPr>
          <p:cNvSpPr txBox="1"/>
          <p:nvPr/>
        </p:nvSpPr>
        <p:spPr>
          <a:xfrm>
            <a:off x="6323" y="4593753"/>
            <a:ext cx="8998365" cy="1685077"/>
          </a:xfrm>
          <a:prstGeom prst="rect">
            <a:avLst/>
          </a:prstGeom>
          <a:noFill/>
          <a:ln w="25400">
            <a:noFill/>
          </a:ln>
        </p:spPr>
        <p:txBody>
          <a:bodyPr wrap="square">
            <a:spAutoFit/>
          </a:bodyPr>
          <a:lstStyle/>
          <a:p>
            <a:pPr>
              <a:spcBef>
                <a:spcPts val="900"/>
              </a:spcBef>
              <a:spcAft>
                <a:spcPts val="900"/>
              </a:spcAft>
            </a:pPr>
            <a:r>
              <a:rPr lang="zh-CN" altLang="zh-CN" sz="3200" dirty="0">
                <a:effectLst/>
                <a:latin typeface="Cambria" panose="02040503050406030204" pitchFamily="18" charset="0"/>
                <a:ea typeface="宋体" panose="02010600030101010101" pitchFamily="2" charset="-122"/>
                <a:cs typeface="Times New Roman" panose="02020603050405020304" pitchFamily="18" charset="0"/>
              </a:rPr>
              <a:t>这一区间称为</a:t>
            </a:r>
            <a:r>
              <a:rPr lang="en-US" altLang="zh-CN" sz="3200" i="1" dirty="0">
                <a:effectLst/>
                <a:latin typeface="Cambria" panose="02040503050406030204" pitchFamily="18" charset="0"/>
                <a:ea typeface="宋体" panose="02010600030101010101" pitchFamily="2" charset="-122"/>
                <a:cs typeface="Times New Roman" panose="02020603050405020304" pitchFamily="18" charset="0"/>
              </a:rPr>
              <a:t>θ</a:t>
            </a:r>
            <a:r>
              <a:rPr lang="zh-CN" altLang="zh-CN" sz="3200" dirty="0">
                <a:effectLst/>
                <a:latin typeface="Cambria" panose="02040503050406030204" pitchFamily="18" charset="0"/>
                <a:ea typeface="宋体" panose="02010600030101010101" pitchFamily="2" charset="-122"/>
                <a:cs typeface="Times New Roman" panose="02020603050405020304" pitchFamily="18" charset="0"/>
              </a:rPr>
              <a:t>的置信水平为</a:t>
            </a:r>
            <a:r>
              <a:rPr lang="en-US" altLang="zh-CN" sz="3200" dirty="0">
                <a:effectLst/>
                <a:latin typeface="Cambria" panose="02040503050406030204" pitchFamily="18" charset="0"/>
                <a:ea typeface="宋体" panose="02010600030101010101" pitchFamily="2" charset="-122"/>
                <a:cs typeface="Times New Roman" panose="02020603050405020304" pitchFamily="18" charset="0"/>
              </a:rPr>
              <a:t>1-</a:t>
            </a:r>
            <a:r>
              <a:rPr lang="el-GR" altLang="zh-CN" sz="3200" dirty="0">
                <a:effectLst/>
                <a:latin typeface="Cambria" panose="02040503050406030204" pitchFamily="18" charset="0"/>
                <a:ea typeface="宋体" panose="02010600030101010101" pitchFamily="2" charset="-122"/>
                <a:cs typeface="Times New Roman" panose="02020603050405020304" pitchFamily="18" charset="0"/>
              </a:rPr>
              <a:t>α</a:t>
            </a:r>
            <a:r>
              <a:rPr lang="zh-CN" altLang="zh-CN" sz="3200" dirty="0">
                <a:effectLst/>
                <a:latin typeface="Cambria" panose="02040503050406030204" pitchFamily="18" charset="0"/>
                <a:ea typeface="宋体" panose="02010600030101010101" pitchFamily="2" charset="-122"/>
                <a:cs typeface="Times New Roman" panose="02020603050405020304" pitchFamily="18" charset="0"/>
              </a:rPr>
              <a:t>的</a:t>
            </a:r>
            <a:r>
              <a:rPr lang="en-US" altLang="zh-CN" sz="3200" b="1" dirty="0">
                <a:effectLst/>
                <a:latin typeface="Cambria" panose="02040503050406030204" pitchFamily="18" charset="0"/>
                <a:ea typeface="宋体" panose="02010600030101010101" pitchFamily="2" charset="-122"/>
                <a:cs typeface="Times New Roman" panose="02020603050405020304" pitchFamily="18" charset="0"/>
              </a:rPr>
              <a:t>bootstrap</a:t>
            </a:r>
            <a:r>
              <a:rPr lang="zh-CN" altLang="zh-CN" sz="3200" b="1" dirty="0">
                <a:effectLst/>
                <a:latin typeface="Cambria" panose="02040503050406030204" pitchFamily="18" charset="0"/>
                <a:ea typeface="宋体" panose="02010600030101010101" pitchFamily="2" charset="-122"/>
                <a:cs typeface="Times New Roman" panose="02020603050405020304" pitchFamily="18" charset="0"/>
              </a:rPr>
              <a:t>置信区间</a:t>
            </a:r>
            <a:r>
              <a:rPr lang="en-US" altLang="zh-CN" sz="3200" dirty="0">
                <a:effectLst/>
                <a:latin typeface="Cambria" panose="02040503050406030204" pitchFamily="18" charset="0"/>
                <a:ea typeface="宋体" panose="02010600030101010101" pitchFamily="2" charset="-122"/>
                <a:cs typeface="Times New Roman" panose="02020603050405020304" pitchFamily="18" charset="0"/>
              </a:rPr>
              <a:t>.</a:t>
            </a:r>
            <a:endParaRPr lang="zh-CN" altLang="zh-CN" sz="3200" dirty="0">
              <a:effectLst/>
              <a:latin typeface="Cambria" panose="02040503050406030204" pitchFamily="18" charset="0"/>
              <a:ea typeface="宋体" panose="02010600030101010101" pitchFamily="2" charset="-122"/>
              <a:cs typeface="Times New Roman" panose="02020603050405020304" pitchFamily="18" charset="0"/>
            </a:endParaRPr>
          </a:p>
          <a:p>
            <a:r>
              <a:rPr lang="zh-CN" altLang="zh-CN" sz="3200" dirty="0">
                <a:effectLst/>
                <a:latin typeface="Cambria" panose="02040503050406030204" pitchFamily="18" charset="0"/>
                <a:ea typeface="宋体" panose="02010600030101010101" pitchFamily="2" charset="-122"/>
                <a:cs typeface="Times New Roman" panose="02020603050405020304" pitchFamily="18" charset="0"/>
              </a:rPr>
              <a:t>这种求置信区间的方法称为</a:t>
            </a:r>
            <a:r>
              <a:rPr lang="zh-CN" altLang="zh-CN" sz="3200" b="1" dirty="0">
                <a:solidFill>
                  <a:srgbClr val="FF0000"/>
                </a:solidFill>
                <a:effectLst/>
                <a:latin typeface="Cambria" panose="02040503050406030204" pitchFamily="18" charset="0"/>
                <a:ea typeface="宋体" panose="02010600030101010101" pitchFamily="2" charset="-122"/>
                <a:cs typeface="Times New Roman" panose="02020603050405020304" pitchFamily="18" charset="0"/>
              </a:rPr>
              <a:t>分位数法</a:t>
            </a:r>
            <a:endParaRPr lang="zh-CN" altLang="en-US" sz="3200" b="1" dirty="0">
              <a:solidFill>
                <a:srgbClr val="FF0000"/>
              </a:solidFill>
            </a:endParaRPr>
          </a:p>
        </p:txBody>
      </p:sp>
    </p:spTree>
    <p:extLst>
      <p:ext uri="{BB962C8B-B14F-4D97-AF65-F5344CB8AC3E}">
        <p14:creationId xmlns:p14="http://schemas.microsoft.com/office/powerpoint/2010/main" val="295160465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标题 1">
            <a:extLst>
              <a:ext uri="{FF2B5EF4-FFF2-40B4-BE49-F238E27FC236}">
                <a16:creationId xmlns:a16="http://schemas.microsoft.com/office/drawing/2014/main" id="{C5D96BB7-F3EE-475D-8C4A-757D9F1B8C06}"/>
              </a:ext>
            </a:extLst>
          </p:cNvPr>
          <p:cNvSpPr>
            <a:spLocks noGrp="1" noChangeArrowheads="1"/>
          </p:cNvSpPr>
          <p:nvPr>
            <p:ph type="title"/>
          </p:nvPr>
        </p:nvSpPr>
        <p:spPr>
          <a:xfrm>
            <a:off x="-15875" y="142875"/>
            <a:ext cx="9493420" cy="642938"/>
          </a:xfrm>
        </p:spPr>
        <p:txBody>
          <a:bodyPr/>
          <a:lstStyle/>
          <a:p>
            <a:pPr algn="l" defTabSz="512763" fontAlgn="base">
              <a:spcAft>
                <a:spcPct val="0"/>
              </a:spcAft>
            </a:pPr>
            <a:r>
              <a:rPr lang="en-US" altLang="zh-CN" dirty="0"/>
              <a:t>3</a:t>
            </a:r>
            <a:r>
              <a:rPr lang="zh-CN" altLang="en-US" dirty="0"/>
              <a:t>，</a:t>
            </a:r>
            <a:r>
              <a:rPr lang="en-US" altLang="zh-CN" dirty="0"/>
              <a:t>bootstrap</a:t>
            </a:r>
            <a:r>
              <a:rPr lang="zh-CN" altLang="en-US" dirty="0"/>
              <a:t>置信区间</a:t>
            </a:r>
            <a:r>
              <a:rPr lang="en-US" altLang="zh-CN" dirty="0"/>
              <a:t>-</a:t>
            </a:r>
            <a:r>
              <a:rPr lang="zh-CN" altLang="en-US" dirty="0"/>
              <a:t>分位数法</a:t>
            </a:r>
          </a:p>
        </p:txBody>
      </p:sp>
      <p:sp>
        <p:nvSpPr>
          <p:cNvPr id="4" name="灯片编号占位符 2">
            <a:extLst>
              <a:ext uri="{FF2B5EF4-FFF2-40B4-BE49-F238E27FC236}">
                <a16:creationId xmlns:a16="http://schemas.microsoft.com/office/drawing/2014/main" id="{C27C162C-7E7E-4C70-B53F-15564590C7C6}"/>
              </a:ext>
            </a:extLst>
          </p:cNvPr>
          <p:cNvSpPr>
            <a:spLocks noGrp="1" noChangeArrowheads="1"/>
          </p:cNvSpPr>
          <p:nvPr>
            <p:ph type="sldNum" sz="quarter" idx="12"/>
          </p:nvPr>
        </p:nvSpPr>
        <p:spPr bwMode="auto">
          <a:xfrm>
            <a:off x="6553200" y="6391275"/>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9FCE3FB9-BAC7-4293-A5BB-B8E090A183F8}" type="slidenum">
              <a:rPr lang="zh-CN" altLang="en-US">
                <a:solidFill>
                  <a:srgbClr val="898989"/>
                </a:solidFill>
              </a:rPr>
              <a:pPr/>
              <a:t>96</a:t>
            </a:fld>
            <a:endParaRPr lang="zh-CN" altLang="en-US">
              <a:solidFill>
                <a:srgbClr val="898989"/>
              </a:solidFill>
            </a:endParaRPr>
          </a:p>
        </p:txBody>
      </p:sp>
      <p:sp>
        <p:nvSpPr>
          <p:cNvPr id="6" name="文本框 5">
            <a:extLst>
              <a:ext uri="{FF2B5EF4-FFF2-40B4-BE49-F238E27FC236}">
                <a16:creationId xmlns:a16="http://schemas.microsoft.com/office/drawing/2014/main" id="{391619B7-20BC-41DB-A3B4-BBB7037543B1}"/>
              </a:ext>
            </a:extLst>
          </p:cNvPr>
          <p:cNvSpPr txBox="1"/>
          <p:nvPr/>
        </p:nvSpPr>
        <p:spPr>
          <a:xfrm>
            <a:off x="-15875" y="1043735"/>
            <a:ext cx="9159875" cy="1800493"/>
          </a:xfrm>
          <a:prstGeom prst="rect">
            <a:avLst/>
          </a:prstGeom>
          <a:noFill/>
          <a:ln w="25400">
            <a:noFill/>
          </a:ln>
        </p:spPr>
        <p:txBody>
          <a:bodyPr wrap="square">
            <a:spAutoFit/>
          </a:bodyPr>
          <a:lstStyle/>
          <a:p>
            <a:pPr>
              <a:spcBef>
                <a:spcPts val="900"/>
              </a:spcBef>
              <a:spcAft>
                <a:spcPts val="900"/>
              </a:spcAft>
            </a:pPr>
            <a:r>
              <a:rPr lang="zh-CN" altLang="en-US" sz="3200" dirty="0">
                <a:effectLst/>
                <a:latin typeface="Cambria" panose="02040503050406030204" pitchFamily="18" charset="0"/>
                <a:ea typeface="宋体" panose="02010600030101010101" pitchFamily="2" charset="-122"/>
                <a:cs typeface="Times New Roman" panose="02020603050405020304" pitchFamily="18" charset="0"/>
              </a:rPr>
              <a:t>例</a:t>
            </a:r>
            <a:r>
              <a:rPr lang="en-US" altLang="zh-CN" sz="3200" dirty="0">
                <a:effectLst/>
                <a:latin typeface="Cambria" panose="02040503050406030204" pitchFamily="18" charset="0"/>
                <a:ea typeface="宋体" panose="02010600030101010101" pitchFamily="2" charset="-122"/>
                <a:cs typeface="Times New Roman" panose="02020603050405020304" pitchFamily="18" charset="0"/>
              </a:rPr>
              <a:t>4 </a:t>
            </a:r>
            <a:r>
              <a:rPr lang="zh-CN" altLang="en-US" sz="3200" dirty="0">
                <a:effectLst/>
                <a:latin typeface="Cambria" panose="02040503050406030204" pitchFamily="18" charset="0"/>
                <a:ea typeface="宋体" panose="02010600030101010101" pitchFamily="2" charset="-122"/>
                <a:cs typeface="Times New Roman" panose="02020603050405020304" pitchFamily="18" charset="0"/>
              </a:rPr>
              <a:t>在例</a:t>
            </a:r>
            <a:r>
              <a:rPr lang="en-US" altLang="zh-CN" sz="3200" dirty="0">
                <a:effectLst/>
                <a:latin typeface="Cambria" panose="02040503050406030204" pitchFamily="18" charset="0"/>
                <a:ea typeface="宋体" panose="02010600030101010101" pitchFamily="2" charset="-122"/>
                <a:cs typeface="Times New Roman" panose="02020603050405020304" pitchFamily="18" charset="0"/>
              </a:rPr>
              <a:t>2</a:t>
            </a:r>
            <a:r>
              <a:rPr lang="zh-CN" altLang="en-US" sz="3200" dirty="0">
                <a:effectLst/>
                <a:latin typeface="Cambria" panose="02040503050406030204" pitchFamily="18" charset="0"/>
                <a:ea typeface="宋体" panose="02010600030101010101" pitchFamily="2" charset="-122"/>
                <a:cs typeface="Times New Roman" panose="02020603050405020304" pitchFamily="18" charset="0"/>
              </a:rPr>
              <a:t>中</a:t>
            </a:r>
            <a:endParaRPr lang="en-US" altLang="zh-CN" sz="3200" dirty="0">
              <a:effectLst/>
              <a:latin typeface="Cambria" panose="02040503050406030204" pitchFamily="18" charset="0"/>
              <a:ea typeface="宋体" panose="02010600030101010101" pitchFamily="2" charset="-122"/>
              <a:cs typeface="Times New Roman" panose="02020603050405020304" pitchFamily="18" charset="0"/>
            </a:endParaRPr>
          </a:p>
          <a:p>
            <a:pPr>
              <a:spcBef>
                <a:spcPts val="900"/>
              </a:spcBef>
              <a:spcAft>
                <a:spcPts val="900"/>
              </a:spcAft>
            </a:pPr>
            <a:r>
              <a:rPr lang="zh-CN" altLang="zh-CN" sz="3200" dirty="0">
                <a:effectLst/>
                <a:latin typeface="Cambria" panose="02040503050406030204" pitchFamily="18" charset="0"/>
                <a:ea typeface="宋体" panose="02010600030101010101" pitchFamily="2" charset="-122"/>
                <a:cs typeface="Times New Roman" panose="02020603050405020304" pitchFamily="18" charset="0"/>
              </a:rPr>
              <a:t>以样本中位数作为总体中位数</a:t>
            </a:r>
            <a:r>
              <a:rPr lang="en-US" altLang="zh-CN" sz="3200" dirty="0">
                <a:effectLst/>
                <a:latin typeface="Cambria" panose="02040503050406030204" pitchFamily="18" charset="0"/>
                <a:ea typeface="宋体" panose="02010600030101010101" pitchFamily="2" charset="-122"/>
                <a:cs typeface="Times New Roman" panose="02020603050405020304" pitchFamily="18" charset="0"/>
              </a:rPr>
              <a:t>θ</a:t>
            </a:r>
            <a:r>
              <a:rPr lang="zh-CN" altLang="zh-CN" sz="3200" dirty="0">
                <a:effectLst/>
                <a:latin typeface="Cambria" panose="02040503050406030204" pitchFamily="18" charset="0"/>
                <a:ea typeface="宋体" panose="02010600030101010101" pitchFamily="2" charset="-122"/>
                <a:cs typeface="Times New Roman" panose="02020603050405020304" pitchFamily="18" charset="0"/>
              </a:rPr>
              <a:t>的估计求</a:t>
            </a:r>
            <a:r>
              <a:rPr lang="en-US" altLang="zh-CN" sz="3200" dirty="0">
                <a:effectLst/>
                <a:latin typeface="Cambria" panose="02040503050406030204" pitchFamily="18" charset="0"/>
                <a:ea typeface="宋体" panose="02010600030101010101" pitchFamily="2" charset="-122"/>
                <a:cs typeface="Times New Roman" panose="02020603050405020304" pitchFamily="18" charset="0"/>
              </a:rPr>
              <a:t>θ</a:t>
            </a:r>
            <a:r>
              <a:rPr lang="zh-CN" altLang="zh-CN" sz="3200" dirty="0">
                <a:effectLst/>
                <a:latin typeface="Cambria" panose="02040503050406030204" pitchFamily="18" charset="0"/>
                <a:ea typeface="宋体" panose="02010600030101010101" pitchFamily="2" charset="-122"/>
                <a:cs typeface="Times New Roman" panose="02020603050405020304" pitchFamily="18" charset="0"/>
              </a:rPr>
              <a:t>的置信水平为</a:t>
            </a:r>
            <a:r>
              <a:rPr lang="en-US" altLang="zh-CN" sz="3200" dirty="0">
                <a:effectLst/>
                <a:latin typeface="Cambria" panose="02040503050406030204" pitchFamily="18" charset="0"/>
                <a:ea typeface="宋体" panose="02010600030101010101" pitchFamily="2" charset="-122"/>
                <a:cs typeface="Times New Roman" panose="02020603050405020304" pitchFamily="18" charset="0"/>
              </a:rPr>
              <a:t>0.95</a:t>
            </a:r>
            <a:r>
              <a:rPr lang="zh-CN" altLang="zh-CN" sz="3200" dirty="0">
                <a:effectLst/>
                <a:latin typeface="Cambria" panose="02040503050406030204" pitchFamily="18" charset="0"/>
                <a:ea typeface="宋体" panose="02010600030101010101" pitchFamily="2" charset="-122"/>
                <a:cs typeface="Times New Roman" panose="02020603050405020304" pitchFamily="18" charset="0"/>
              </a:rPr>
              <a:t>的</a:t>
            </a:r>
            <a:r>
              <a:rPr lang="en-US" altLang="zh-CN" sz="3200" b="1" dirty="0">
                <a:effectLst/>
                <a:latin typeface="Cambria" panose="02040503050406030204" pitchFamily="18" charset="0"/>
                <a:ea typeface="宋体" panose="02010600030101010101" pitchFamily="2" charset="-122"/>
                <a:cs typeface="Times New Roman" panose="02020603050405020304" pitchFamily="18" charset="0"/>
              </a:rPr>
              <a:t>bootstrap </a:t>
            </a:r>
            <a:r>
              <a:rPr lang="zh-CN" altLang="zh-CN" sz="3200" b="1" dirty="0">
                <a:effectLst/>
                <a:latin typeface="Cambria" panose="02040503050406030204" pitchFamily="18" charset="0"/>
                <a:ea typeface="宋体" panose="02010600030101010101" pitchFamily="2" charset="-122"/>
                <a:cs typeface="Times New Roman" panose="02020603050405020304" pitchFamily="18" charset="0"/>
              </a:rPr>
              <a:t>置信区间</a:t>
            </a:r>
          </a:p>
        </p:txBody>
      </p:sp>
    </p:spTree>
    <p:extLst>
      <p:ext uri="{BB962C8B-B14F-4D97-AF65-F5344CB8AC3E}">
        <p14:creationId xmlns:p14="http://schemas.microsoft.com/office/powerpoint/2010/main" val="389177043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标题 1">
            <a:extLst>
              <a:ext uri="{FF2B5EF4-FFF2-40B4-BE49-F238E27FC236}">
                <a16:creationId xmlns:a16="http://schemas.microsoft.com/office/drawing/2014/main" id="{C5D96BB7-F3EE-475D-8C4A-757D9F1B8C06}"/>
              </a:ext>
            </a:extLst>
          </p:cNvPr>
          <p:cNvSpPr>
            <a:spLocks noGrp="1" noChangeArrowheads="1"/>
          </p:cNvSpPr>
          <p:nvPr>
            <p:ph type="title"/>
          </p:nvPr>
        </p:nvSpPr>
        <p:spPr>
          <a:xfrm>
            <a:off x="-15875" y="142875"/>
            <a:ext cx="9493420" cy="642938"/>
          </a:xfrm>
        </p:spPr>
        <p:txBody>
          <a:bodyPr/>
          <a:lstStyle/>
          <a:p>
            <a:pPr algn="l" defTabSz="512763" fontAlgn="base">
              <a:spcAft>
                <a:spcPct val="0"/>
              </a:spcAft>
            </a:pPr>
            <a:r>
              <a:rPr lang="en-US" altLang="zh-CN" dirty="0"/>
              <a:t>3</a:t>
            </a:r>
            <a:r>
              <a:rPr lang="zh-CN" altLang="en-US" dirty="0"/>
              <a:t>，</a:t>
            </a:r>
            <a:r>
              <a:rPr lang="en-US" altLang="zh-CN" dirty="0"/>
              <a:t>bootstrap</a:t>
            </a:r>
            <a:r>
              <a:rPr lang="zh-CN" altLang="en-US" dirty="0"/>
              <a:t>置信区间</a:t>
            </a:r>
            <a:r>
              <a:rPr lang="en-US" altLang="zh-CN" dirty="0"/>
              <a:t>-</a:t>
            </a:r>
            <a:r>
              <a:rPr lang="zh-CN" altLang="en-US" dirty="0"/>
              <a:t>分位数法</a:t>
            </a:r>
          </a:p>
        </p:txBody>
      </p:sp>
      <p:sp>
        <p:nvSpPr>
          <p:cNvPr id="4" name="灯片编号占位符 2">
            <a:extLst>
              <a:ext uri="{FF2B5EF4-FFF2-40B4-BE49-F238E27FC236}">
                <a16:creationId xmlns:a16="http://schemas.microsoft.com/office/drawing/2014/main" id="{C27C162C-7E7E-4C70-B53F-15564590C7C6}"/>
              </a:ext>
            </a:extLst>
          </p:cNvPr>
          <p:cNvSpPr>
            <a:spLocks noGrp="1" noChangeArrowheads="1"/>
          </p:cNvSpPr>
          <p:nvPr>
            <p:ph type="sldNum" sz="quarter" idx="12"/>
          </p:nvPr>
        </p:nvSpPr>
        <p:spPr bwMode="auto">
          <a:xfrm>
            <a:off x="6553200" y="6391275"/>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9FCE3FB9-BAC7-4293-A5BB-B8E090A183F8}" type="slidenum">
              <a:rPr lang="zh-CN" altLang="en-US">
                <a:solidFill>
                  <a:srgbClr val="898989"/>
                </a:solidFill>
              </a:rPr>
              <a:pPr/>
              <a:t>97</a:t>
            </a:fld>
            <a:endParaRPr lang="zh-CN" altLang="en-US">
              <a:solidFill>
                <a:srgbClr val="898989"/>
              </a:solidFill>
            </a:endParaRPr>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D6569446-FB7E-4FFD-92D5-F69398E0B35A}"/>
                  </a:ext>
                </a:extLst>
              </p:cNvPr>
              <p:cNvSpPr txBox="1"/>
              <p:nvPr/>
            </p:nvSpPr>
            <p:spPr>
              <a:xfrm>
                <a:off x="20095" y="1005708"/>
                <a:ext cx="9144000" cy="5227841"/>
              </a:xfrm>
              <a:prstGeom prst="rect">
                <a:avLst/>
              </a:prstGeom>
              <a:noFill/>
              <a:ln w="25400">
                <a:noFill/>
              </a:ln>
            </p:spPr>
            <p:txBody>
              <a:bodyPr wrap="square">
                <a:spAutoFit/>
              </a:bodyPr>
              <a:lstStyle/>
              <a:p>
                <a:pPr>
                  <a:spcBef>
                    <a:spcPts val="900"/>
                  </a:spcBef>
                  <a:spcAft>
                    <a:spcPts val="900"/>
                  </a:spcAft>
                </a:pPr>
                <a:r>
                  <a:rPr lang="zh-CN" altLang="zh-CN" sz="2800" b="1" dirty="0">
                    <a:effectLst/>
                    <a:latin typeface="Cambria" panose="02040503050406030204" pitchFamily="18" charset="0"/>
                    <a:ea typeface="宋体" panose="02010600030101010101" pitchFamily="2" charset="-122"/>
                    <a:cs typeface="Times New Roman" panose="02020603050405020304" pitchFamily="18" charset="0"/>
                  </a:rPr>
                  <a:t>解</a:t>
                </a:r>
                <a:r>
                  <a:rPr lang="en-US" altLang="zh-CN" sz="2800" b="1" dirty="0">
                    <a:effectLst/>
                    <a:latin typeface="Cambria" panose="02040503050406030204" pitchFamily="18" charset="0"/>
                    <a:ea typeface="宋体" panose="02010600030101010101" pitchFamily="2" charset="-122"/>
                    <a:cs typeface="Times New Roman" panose="02020603050405020304" pitchFamily="18" charset="0"/>
                  </a:rPr>
                  <a:t> </a:t>
                </a:r>
                <a:r>
                  <a:rPr lang="en-US" altLang="zh-CN" sz="2800" dirty="0">
                    <a:effectLst/>
                    <a:latin typeface="Cambria" panose="02040503050406030204" pitchFamily="18" charset="0"/>
                    <a:ea typeface="宋体" panose="02010600030101010101" pitchFamily="2" charset="-122"/>
                    <a:cs typeface="Times New Roman" panose="02020603050405020304" pitchFamily="18" charset="0"/>
                  </a:rPr>
                  <a:t>n=26,B=10000,</a:t>
                </a:r>
                <a:r>
                  <a:rPr lang="zh-CN" altLang="zh-CN" sz="2800" dirty="0">
                    <a:effectLst/>
                    <a:latin typeface="Cambria" panose="02040503050406030204" pitchFamily="18" charset="0"/>
                    <a:ea typeface="宋体" panose="02010600030101010101" pitchFamily="2" charset="-122"/>
                    <a:cs typeface="Times New Roman" panose="02020603050405020304" pitchFamily="18" charset="0"/>
                  </a:rPr>
                  <a:t>原始样本以及</a:t>
                </a:r>
                <a:r>
                  <a:rPr lang="en-US" altLang="zh-CN" sz="2800" dirty="0">
                    <a:effectLst/>
                    <a:latin typeface="Cambria" panose="02040503050406030204" pitchFamily="18" charset="0"/>
                    <a:ea typeface="宋体" panose="02010600030101010101" pitchFamily="2" charset="-122"/>
                    <a:cs typeface="Times New Roman" panose="02020603050405020304" pitchFamily="18" charset="0"/>
                  </a:rPr>
                  <a:t>10000</a:t>
                </a:r>
                <a:r>
                  <a:rPr lang="zh-CN" altLang="zh-CN" sz="2800" dirty="0">
                    <a:effectLst/>
                    <a:latin typeface="Cambria" panose="02040503050406030204" pitchFamily="18" charset="0"/>
                    <a:ea typeface="宋体" panose="02010600030101010101" pitchFamily="2" charset="-122"/>
                    <a:cs typeface="Times New Roman" panose="02020603050405020304" pitchFamily="18" charset="0"/>
                  </a:rPr>
                  <a:t>个模拟</a:t>
                </a:r>
                <a:r>
                  <a:rPr lang="en-US" altLang="zh-CN" sz="2800" dirty="0">
                    <a:effectLst/>
                    <a:latin typeface="Cambria" panose="02040503050406030204" pitchFamily="18" charset="0"/>
                    <a:ea typeface="宋体" panose="02010600030101010101" pitchFamily="2" charset="-122"/>
                    <a:cs typeface="Times New Roman" panose="02020603050405020304" pitchFamily="18" charset="0"/>
                  </a:rPr>
                  <a:t>bootstrap</a:t>
                </a:r>
                <a:r>
                  <a:rPr lang="zh-CN" altLang="zh-CN" sz="2800" dirty="0">
                    <a:effectLst/>
                    <a:latin typeface="Cambria" panose="02040503050406030204" pitchFamily="18" charset="0"/>
                    <a:ea typeface="宋体" panose="02010600030101010101" pitchFamily="2" charset="-122"/>
                    <a:cs typeface="Times New Roman" panose="02020603050405020304" pitchFamily="18" charset="0"/>
                  </a:rPr>
                  <a:t>样本见例</a:t>
                </a:r>
                <a:r>
                  <a:rPr lang="en-US" altLang="zh-CN" sz="2800" dirty="0">
                    <a:effectLst/>
                    <a:latin typeface="Cambria" panose="02040503050406030204" pitchFamily="18" charset="0"/>
                    <a:ea typeface="宋体" panose="02010600030101010101" pitchFamily="2" charset="-122"/>
                    <a:cs typeface="Times New Roman" panose="02020603050405020304" pitchFamily="18" charset="0"/>
                  </a:rPr>
                  <a:t>2.</a:t>
                </a:r>
                <a:endParaRPr lang="zh-CN" altLang="zh-CN" sz="2800" dirty="0">
                  <a:effectLst/>
                  <a:latin typeface="Cambria" panose="02040503050406030204" pitchFamily="18" charset="0"/>
                  <a:ea typeface="宋体" panose="02010600030101010101" pitchFamily="2" charset="-122"/>
                  <a:cs typeface="Times New Roman" panose="02020603050405020304" pitchFamily="18" charset="0"/>
                </a:endParaRPr>
              </a:p>
              <a:p>
                <a:pPr>
                  <a:spcBef>
                    <a:spcPts val="900"/>
                  </a:spcBef>
                  <a:spcAft>
                    <a:spcPts val="900"/>
                  </a:spcAft>
                </a:pPr>
                <a:r>
                  <a:rPr lang="zh-CN" altLang="zh-CN" sz="2800" dirty="0">
                    <a:effectLst/>
                    <a:latin typeface="Cambria" panose="02040503050406030204" pitchFamily="18" charset="0"/>
                    <a:ea typeface="宋体" panose="02010600030101010101" pitchFamily="2" charset="-122"/>
                    <a:cs typeface="Times New Roman" panose="02020603050405020304" pitchFamily="18" charset="0"/>
                  </a:rPr>
                  <a:t>对于每一个</a:t>
                </a:r>
                <a:r>
                  <a:rPr lang="en-US" altLang="zh-CN" sz="2800" dirty="0">
                    <a:effectLst/>
                    <a:latin typeface="Cambria" panose="02040503050406030204" pitchFamily="18" charset="0"/>
                    <a:ea typeface="宋体" panose="02010600030101010101" pitchFamily="2" charset="-122"/>
                    <a:cs typeface="Times New Roman" panose="02020603050405020304" pitchFamily="18" charset="0"/>
                  </a:rPr>
                  <a:t>bootstrap</a:t>
                </a:r>
                <a:r>
                  <a:rPr lang="zh-CN" altLang="zh-CN" sz="2800" dirty="0">
                    <a:effectLst/>
                    <a:latin typeface="Cambria" panose="02040503050406030204" pitchFamily="18" charset="0"/>
                    <a:ea typeface="宋体" panose="02010600030101010101" pitchFamily="2" charset="-122"/>
                    <a:cs typeface="Times New Roman" panose="02020603050405020304" pitchFamily="18" charset="0"/>
                  </a:rPr>
                  <a:t>样本算出中位</a:t>
                </a:r>
                <a:r>
                  <a:rPr lang="zh-CN" altLang="en-US" sz="2800" dirty="0">
                    <a:effectLst/>
                    <a:latin typeface="Cambria" panose="02040503050406030204" pitchFamily="18" charset="0"/>
                    <a:ea typeface="宋体" panose="02010600030101010101" pitchFamily="2" charset="-122"/>
                    <a:cs typeface="Times New Roman" panose="02020603050405020304" pitchFamily="18" charset="0"/>
                  </a:rPr>
                  <a:t>数</a:t>
                </a:r>
                <a14:m>
                  <m:oMath xmlns:m="http://schemas.openxmlformats.org/officeDocument/2006/math">
                    <m:sSubSup>
                      <m:sSubSupPr>
                        <m:ctrlPr>
                          <a:rPr lang="zh-CN" altLang="zh-CN" sz="2800" i="1">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800" i="1">
                            <a:effectLst/>
                            <a:latin typeface="Cambria Math" panose="02040503050406030204" pitchFamily="18" charset="0"/>
                            <a:ea typeface="宋体" panose="02010600030101010101" pitchFamily="2" charset="-122"/>
                            <a:cs typeface="Times New Roman" panose="02020603050405020304" pitchFamily="18" charset="0"/>
                          </a:rPr>
                          <m:t>𝑀</m:t>
                        </m:r>
                      </m:e>
                      <m:sub>
                        <m:r>
                          <a:rPr lang="en-US" altLang="zh-CN" sz="2800" i="1">
                            <a:effectLst/>
                            <a:latin typeface="Cambria Math" panose="02040503050406030204" pitchFamily="18" charset="0"/>
                            <a:ea typeface="宋体" panose="02010600030101010101" pitchFamily="2" charset="-122"/>
                            <a:cs typeface="Times New Roman" panose="02020603050405020304" pitchFamily="18" charset="0"/>
                          </a:rPr>
                          <m:t>1</m:t>
                        </m:r>
                      </m:sub>
                      <m:sup>
                        <m:r>
                          <a:rPr lang="en-US" altLang="zh-CN" sz="2800">
                            <a:effectLst/>
                            <a:latin typeface="Cambria Math" panose="02040503050406030204" pitchFamily="18" charset="0"/>
                            <a:ea typeface="宋体" panose="02010600030101010101" pitchFamily="2" charset="-122"/>
                            <a:cs typeface="Times New Roman" panose="02020603050405020304" pitchFamily="18" charset="0"/>
                          </a:rPr>
                          <m:t>⋆</m:t>
                        </m:r>
                      </m:sup>
                    </m:sSubSup>
                    <m:r>
                      <a:rPr lang="en-US" altLang="zh-CN" sz="2800">
                        <a:effectLst/>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altLang="zh-CN" sz="2800" i="1">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800" i="1">
                            <a:effectLst/>
                            <a:latin typeface="Cambria Math" panose="02040503050406030204" pitchFamily="18" charset="0"/>
                            <a:ea typeface="宋体" panose="02010600030101010101" pitchFamily="2" charset="-122"/>
                            <a:cs typeface="Times New Roman" panose="02020603050405020304" pitchFamily="18" charset="0"/>
                          </a:rPr>
                          <m:t>𝑀</m:t>
                        </m:r>
                      </m:e>
                      <m:sub>
                        <m:r>
                          <a:rPr lang="en-US" altLang="zh-CN" sz="2800" i="1">
                            <a:effectLst/>
                            <a:latin typeface="Cambria Math" panose="02040503050406030204" pitchFamily="18" charset="0"/>
                            <a:ea typeface="宋体" panose="02010600030101010101" pitchFamily="2" charset="-122"/>
                            <a:cs typeface="Times New Roman" panose="02020603050405020304" pitchFamily="18" charset="0"/>
                          </a:rPr>
                          <m:t>2</m:t>
                        </m:r>
                      </m:sub>
                      <m:sup>
                        <m:r>
                          <a:rPr lang="en-US" altLang="zh-CN" sz="2800">
                            <a:effectLst/>
                            <a:latin typeface="Cambria Math" panose="02040503050406030204" pitchFamily="18" charset="0"/>
                            <a:ea typeface="宋体" panose="02010600030101010101" pitchFamily="2" charset="-122"/>
                            <a:cs typeface="Times New Roman" panose="02020603050405020304" pitchFamily="18" charset="0"/>
                          </a:rPr>
                          <m:t>⋆</m:t>
                        </m:r>
                      </m:sup>
                    </m:sSubSup>
                    <m:r>
                      <a:rPr lang="en-US" altLang="zh-CN" sz="2800">
                        <a:effectLst/>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altLang="zh-CN" sz="2800" i="1">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800" i="1">
                            <a:effectLst/>
                            <a:latin typeface="Cambria Math" panose="02040503050406030204" pitchFamily="18" charset="0"/>
                            <a:ea typeface="宋体" panose="02010600030101010101" pitchFamily="2" charset="-122"/>
                            <a:cs typeface="Times New Roman" panose="02020603050405020304" pitchFamily="18" charset="0"/>
                          </a:rPr>
                          <m:t>𝑀</m:t>
                        </m:r>
                      </m:e>
                      <m:sub>
                        <m:r>
                          <a:rPr lang="en-US" altLang="zh-CN" sz="2800" i="1">
                            <a:effectLst/>
                            <a:latin typeface="Cambria Math" panose="02040503050406030204" pitchFamily="18" charset="0"/>
                            <a:ea typeface="宋体" panose="02010600030101010101" pitchFamily="2" charset="-122"/>
                            <a:cs typeface="Times New Roman" panose="02020603050405020304" pitchFamily="18" charset="0"/>
                          </a:rPr>
                          <m:t>10000</m:t>
                        </m:r>
                      </m:sub>
                      <m:sup>
                        <m:r>
                          <a:rPr lang="en-US" altLang="zh-CN" sz="2800">
                            <a:effectLst/>
                            <a:latin typeface="Cambria Math" panose="02040503050406030204" pitchFamily="18" charset="0"/>
                            <a:ea typeface="宋体" panose="02010600030101010101" pitchFamily="2" charset="-122"/>
                            <a:cs typeface="Times New Roman" panose="02020603050405020304" pitchFamily="18" charset="0"/>
                          </a:rPr>
                          <m:t>⋆</m:t>
                        </m:r>
                      </m:sup>
                    </m:sSubSup>
                  </m:oMath>
                </a14:m>
                <a:r>
                  <a:rPr lang="en-US" altLang="zh-CN" sz="2800" dirty="0">
                    <a:effectLst/>
                    <a:latin typeface="Cambria" panose="02040503050406030204" pitchFamily="18" charset="0"/>
                    <a:ea typeface="宋体" panose="02010600030101010101" pitchFamily="2" charset="-122"/>
                    <a:cs typeface="Times New Roman" panose="02020603050405020304" pitchFamily="18" charset="0"/>
                  </a:rPr>
                  <a:t>.</a:t>
                </a:r>
                <a:endParaRPr lang="zh-CN" altLang="zh-CN" sz="2800" dirty="0">
                  <a:effectLst/>
                  <a:latin typeface="Cambria" panose="02040503050406030204" pitchFamily="18" charset="0"/>
                  <a:ea typeface="宋体" panose="02010600030101010101" pitchFamily="2" charset="-122"/>
                  <a:cs typeface="Times New Roman" panose="02020603050405020304" pitchFamily="18" charset="0"/>
                </a:endParaRPr>
              </a:p>
              <a:p>
                <a:pPr>
                  <a:spcBef>
                    <a:spcPts val="900"/>
                  </a:spcBef>
                  <a:spcAft>
                    <a:spcPts val="900"/>
                  </a:spcAft>
                </a:pPr>
                <a:r>
                  <a:rPr lang="zh-CN" altLang="zh-CN" sz="2800" dirty="0">
                    <a:effectLst/>
                    <a:latin typeface="Cambria" panose="02040503050406030204" pitchFamily="18" charset="0"/>
                    <a:ea typeface="宋体" panose="02010600030101010101" pitchFamily="2" charset="-122"/>
                    <a:cs typeface="Times New Roman" panose="02020603050405020304" pitchFamily="18" charset="0"/>
                  </a:rPr>
                  <a:t>将它们自小到大排序得到</a:t>
                </a:r>
              </a:p>
              <a:p>
                <a:pPr>
                  <a:spcBef>
                    <a:spcPts val="900"/>
                  </a:spcBef>
                  <a:spcAft>
                    <a:spcPts val="900"/>
                  </a:spcAft>
                </a:pPr>
                <a14:m>
                  <m:oMathPara xmlns:m="http://schemas.openxmlformats.org/officeDocument/2006/math">
                    <m:oMathParaPr>
                      <m:jc m:val="centerGroup"/>
                    </m:oMathParaPr>
                    <m:oMath xmlns:m="http://schemas.openxmlformats.org/officeDocument/2006/math">
                      <m:sSubSup>
                        <m:sSubSup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400" i="1">
                              <a:effectLst/>
                              <a:latin typeface="Cambria Math" panose="02040503050406030204" pitchFamily="18" charset="0"/>
                              <a:cs typeface="Times New Roman" panose="02020603050405020304" pitchFamily="18" charset="0"/>
                            </a:rPr>
                            <m:t>𝑀</m:t>
                          </m:r>
                        </m:e>
                        <m:sub>
                          <m:d>
                            <m:d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2400" i="1">
                                  <a:effectLst/>
                                  <a:latin typeface="Cambria Math" panose="02040503050406030204" pitchFamily="18" charset="0"/>
                                  <a:cs typeface="Times New Roman" panose="02020603050405020304" pitchFamily="18" charset="0"/>
                                </a:rPr>
                                <m:t>1</m:t>
                              </m:r>
                            </m:e>
                          </m:d>
                        </m:sub>
                        <m:sup>
                          <m:r>
                            <a:rPr lang="en-US" altLang="zh-CN" sz="2400">
                              <a:effectLst/>
                              <a:latin typeface="Cambria Math" panose="02040503050406030204" pitchFamily="18" charset="0"/>
                              <a:cs typeface="Times New Roman" panose="02020603050405020304" pitchFamily="18" charset="0"/>
                            </a:rPr>
                            <m:t>⋆</m:t>
                          </m:r>
                        </m:sup>
                      </m:sSubSup>
                      <m:r>
                        <a:rPr lang="en-US" altLang="zh-CN" sz="2400">
                          <a:effectLst/>
                          <a:latin typeface="Cambria Math" panose="02040503050406030204" pitchFamily="18" charset="0"/>
                          <a:cs typeface="Times New Roman" panose="02020603050405020304" pitchFamily="18" charset="0"/>
                        </a:rPr>
                        <m:t>≤</m:t>
                      </m:r>
                      <m:sSubSup>
                        <m:sSubSup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400" i="1">
                              <a:effectLst/>
                              <a:latin typeface="Cambria Math" panose="02040503050406030204" pitchFamily="18" charset="0"/>
                              <a:cs typeface="Times New Roman" panose="02020603050405020304" pitchFamily="18" charset="0"/>
                            </a:rPr>
                            <m:t>𝑀</m:t>
                          </m:r>
                        </m:e>
                        <m:sub>
                          <m:d>
                            <m:d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2400" i="1">
                                  <a:effectLst/>
                                  <a:latin typeface="Cambria Math" panose="02040503050406030204" pitchFamily="18" charset="0"/>
                                  <a:cs typeface="Times New Roman" panose="02020603050405020304" pitchFamily="18" charset="0"/>
                                </a:rPr>
                                <m:t>2</m:t>
                              </m:r>
                            </m:e>
                          </m:d>
                        </m:sub>
                        <m:sup>
                          <m:r>
                            <a:rPr lang="en-US" altLang="zh-CN" sz="2400">
                              <a:effectLst/>
                              <a:latin typeface="Cambria Math" panose="02040503050406030204" pitchFamily="18" charset="0"/>
                              <a:cs typeface="Times New Roman" panose="02020603050405020304" pitchFamily="18" charset="0"/>
                            </a:rPr>
                            <m:t>⋆</m:t>
                          </m:r>
                        </m:sup>
                      </m:sSubSup>
                      <m:r>
                        <a:rPr lang="en-US" altLang="zh-CN" sz="2400">
                          <a:effectLst/>
                          <a:latin typeface="Cambria Math" panose="02040503050406030204" pitchFamily="18" charset="0"/>
                          <a:cs typeface="Times New Roman" panose="02020603050405020304" pitchFamily="18" charset="0"/>
                        </a:rPr>
                        <m:t>≤…≤</m:t>
                      </m:r>
                      <m:sSubSup>
                        <m:sSubSup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400" i="1">
                              <a:effectLst/>
                              <a:latin typeface="Cambria Math" panose="02040503050406030204" pitchFamily="18" charset="0"/>
                              <a:cs typeface="Times New Roman" panose="02020603050405020304" pitchFamily="18" charset="0"/>
                            </a:rPr>
                            <m:t>𝑀</m:t>
                          </m:r>
                        </m:e>
                        <m:sub>
                          <m:d>
                            <m:d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2400" i="1">
                                  <a:effectLst/>
                                  <a:latin typeface="Cambria Math" panose="02040503050406030204" pitchFamily="18" charset="0"/>
                                  <a:cs typeface="Times New Roman" panose="02020603050405020304" pitchFamily="18" charset="0"/>
                                </a:rPr>
                                <m:t>250</m:t>
                              </m:r>
                            </m:e>
                          </m:d>
                        </m:sub>
                        <m:sup>
                          <m:r>
                            <a:rPr lang="en-US" altLang="zh-CN" sz="2400">
                              <a:effectLst/>
                              <a:latin typeface="Cambria Math" panose="02040503050406030204" pitchFamily="18" charset="0"/>
                              <a:cs typeface="Times New Roman" panose="02020603050405020304" pitchFamily="18" charset="0"/>
                            </a:rPr>
                            <m:t>⋆</m:t>
                          </m:r>
                        </m:sup>
                      </m:sSubSup>
                      <m:r>
                        <a:rPr lang="en-US" altLang="zh-CN" sz="2400">
                          <a:effectLst/>
                          <a:latin typeface="Cambria Math" panose="02040503050406030204" pitchFamily="18" charset="0"/>
                          <a:cs typeface="Times New Roman" panose="02020603050405020304" pitchFamily="18" charset="0"/>
                        </a:rPr>
                        <m:t>≤</m:t>
                      </m:r>
                      <m:sSubSup>
                        <m:sSubSup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400" i="1">
                              <a:effectLst/>
                              <a:latin typeface="Cambria Math" panose="02040503050406030204" pitchFamily="18" charset="0"/>
                              <a:cs typeface="Times New Roman" panose="02020603050405020304" pitchFamily="18" charset="0"/>
                            </a:rPr>
                            <m:t>𝑀</m:t>
                          </m:r>
                        </m:e>
                        <m:sub>
                          <m:d>
                            <m:d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2400" i="1">
                                  <a:effectLst/>
                                  <a:latin typeface="Cambria Math" panose="02040503050406030204" pitchFamily="18" charset="0"/>
                                  <a:cs typeface="Times New Roman" panose="02020603050405020304" pitchFamily="18" charset="0"/>
                                </a:rPr>
                                <m:t>251</m:t>
                              </m:r>
                            </m:e>
                          </m:d>
                        </m:sub>
                        <m:sup>
                          <m:r>
                            <a:rPr lang="en-US" altLang="zh-CN" sz="2400">
                              <a:effectLst/>
                              <a:latin typeface="Cambria Math" panose="02040503050406030204" pitchFamily="18" charset="0"/>
                              <a:cs typeface="Times New Roman" panose="02020603050405020304" pitchFamily="18" charset="0"/>
                            </a:rPr>
                            <m:t>⋆</m:t>
                          </m:r>
                        </m:sup>
                      </m:sSubSup>
                      <m:r>
                        <a:rPr lang="en-US" altLang="zh-CN" sz="2400">
                          <a:effectLst/>
                          <a:latin typeface="Cambria Math" panose="02040503050406030204" pitchFamily="18" charset="0"/>
                          <a:cs typeface="Times New Roman" panose="02020603050405020304" pitchFamily="18" charset="0"/>
                        </a:rPr>
                        <m:t>≤…≤</m:t>
                      </m:r>
                      <m:sSubSup>
                        <m:sSubSup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400" i="1">
                              <a:effectLst/>
                              <a:latin typeface="Cambria Math" panose="02040503050406030204" pitchFamily="18" charset="0"/>
                              <a:cs typeface="Times New Roman" panose="02020603050405020304" pitchFamily="18" charset="0"/>
                            </a:rPr>
                            <m:t>𝑀</m:t>
                          </m:r>
                        </m:e>
                        <m:sub>
                          <m:d>
                            <m:d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2400" i="1">
                                  <a:effectLst/>
                                  <a:latin typeface="Cambria Math" panose="02040503050406030204" pitchFamily="18" charset="0"/>
                                  <a:cs typeface="Times New Roman" panose="02020603050405020304" pitchFamily="18" charset="0"/>
                                </a:rPr>
                                <m:t>9750</m:t>
                              </m:r>
                            </m:e>
                          </m:d>
                        </m:sub>
                        <m:sup>
                          <m:r>
                            <a:rPr lang="en-US" altLang="zh-CN" sz="2400">
                              <a:effectLst/>
                              <a:latin typeface="Cambria Math" panose="02040503050406030204" pitchFamily="18" charset="0"/>
                              <a:cs typeface="Times New Roman" panose="02020603050405020304" pitchFamily="18" charset="0"/>
                            </a:rPr>
                            <m:t>⋆</m:t>
                          </m:r>
                        </m:sup>
                      </m:sSubSup>
                      <m:r>
                        <a:rPr lang="en-US" altLang="zh-CN" sz="2400">
                          <a:effectLst/>
                          <a:latin typeface="Cambria Math" panose="02040503050406030204" pitchFamily="18" charset="0"/>
                          <a:cs typeface="Times New Roman" panose="02020603050405020304" pitchFamily="18" charset="0"/>
                        </a:rPr>
                        <m:t>≤</m:t>
                      </m:r>
                      <m:sSubSup>
                        <m:sSubSup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400" i="1">
                              <a:effectLst/>
                              <a:latin typeface="Cambria Math" panose="02040503050406030204" pitchFamily="18" charset="0"/>
                              <a:cs typeface="Times New Roman" panose="02020603050405020304" pitchFamily="18" charset="0"/>
                            </a:rPr>
                            <m:t>𝑀</m:t>
                          </m:r>
                        </m:e>
                        <m:sub>
                          <m:d>
                            <m:d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2400" i="1">
                                  <a:effectLst/>
                                  <a:latin typeface="Cambria Math" panose="02040503050406030204" pitchFamily="18" charset="0"/>
                                  <a:cs typeface="Times New Roman" panose="02020603050405020304" pitchFamily="18" charset="0"/>
                                </a:rPr>
                                <m:t>9751</m:t>
                              </m:r>
                            </m:e>
                          </m:d>
                        </m:sub>
                        <m:sup>
                          <m:r>
                            <a:rPr lang="en-US" altLang="zh-CN" sz="2400">
                              <a:effectLst/>
                              <a:latin typeface="Cambria Math" panose="02040503050406030204" pitchFamily="18" charset="0"/>
                              <a:cs typeface="Times New Roman" panose="02020603050405020304" pitchFamily="18" charset="0"/>
                            </a:rPr>
                            <m:t>⋆</m:t>
                          </m:r>
                        </m:sup>
                      </m:sSubSup>
                      <m:r>
                        <a:rPr lang="en-US" altLang="zh-CN" sz="2400">
                          <a:effectLst/>
                          <a:latin typeface="Cambria Math" panose="02040503050406030204" pitchFamily="18" charset="0"/>
                          <a:cs typeface="Times New Roman" panose="02020603050405020304" pitchFamily="18" charset="0"/>
                        </a:rPr>
                        <m:t>≤…≤</m:t>
                      </m:r>
                      <m:sSubSup>
                        <m:sSubSup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400" i="1">
                              <a:effectLst/>
                              <a:latin typeface="Cambria Math" panose="02040503050406030204" pitchFamily="18" charset="0"/>
                              <a:cs typeface="Times New Roman" panose="02020603050405020304" pitchFamily="18" charset="0"/>
                            </a:rPr>
                            <m:t>𝑀</m:t>
                          </m:r>
                        </m:e>
                        <m:sub>
                          <m:d>
                            <m:d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2400" i="1">
                                  <a:effectLst/>
                                  <a:latin typeface="Cambria Math" panose="02040503050406030204" pitchFamily="18" charset="0"/>
                                  <a:cs typeface="Times New Roman" panose="02020603050405020304" pitchFamily="18" charset="0"/>
                                </a:rPr>
                                <m:t>10000</m:t>
                              </m:r>
                            </m:e>
                          </m:d>
                        </m:sub>
                        <m:sup>
                          <m:r>
                            <a:rPr lang="en-US" altLang="zh-CN" sz="2400">
                              <a:effectLst/>
                              <a:latin typeface="Cambria Math" panose="02040503050406030204" pitchFamily="18" charset="0"/>
                              <a:cs typeface="Times New Roman" panose="02020603050405020304" pitchFamily="18" charset="0"/>
                            </a:rPr>
                            <m:t>⋆</m:t>
                          </m:r>
                        </m:sup>
                      </m:sSubSup>
                    </m:oMath>
                  </m:oMathPara>
                </a14:m>
                <a:endParaRPr lang="zh-CN" altLang="zh-CN" sz="2800" dirty="0">
                  <a:effectLst/>
                  <a:latin typeface="Cambria" panose="02040503050406030204" pitchFamily="18" charset="0"/>
                  <a:ea typeface="宋体" panose="02010600030101010101" pitchFamily="2" charset="-122"/>
                  <a:cs typeface="Times New Roman" panose="02020603050405020304" pitchFamily="18" charset="0"/>
                </a:endParaRPr>
              </a:p>
              <a:p>
                <a:pPr>
                  <a:spcBef>
                    <a:spcPts val="900"/>
                  </a:spcBef>
                  <a:spcAft>
                    <a:spcPts val="900"/>
                  </a:spcAft>
                </a:pPr>
                <a:r>
                  <a:rPr lang="en-US" altLang="zh-CN" sz="2800" dirty="0" err="1">
                    <a:effectLst/>
                    <a:latin typeface="宋体" panose="02010600030101010101" pitchFamily="2" charset="-122"/>
                    <a:ea typeface="宋体" panose="02010600030101010101" pitchFamily="2" charset="-122"/>
                    <a:cs typeface="Times New Roman" panose="02020603050405020304" pitchFamily="18" charset="0"/>
                  </a:rPr>
                  <a:t>由</a:t>
                </a:r>
                <a:r>
                  <a:rPr lang="en-US" altLang="zh-CN" sz="2400" dirty="0" err="1">
                    <a:effectLst/>
                    <a:latin typeface="Cambria" panose="02040503050406030204" pitchFamily="18" charset="0"/>
                    <a:ea typeface="宋体" panose="02010600030101010101" pitchFamily="2" charset="-122"/>
                    <a:cs typeface="Times New Roman" panose="02020603050405020304" pitchFamily="18" charset="0"/>
                  </a:rPr>
                  <a:t>B</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=10000,1-a=0.95,a=0.05,</a:t>
                </a:r>
              </a:p>
              <a:p>
                <a:pPr>
                  <a:spcBef>
                    <a:spcPts val="900"/>
                  </a:spcBef>
                  <a:spcAft>
                    <a:spcPts val="900"/>
                  </a:spcAft>
                </a:pP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k1=|10000×0.05/2|=250,k2=|10 000×(1-0.05/2)1=9750.</a:t>
                </a:r>
                <a:endParaRPr lang="zh-CN" altLang="zh-CN" sz="2400" dirty="0">
                  <a:effectLst/>
                  <a:latin typeface="Cambria" panose="02040503050406030204" pitchFamily="18" charset="0"/>
                  <a:ea typeface="宋体" panose="02010600030101010101" pitchFamily="2" charset="-122"/>
                  <a:cs typeface="Times New Roman" panose="02020603050405020304" pitchFamily="18" charset="0"/>
                </a:endParaRPr>
              </a:p>
              <a:p>
                <a:pPr>
                  <a:spcBef>
                    <a:spcPts val="900"/>
                  </a:spcBef>
                  <a:spcAft>
                    <a:spcPts val="900"/>
                  </a:spcAft>
                </a:pPr>
                <a:r>
                  <a:rPr lang="en-US" altLang="zh-CN" sz="2800" dirty="0" err="1">
                    <a:effectLst/>
                    <a:latin typeface="Cambria" panose="02040503050406030204" pitchFamily="18" charset="0"/>
                    <a:ea typeface="宋体" panose="02010600030101010101" pitchFamily="2" charset="-122"/>
                    <a:cs typeface="Times New Roman" panose="02020603050405020304" pitchFamily="18" charset="0"/>
                  </a:rPr>
                  <a:t>bootstrap</a:t>
                </a:r>
                <a:r>
                  <a:rPr lang="en-US" altLang="zh-CN" sz="2800" dirty="0" err="1">
                    <a:effectLst/>
                    <a:latin typeface="宋体" panose="02010600030101010101" pitchFamily="2" charset="-122"/>
                    <a:ea typeface="宋体" panose="02010600030101010101" pitchFamily="2" charset="-122"/>
                    <a:cs typeface="Times New Roman" panose="02020603050405020304" pitchFamily="18" charset="0"/>
                  </a:rPr>
                  <a:t>置信区间为</a:t>
                </a:r>
                <a14:m>
                  <m:oMath xmlns:m="http://schemas.openxmlformats.org/officeDocument/2006/math">
                    <m:d>
                      <m:dPr>
                        <m:ctrlPr>
                          <a:rPr lang="zh-CN" altLang="zh-CN" sz="2800" i="1">
                            <a:effectLst/>
                            <a:latin typeface="Cambria Math" panose="02040503050406030204" pitchFamily="18" charset="0"/>
                            <a:ea typeface="Cambria Math" panose="02040503050406030204" pitchFamily="18" charset="0"/>
                            <a:cs typeface="Times New Roman" panose="02020603050405020304" pitchFamily="18" charset="0"/>
                          </a:rPr>
                        </m:ctrlPr>
                      </m:dPr>
                      <m:e>
                        <m:sSubSup>
                          <m:sSubSupPr>
                            <m:ctrlPr>
                              <a:rPr lang="zh-CN" altLang="zh-CN" sz="2800" i="1">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800" i="1">
                                <a:effectLst/>
                                <a:latin typeface="Cambria Math" panose="02040503050406030204" pitchFamily="18" charset="0"/>
                                <a:ea typeface="宋体" panose="02010600030101010101" pitchFamily="2" charset="-122"/>
                                <a:cs typeface="Times New Roman" panose="02020603050405020304" pitchFamily="18" charset="0"/>
                              </a:rPr>
                              <m:t>𝑀</m:t>
                            </m:r>
                          </m:e>
                          <m:sub>
                            <m:d>
                              <m:dPr>
                                <m:ctrlPr>
                                  <a:rPr lang="zh-CN" altLang="zh-CN" sz="2800"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2800" i="1">
                                    <a:effectLst/>
                                    <a:latin typeface="Cambria Math" panose="02040503050406030204" pitchFamily="18" charset="0"/>
                                    <a:ea typeface="宋体" panose="02010600030101010101" pitchFamily="2" charset="-122"/>
                                    <a:cs typeface="Times New Roman" panose="02020603050405020304" pitchFamily="18" charset="0"/>
                                  </a:rPr>
                                  <m:t>250</m:t>
                                </m:r>
                              </m:e>
                            </m:d>
                          </m:sub>
                          <m:sup>
                            <m:r>
                              <a:rPr lang="en-US" altLang="zh-CN" sz="2800">
                                <a:effectLst/>
                                <a:latin typeface="Cambria Math" panose="02040503050406030204" pitchFamily="18" charset="0"/>
                                <a:ea typeface="宋体" panose="02010600030101010101" pitchFamily="2" charset="-122"/>
                                <a:cs typeface="Times New Roman" panose="02020603050405020304" pitchFamily="18" charset="0"/>
                              </a:rPr>
                              <m:t>⋆</m:t>
                            </m:r>
                          </m:sup>
                        </m:sSubSup>
                        <m:r>
                          <a:rPr lang="en-US" altLang="zh-CN" sz="2800">
                            <a:effectLst/>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altLang="zh-CN" sz="2800" i="1">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800" i="1">
                                <a:effectLst/>
                                <a:latin typeface="Cambria Math" panose="02040503050406030204" pitchFamily="18" charset="0"/>
                                <a:ea typeface="宋体" panose="02010600030101010101" pitchFamily="2" charset="-122"/>
                                <a:cs typeface="Times New Roman" panose="02020603050405020304" pitchFamily="18" charset="0"/>
                              </a:rPr>
                              <m:t>𝑀</m:t>
                            </m:r>
                          </m:e>
                          <m:sub>
                            <m:d>
                              <m:dPr>
                                <m:ctrlPr>
                                  <a:rPr lang="zh-CN" altLang="zh-CN" sz="2800"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2800" i="1">
                                    <a:effectLst/>
                                    <a:latin typeface="Cambria Math" panose="02040503050406030204" pitchFamily="18" charset="0"/>
                                    <a:ea typeface="宋体" panose="02010600030101010101" pitchFamily="2" charset="-122"/>
                                    <a:cs typeface="Times New Roman" panose="02020603050405020304" pitchFamily="18" charset="0"/>
                                  </a:rPr>
                                  <m:t>9750</m:t>
                                </m:r>
                              </m:e>
                            </m:d>
                          </m:sub>
                          <m:sup>
                            <m:r>
                              <a:rPr lang="en-US" altLang="zh-CN" sz="2800">
                                <a:effectLst/>
                                <a:latin typeface="Cambria Math" panose="02040503050406030204" pitchFamily="18" charset="0"/>
                                <a:ea typeface="宋体" panose="02010600030101010101" pitchFamily="2" charset="-122"/>
                                <a:cs typeface="Times New Roman" panose="02020603050405020304" pitchFamily="18" charset="0"/>
                              </a:rPr>
                              <m:t>⋆</m:t>
                            </m:r>
                          </m:sup>
                        </m:sSubSup>
                      </m:e>
                    </m:d>
                    <m:r>
                      <a:rPr lang="en-US" altLang="zh-CN" sz="2800">
                        <a:effectLst/>
                        <a:latin typeface="Cambria Math" panose="02040503050406030204" pitchFamily="18" charset="0"/>
                        <a:ea typeface="宋体" panose="02010600030101010101" pitchFamily="2" charset="-122"/>
                        <a:cs typeface="Times New Roman" panose="02020603050405020304" pitchFamily="18" charset="0"/>
                      </a:rPr>
                      <m:t>=</m:t>
                    </m:r>
                    <m:d>
                      <m:dPr>
                        <m:ctrlPr>
                          <a:rPr lang="zh-CN" altLang="zh-CN" sz="2800"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2800" i="1">
                            <a:effectLst/>
                            <a:latin typeface="Cambria Math" panose="02040503050406030204" pitchFamily="18" charset="0"/>
                            <a:ea typeface="宋体" panose="02010600030101010101" pitchFamily="2" charset="-122"/>
                            <a:cs typeface="Times New Roman" panose="02020603050405020304" pitchFamily="18" charset="0"/>
                          </a:rPr>
                          <m:t>134.8</m:t>
                        </m:r>
                        <m:r>
                          <a:rPr lang="en-US" altLang="zh-CN" sz="28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800" i="1">
                            <a:effectLst/>
                            <a:latin typeface="Cambria Math" panose="02040503050406030204" pitchFamily="18" charset="0"/>
                            <a:ea typeface="宋体" panose="02010600030101010101" pitchFamily="2" charset="-122"/>
                            <a:cs typeface="Times New Roman" panose="02020603050405020304" pitchFamily="18" charset="0"/>
                          </a:rPr>
                          <m:t>135.8</m:t>
                        </m:r>
                      </m:e>
                    </m:d>
                  </m:oMath>
                </a14:m>
                <a:r>
                  <a:rPr lang="en-US" altLang="zh-CN" sz="2800" dirty="0">
                    <a:effectLst/>
                    <a:latin typeface="Cambria" panose="02040503050406030204" pitchFamily="18" charset="0"/>
                    <a:ea typeface="宋体" panose="02010600030101010101" pitchFamily="2" charset="-122"/>
                    <a:cs typeface="Times New Roman" panose="02020603050405020304" pitchFamily="18" charset="0"/>
                  </a:rPr>
                  <a:t>.</a:t>
                </a:r>
                <a:endParaRPr lang="zh-CN" altLang="zh-CN" sz="2800" dirty="0">
                  <a:effectLst/>
                  <a:latin typeface="Cambria" panose="02040503050406030204" pitchFamily="18" charset="0"/>
                  <a:ea typeface="宋体" panose="02010600030101010101" pitchFamily="2" charset="-122"/>
                  <a:cs typeface="Times New Roman" panose="02020603050405020304" pitchFamily="18" charset="0"/>
                </a:endParaRPr>
              </a:p>
            </p:txBody>
          </p:sp>
        </mc:Choice>
        <mc:Fallback xmlns="">
          <p:sp>
            <p:nvSpPr>
              <p:cNvPr id="7" name="文本框 6">
                <a:extLst>
                  <a:ext uri="{FF2B5EF4-FFF2-40B4-BE49-F238E27FC236}">
                    <a16:creationId xmlns:a16="http://schemas.microsoft.com/office/drawing/2014/main" id="{D6569446-FB7E-4FFD-92D5-F69398E0B35A}"/>
                  </a:ext>
                </a:extLst>
              </p:cNvPr>
              <p:cNvSpPr txBox="1">
                <a:spLocks noRot="1" noChangeAspect="1" noMove="1" noResize="1" noEditPoints="1" noAdjustHandles="1" noChangeArrowheads="1" noChangeShapeType="1" noTextEdit="1"/>
              </p:cNvSpPr>
              <p:nvPr/>
            </p:nvSpPr>
            <p:spPr>
              <a:xfrm>
                <a:off x="20095" y="1005708"/>
                <a:ext cx="9144000" cy="5227841"/>
              </a:xfrm>
              <a:prstGeom prst="rect">
                <a:avLst/>
              </a:prstGeom>
              <a:blipFill>
                <a:blip r:embed="rId2"/>
                <a:stretch>
                  <a:fillRect l="-1333" t="-1632" b="-1049"/>
                </a:stretch>
              </a:blipFill>
              <a:ln w="25400">
                <a:noFill/>
              </a:ln>
            </p:spPr>
            <p:txBody>
              <a:bodyPr/>
              <a:lstStyle/>
              <a:p>
                <a:r>
                  <a:rPr lang="zh-CN" altLang="en-US">
                    <a:noFill/>
                  </a:rPr>
                  <a:t> </a:t>
                </a:r>
              </a:p>
            </p:txBody>
          </p:sp>
        </mc:Fallback>
      </mc:AlternateContent>
    </p:spTree>
    <p:extLst>
      <p:ext uri="{BB962C8B-B14F-4D97-AF65-F5344CB8AC3E}">
        <p14:creationId xmlns:p14="http://schemas.microsoft.com/office/powerpoint/2010/main" val="75988827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标题 1">
            <a:extLst>
              <a:ext uri="{FF2B5EF4-FFF2-40B4-BE49-F238E27FC236}">
                <a16:creationId xmlns:a16="http://schemas.microsoft.com/office/drawing/2014/main" id="{C5D96BB7-F3EE-475D-8C4A-757D9F1B8C06}"/>
              </a:ext>
            </a:extLst>
          </p:cNvPr>
          <p:cNvSpPr>
            <a:spLocks noGrp="1" noChangeArrowheads="1"/>
          </p:cNvSpPr>
          <p:nvPr>
            <p:ph type="title"/>
          </p:nvPr>
        </p:nvSpPr>
        <p:spPr>
          <a:xfrm>
            <a:off x="-15875" y="142875"/>
            <a:ext cx="9493420" cy="642938"/>
          </a:xfrm>
        </p:spPr>
        <p:txBody>
          <a:bodyPr/>
          <a:lstStyle/>
          <a:p>
            <a:pPr algn="l" defTabSz="512763" fontAlgn="base">
              <a:spcAft>
                <a:spcPct val="0"/>
              </a:spcAft>
            </a:pPr>
            <a:r>
              <a:rPr lang="en-US" altLang="zh-CN" dirty="0"/>
              <a:t>4</a:t>
            </a:r>
            <a:r>
              <a:rPr lang="zh-CN" altLang="en-US" dirty="0"/>
              <a:t>，</a:t>
            </a:r>
            <a:r>
              <a:rPr lang="en-US" altLang="zh-CN" dirty="0"/>
              <a:t>bootstrap</a:t>
            </a:r>
            <a:r>
              <a:rPr lang="zh-CN" altLang="en-US" dirty="0"/>
              <a:t>置信区间</a:t>
            </a:r>
            <a:r>
              <a:rPr lang="en-US" altLang="zh-CN" dirty="0"/>
              <a:t>-bootstrap-t</a:t>
            </a:r>
            <a:r>
              <a:rPr lang="zh-CN" altLang="en-US" dirty="0"/>
              <a:t>法</a:t>
            </a:r>
          </a:p>
        </p:txBody>
      </p:sp>
      <p:sp>
        <p:nvSpPr>
          <p:cNvPr id="4" name="灯片编号占位符 2">
            <a:extLst>
              <a:ext uri="{FF2B5EF4-FFF2-40B4-BE49-F238E27FC236}">
                <a16:creationId xmlns:a16="http://schemas.microsoft.com/office/drawing/2014/main" id="{C27C162C-7E7E-4C70-B53F-15564590C7C6}"/>
              </a:ext>
            </a:extLst>
          </p:cNvPr>
          <p:cNvSpPr>
            <a:spLocks noGrp="1" noChangeArrowheads="1"/>
          </p:cNvSpPr>
          <p:nvPr>
            <p:ph type="sldNum" sz="quarter" idx="12"/>
          </p:nvPr>
        </p:nvSpPr>
        <p:spPr bwMode="auto">
          <a:xfrm>
            <a:off x="6553200" y="6391275"/>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9FCE3FB9-BAC7-4293-A5BB-B8E090A183F8}" type="slidenum">
              <a:rPr lang="zh-CN" altLang="en-US">
                <a:solidFill>
                  <a:srgbClr val="898989"/>
                </a:solidFill>
              </a:rPr>
              <a:pPr/>
              <a:t>98</a:t>
            </a:fld>
            <a:endParaRPr lang="zh-CN" altLang="en-US">
              <a:solidFill>
                <a:srgbClr val="898989"/>
              </a:solidFill>
            </a:endParaRPr>
          </a:p>
        </p:txBody>
      </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DE2530F2-4349-4970-A953-BC0501F00AED}"/>
                  </a:ext>
                </a:extLst>
              </p:cNvPr>
              <p:cNvSpPr txBox="1"/>
              <p:nvPr/>
            </p:nvSpPr>
            <p:spPr>
              <a:xfrm>
                <a:off x="4440" y="998730"/>
                <a:ext cx="9144000" cy="5365443"/>
              </a:xfrm>
              <a:prstGeom prst="rect">
                <a:avLst/>
              </a:prstGeom>
              <a:noFill/>
              <a:ln w="25400">
                <a:noFill/>
              </a:ln>
            </p:spPr>
            <p:txBody>
              <a:bodyPr wrap="square">
                <a:spAutoFit/>
              </a:bodyPr>
              <a:lstStyle/>
              <a:p>
                <a:pPr>
                  <a:spcBef>
                    <a:spcPts val="900"/>
                  </a:spcBef>
                  <a:spcAft>
                    <a:spcPts val="900"/>
                  </a:spcAft>
                </a:pPr>
                <a:r>
                  <a:rPr lang="en-US" altLang="zh-CN" sz="2400" dirty="0" err="1">
                    <a:effectLst/>
                    <a:latin typeface="宋体" panose="02010600030101010101" pitchFamily="2" charset="-122"/>
                    <a:cs typeface="Times New Roman" panose="02020603050405020304" pitchFamily="18" charset="0"/>
                  </a:rPr>
                  <a:t>以</a:t>
                </a:r>
                <a:r>
                  <a:rPr lang="en-US" altLang="zh-CN" sz="2400" b="1" dirty="0" err="1">
                    <a:solidFill>
                      <a:srgbClr val="FF0000"/>
                    </a:solidFill>
                    <a:effectLst/>
                    <a:latin typeface="宋体" panose="02010600030101010101" pitchFamily="2" charset="-122"/>
                    <a:cs typeface="Times New Roman" panose="02020603050405020304" pitchFamily="18" charset="0"/>
                  </a:rPr>
                  <a:t>求期望</a:t>
                </a:r>
                <a14:m>
                  <m:oMath xmlns:m="http://schemas.openxmlformats.org/officeDocument/2006/math">
                    <m:r>
                      <a:rPr lang="en-US" altLang="zh-CN" sz="2400" i="1">
                        <a:effectLst/>
                        <a:latin typeface="Cambria Math" panose="02040503050406030204" pitchFamily="18" charset="0"/>
                        <a:cs typeface="Times New Roman" panose="02020603050405020304" pitchFamily="18" charset="0"/>
                      </a:rPr>
                      <m:t>𝜙</m:t>
                    </m:r>
                  </m:oMath>
                </a14:m>
                <a:r>
                  <a:rPr lang="en-US" altLang="zh-CN" sz="2400" dirty="0" err="1">
                    <a:effectLst/>
                    <a:latin typeface="宋体" panose="02010600030101010101" pitchFamily="2" charset="-122"/>
                    <a:cs typeface="Times New Roman" panose="02020603050405020304" pitchFamily="18" charset="0"/>
                  </a:rPr>
                  <a:t>的</a:t>
                </a:r>
                <a:r>
                  <a:rPr lang="en-US" altLang="zh-CN" sz="2400" dirty="0" err="1">
                    <a:effectLst/>
                    <a:latin typeface="Cambria" panose="02040503050406030204" pitchFamily="18" charset="0"/>
                    <a:cs typeface="Times New Roman" panose="02020603050405020304" pitchFamily="18" charset="0"/>
                  </a:rPr>
                  <a:t>bootstrap</a:t>
                </a:r>
                <a:r>
                  <a:rPr lang="en-US" altLang="zh-CN" sz="2400" dirty="0" err="1">
                    <a:effectLst/>
                    <a:latin typeface="宋体" panose="02010600030101010101" pitchFamily="2" charset="-122"/>
                    <a:cs typeface="Times New Roman" panose="02020603050405020304" pitchFamily="18" charset="0"/>
                  </a:rPr>
                  <a:t>置信区间为例</a:t>
                </a:r>
                <a:r>
                  <a:rPr lang="en-US" altLang="zh-CN" sz="2400" dirty="0">
                    <a:effectLst/>
                    <a:latin typeface="宋体" panose="02010600030101010101" pitchFamily="2" charset="-122"/>
                    <a:cs typeface="Times New Roman" panose="02020603050405020304" pitchFamily="18" charset="0"/>
                  </a:rPr>
                  <a:t>。</a:t>
                </a:r>
                <a:endParaRPr lang="zh-CN" altLang="zh-CN" sz="2400" dirty="0">
                  <a:effectLst/>
                  <a:latin typeface="Cambria" panose="02040503050406030204" pitchFamily="18" charset="0"/>
                  <a:cs typeface="Times New Roman" panose="02020603050405020304" pitchFamily="18" charset="0"/>
                </a:endParaRPr>
              </a:p>
              <a:p>
                <a:pPr>
                  <a:spcBef>
                    <a:spcPts val="900"/>
                  </a:spcBef>
                  <a:spcAft>
                    <a:spcPts val="900"/>
                  </a:spcAft>
                </a:pPr>
                <a:r>
                  <a:rPr lang="en-US" altLang="zh-CN" sz="2400" b="1" dirty="0" err="1">
                    <a:effectLst/>
                    <a:latin typeface="宋体" panose="02010600030101010101" pitchFamily="2" charset="-122"/>
                    <a:cs typeface="Times New Roman" panose="02020603050405020304" pitchFamily="18" charset="0"/>
                  </a:rPr>
                  <a:t>枢轴量法</a:t>
                </a:r>
                <a:r>
                  <a:rPr lang="en-US" altLang="zh-CN" sz="2400" dirty="0" err="1">
                    <a:effectLst/>
                    <a:latin typeface="宋体" panose="02010600030101010101" pitchFamily="2" charset="-122"/>
                    <a:cs typeface="Times New Roman" panose="02020603050405020304" pitchFamily="18" charset="0"/>
                  </a:rPr>
                  <a:t>是构造置信区间的最基本的方法</a:t>
                </a:r>
                <a:r>
                  <a:rPr lang="en-US" altLang="zh-CN" sz="2400" dirty="0">
                    <a:effectLst/>
                    <a:latin typeface="宋体" panose="02010600030101010101" pitchFamily="2" charset="-122"/>
                    <a:cs typeface="Times New Roman" panose="02020603050405020304" pitchFamily="18" charset="0"/>
                  </a:rPr>
                  <a:t>。</a:t>
                </a:r>
                <a:r>
                  <a:rPr lang="en-US" altLang="zh-CN" sz="2400" dirty="0">
                    <a:effectLst/>
                    <a:latin typeface="Cambria" panose="02040503050406030204" pitchFamily="18" charset="0"/>
                    <a:cs typeface="Times New Roman" panose="02020603050405020304" pitchFamily="18" charset="0"/>
                  </a:rPr>
                  <a:t> </a:t>
                </a:r>
                <a:endParaRPr lang="zh-CN" altLang="zh-CN" sz="2400" dirty="0">
                  <a:effectLst/>
                  <a:latin typeface="Cambria" panose="02040503050406030204" pitchFamily="18" charset="0"/>
                  <a:cs typeface="Times New Roman" panose="02020603050405020304" pitchFamily="18" charset="0"/>
                </a:endParaRPr>
              </a:p>
              <a:p>
                <a:pPr>
                  <a:spcBef>
                    <a:spcPts val="900"/>
                  </a:spcBef>
                  <a:spcAft>
                    <a:spcPts val="900"/>
                  </a:spcAft>
                </a:pPr>
                <a:r>
                  <a:rPr lang="en-US" altLang="zh-CN" sz="2400" dirty="0">
                    <a:effectLst/>
                    <a:latin typeface="宋体" panose="02010600030101010101" pitchFamily="2" charset="-122"/>
                    <a:cs typeface="Times New Roman" panose="02020603050405020304" pitchFamily="18" charset="0"/>
                  </a:rPr>
                  <a:t>设</a:t>
                </a:r>
                <a14:m>
                  <m:oMath xmlns:m="http://schemas.openxmlformats.org/officeDocument/2006/math">
                    <m:r>
                      <a:rPr lang="en-US" altLang="zh-CN" sz="2400" i="1">
                        <a:effectLst/>
                        <a:latin typeface="Cambria Math" panose="02040503050406030204" pitchFamily="18" charset="0"/>
                        <a:cs typeface="Times New Roman" panose="02020603050405020304" pitchFamily="18" charset="0"/>
                      </a:rPr>
                      <m:t>𝜙</m:t>
                    </m:r>
                  </m:oMath>
                </a14:m>
                <a:r>
                  <a:rPr lang="en-US" altLang="zh-CN" sz="2400" dirty="0" err="1">
                    <a:effectLst/>
                    <a:latin typeface="宋体" panose="02010600030101010101" pitchFamily="2" charset="-122"/>
                    <a:cs typeface="Times New Roman" panose="02020603050405020304" pitchFamily="18" charset="0"/>
                  </a:rPr>
                  <a:t>是</a:t>
                </a:r>
                <a:r>
                  <a:rPr lang="en-US" altLang="zh-CN" sz="2400" b="1" dirty="0" err="1">
                    <a:effectLst/>
                    <a:latin typeface="宋体" panose="02010600030101010101" pitchFamily="2" charset="-122"/>
                    <a:cs typeface="Times New Roman" panose="02020603050405020304" pitchFamily="18" charset="0"/>
                  </a:rPr>
                  <a:t>总体</a:t>
                </a:r>
                <a14:m>
                  <m:oMath xmlns:m="http://schemas.openxmlformats.org/officeDocument/2006/math">
                    <m:r>
                      <a:rPr lang="en-US" altLang="zh-CN" sz="2400" i="1">
                        <a:effectLst/>
                        <a:latin typeface="Cambria Math" panose="02040503050406030204" pitchFamily="18" charset="0"/>
                        <a:cs typeface="Times New Roman" panose="02020603050405020304" pitchFamily="18" charset="0"/>
                      </a:rPr>
                      <m:t>𝐹</m:t>
                    </m:r>
                    <m:d>
                      <m:d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2400">
                            <a:effectLst/>
                            <a:latin typeface="Cambria Math" panose="02040503050406030204" pitchFamily="18" charset="0"/>
                            <a:cs typeface="Times New Roman" panose="02020603050405020304" pitchFamily="18" charset="0"/>
                          </a:rPr>
                          <m:t>⋅</m:t>
                        </m:r>
                      </m:e>
                    </m:d>
                  </m:oMath>
                </a14:m>
                <a:r>
                  <a:rPr lang="en-US" altLang="zh-CN" sz="2400" dirty="0" err="1">
                    <a:effectLst/>
                    <a:latin typeface="宋体" panose="02010600030101010101" pitchFamily="2" charset="-122"/>
                    <a:cs typeface="Times New Roman" panose="02020603050405020304" pitchFamily="18" charset="0"/>
                  </a:rPr>
                  <a:t>的一个参数（比如期望</a:t>
                </a:r>
                <a:r>
                  <a:rPr lang="en-US" altLang="zh-CN" sz="2400" dirty="0">
                    <a:effectLst/>
                    <a:latin typeface="宋体" panose="02010600030101010101" pitchFamily="2" charset="-122"/>
                    <a:cs typeface="Times New Roman" panose="02020603050405020304" pitchFamily="18" charset="0"/>
                  </a:rPr>
                  <a:t>）。</a:t>
                </a:r>
                <a:endParaRPr lang="zh-CN" altLang="zh-CN" sz="2400" dirty="0">
                  <a:effectLst/>
                  <a:latin typeface="Cambria" panose="02040503050406030204" pitchFamily="18" charset="0"/>
                  <a:cs typeface="Times New Roman" panose="02020603050405020304" pitchFamily="18" charset="0"/>
                </a:endParaRPr>
              </a:p>
              <a:p>
                <a:pPr>
                  <a:spcBef>
                    <a:spcPts val="900"/>
                  </a:spcBef>
                  <a:spcAft>
                    <a:spcPts val="900"/>
                  </a:spcAft>
                </a:pPr>
                <a:r>
                  <a:rPr lang="en-US" altLang="zh-CN" sz="2400" dirty="0">
                    <a:effectLst/>
                    <a:latin typeface="Cambria" panose="02040503050406030204" pitchFamily="18" charset="0"/>
                    <a:cs typeface="Times New Roman" panose="02020603050405020304" pitchFamily="18" charset="0"/>
                  </a:rPr>
                  <a:t> </a:t>
                </a:r>
                <a14:m>
                  <m:oMath xmlns:m="http://schemas.openxmlformats.org/officeDocument/2006/math">
                    <m:r>
                      <a:rPr lang="en-US" altLang="zh-CN" sz="2400" b="1" i="1">
                        <a:effectLst/>
                        <a:latin typeface="Cambria Math" panose="02040503050406030204" pitchFamily="18" charset="0"/>
                        <a:cs typeface="Times New Roman" panose="02020603050405020304" pitchFamily="18" charset="0"/>
                      </a:rPr>
                      <m:t>𝐗</m:t>
                    </m:r>
                    <m:r>
                      <a:rPr lang="en-US" altLang="zh-CN" sz="2400">
                        <a:effectLst/>
                        <a:latin typeface="Cambria Math" panose="02040503050406030204" pitchFamily="18" charset="0"/>
                        <a:cs typeface="Times New Roman" panose="02020603050405020304" pitchFamily="18" charset="0"/>
                      </a:rPr>
                      <m:t>=</m:t>
                    </m:r>
                    <m:d>
                      <m:d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cs typeface="Times New Roman" panose="02020603050405020304" pitchFamily="18" charset="0"/>
                              </a:rPr>
                              <m:t>𝑥</m:t>
                            </m:r>
                          </m:e>
                          <m:sub>
                            <m:r>
                              <a:rPr lang="en-US" altLang="zh-CN" sz="2400" i="1">
                                <a:effectLst/>
                                <a:latin typeface="Cambria Math" panose="02040503050406030204" pitchFamily="18" charset="0"/>
                                <a:cs typeface="Times New Roman" panose="02020603050405020304" pitchFamily="18" charset="0"/>
                              </a:rPr>
                              <m:t>1</m:t>
                            </m:r>
                          </m:sub>
                        </m:sSub>
                        <m:r>
                          <a:rPr lang="en-US" altLang="zh-CN" sz="2400">
                            <a:effectLst/>
                            <a:latin typeface="Cambria Math" panose="02040503050406030204" pitchFamily="18" charset="0"/>
                            <a:cs typeface="Times New Roman" panose="02020603050405020304" pitchFamily="18" charset="0"/>
                          </a:rPr>
                          <m:t>,</m:t>
                        </m:r>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cs typeface="Times New Roman" panose="02020603050405020304" pitchFamily="18" charset="0"/>
                              </a:rPr>
                              <m:t>𝑥</m:t>
                            </m:r>
                          </m:e>
                          <m:sub>
                            <m:r>
                              <a:rPr lang="en-US" altLang="zh-CN" sz="2400" i="1">
                                <a:effectLst/>
                                <a:latin typeface="Cambria Math" panose="02040503050406030204" pitchFamily="18" charset="0"/>
                                <a:cs typeface="Times New Roman" panose="02020603050405020304" pitchFamily="18" charset="0"/>
                              </a:rPr>
                              <m:t>2</m:t>
                            </m:r>
                          </m:sub>
                        </m:sSub>
                        <m:r>
                          <a:rPr lang="en-US" altLang="zh-CN" sz="2400">
                            <a:effectLst/>
                            <a:latin typeface="Cambria Math" panose="02040503050406030204" pitchFamily="18" charset="0"/>
                            <a:cs typeface="Times New Roman" panose="02020603050405020304" pitchFamily="18" charset="0"/>
                          </a:rPr>
                          <m:t>,…,</m:t>
                        </m:r>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cs typeface="Times New Roman" panose="02020603050405020304" pitchFamily="18" charset="0"/>
                              </a:rPr>
                              <m:t>𝑥</m:t>
                            </m:r>
                          </m:e>
                          <m:sub>
                            <m:r>
                              <a:rPr lang="en-US" altLang="zh-CN" sz="2400" i="1">
                                <a:effectLst/>
                                <a:latin typeface="Cambria Math" panose="02040503050406030204" pitchFamily="18" charset="0"/>
                                <a:cs typeface="Times New Roman" panose="02020603050405020304" pitchFamily="18" charset="0"/>
                              </a:rPr>
                              <m:t>𝑛</m:t>
                            </m:r>
                          </m:sub>
                        </m:sSub>
                      </m:e>
                    </m:d>
                  </m:oMath>
                </a14:m>
                <a:r>
                  <a:rPr lang="en-US" altLang="zh-CN" sz="2400" dirty="0" err="1">
                    <a:effectLst/>
                    <a:latin typeface="宋体" panose="02010600030101010101" pitchFamily="2" charset="-122"/>
                    <a:cs typeface="Times New Roman" panose="02020603050405020304" pitchFamily="18" charset="0"/>
                  </a:rPr>
                  <a:t>为来自总体的样本，容量为</a:t>
                </a:r>
                <a:r>
                  <a:rPr lang="en-US" altLang="zh-CN" sz="2400" dirty="0" err="1">
                    <a:effectLst/>
                    <a:latin typeface="Cambria" panose="02040503050406030204" pitchFamily="18" charset="0"/>
                    <a:cs typeface="Times New Roman" panose="02020603050405020304" pitchFamily="18" charset="0"/>
                  </a:rPr>
                  <a:t>n</a:t>
                </a:r>
                <a:endParaRPr lang="zh-CN" altLang="zh-CN" sz="2400" dirty="0">
                  <a:effectLst/>
                  <a:latin typeface="Cambria" panose="02040503050406030204" pitchFamily="18" charset="0"/>
                  <a:cs typeface="Times New Roman" panose="02020603050405020304" pitchFamily="18" charset="0"/>
                </a:endParaRPr>
              </a:p>
              <a:p>
                <a:pPr>
                  <a:spcBef>
                    <a:spcPts val="900"/>
                  </a:spcBef>
                  <a:spcAft>
                    <a:spcPts val="900"/>
                  </a:spcAft>
                </a:pPr>
                <a:r>
                  <a:rPr lang="en-US" altLang="zh-CN" sz="2400" dirty="0" err="1">
                    <a:effectLst/>
                    <a:latin typeface="宋体" panose="02010600030101010101" pitchFamily="2" charset="-122"/>
                    <a:cs typeface="Times New Roman" panose="02020603050405020304" pitchFamily="18" charset="0"/>
                  </a:rPr>
                  <a:t>均值和方差均为未知参数，我们要利用样本值来估计期望</a:t>
                </a:r>
                <a14:m>
                  <m:oMath xmlns:m="http://schemas.openxmlformats.org/officeDocument/2006/math">
                    <m:r>
                      <a:rPr lang="en-US" altLang="zh-CN" sz="2400" i="1">
                        <a:effectLst/>
                        <a:latin typeface="Cambria Math" panose="02040503050406030204" pitchFamily="18" charset="0"/>
                        <a:cs typeface="Times New Roman" panose="02020603050405020304" pitchFamily="18" charset="0"/>
                      </a:rPr>
                      <m:t>𝜙</m:t>
                    </m:r>
                  </m:oMath>
                </a14:m>
                <a:endParaRPr lang="zh-CN" altLang="zh-CN" sz="2400" dirty="0">
                  <a:effectLst/>
                  <a:latin typeface="Cambria" panose="02040503050406030204" pitchFamily="18" charset="0"/>
                  <a:cs typeface="Times New Roman" panose="02020603050405020304" pitchFamily="18" charset="0"/>
                </a:endParaRPr>
              </a:p>
              <a:p>
                <a:pPr>
                  <a:spcBef>
                    <a:spcPts val="900"/>
                  </a:spcBef>
                  <a:spcAft>
                    <a:spcPts val="900"/>
                  </a:spcAft>
                </a:pPr>
                <a:r>
                  <a:rPr lang="en-US" altLang="zh-CN" sz="2400" dirty="0">
                    <a:effectLst/>
                    <a:latin typeface="Cambria" panose="02040503050406030204" pitchFamily="18" charset="0"/>
                    <a:cs typeface="Times New Roman" panose="02020603050405020304" pitchFamily="18" charset="0"/>
                  </a:rPr>
                  <a:t> </a:t>
                </a:r>
                <a:r>
                  <a:rPr lang="en-US" altLang="zh-CN" sz="2400" dirty="0" err="1">
                    <a:effectLst/>
                    <a:latin typeface="宋体" panose="02010600030101010101" pitchFamily="2" charset="-122"/>
                    <a:cs typeface="Times New Roman" panose="02020603050405020304" pitchFamily="18" charset="0"/>
                  </a:rPr>
                  <a:t>考虑函数</a:t>
                </a:r>
                <a14:m>
                  <m:oMath xmlns:m="http://schemas.openxmlformats.org/officeDocument/2006/math">
                    <m:r>
                      <a:rPr lang="en-US" altLang="zh-CN" sz="2400" i="1">
                        <a:effectLst/>
                        <a:latin typeface="Cambria Math" panose="02040503050406030204" pitchFamily="18" charset="0"/>
                        <a:cs typeface="Times New Roman" panose="02020603050405020304" pitchFamily="18" charset="0"/>
                      </a:rPr>
                      <m:t>𝑔</m:t>
                    </m:r>
                    <m:d>
                      <m:d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2400" b="1" i="1">
                            <a:effectLst/>
                            <a:latin typeface="Cambria Math" panose="02040503050406030204" pitchFamily="18" charset="0"/>
                            <a:cs typeface="Times New Roman" panose="02020603050405020304" pitchFamily="18" charset="0"/>
                          </a:rPr>
                          <m:t>𝐗</m:t>
                        </m:r>
                      </m:e>
                    </m:d>
                  </m:oMath>
                </a14:m>
                <a:r>
                  <a:rPr lang="en-US" altLang="zh-CN" sz="2400" dirty="0" err="1">
                    <a:effectLst/>
                    <a:latin typeface="宋体" panose="02010600030101010101" pitchFamily="2" charset="-122"/>
                    <a:cs typeface="Times New Roman" panose="02020603050405020304" pitchFamily="18" charset="0"/>
                  </a:rPr>
                  <a:t>为与</a:t>
                </a:r>
                <a14:m>
                  <m:oMath xmlns:m="http://schemas.openxmlformats.org/officeDocument/2006/math">
                    <m:r>
                      <a:rPr lang="en-US" altLang="zh-CN" sz="2400" i="1">
                        <a:effectLst/>
                        <a:latin typeface="Cambria Math" panose="02040503050406030204" pitchFamily="18" charset="0"/>
                        <a:cs typeface="Times New Roman" panose="02020603050405020304" pitchFamily="18" charset="0"/>
                      </a:rPr>
                      <m:t>𝜙</m:t>
                    </m:r>
                  </m:oMath>
                </a14:m>
                <a:r>
                  <a:rPr lang="en-US" altLang="zh-CN" sz="2400" dirty="0" err="1">
                    <a:effectLst/>
                    <a:latin typeface="宋体" panose="02010600030101010101" pitchFamily="2" charset="-122"/>
                    <a:cs typeface="Times New Roman" panose="02020603050405020304" pitchFamily="18" charset="0"/>
                  </a:rPr>
                  <a:t>有关系的一个统计量</a:t>
                </a:r>
                <a:r>
                  <a:rPr lang="en-US" altLang="zh-CN" sz="2400" dirty="0">
                    <a:effectLst/>
                    <a:latin typeface="宋体" panose="02010600030101010101" pitchFamily="2" charset="-122"/>
                    <a:cs typeface="Times New Roman" panose="02020603050405020304" pitchFamily="18" charset="0"/>
                  </a:rPr>
                  <a:t>，</a:t>
                </a:r>
                <a:r>
                  <a:rPr lang="en-US" altLang="zh-CN" sz="2400" dirty="0">
                    <a:effectLst/>
                    <a:latin typeface="Cambria" panose="02040503050406030204" pitchFamily="18" charset="0"/>
                    <a:cs typeface="Times New Roman" panose="02020603050405020304" pitchFamily="18" charset="0"/>
                  </a:rPr>
                  <a:t> </a:t>
                </a:r>
                <a:r>
                  <a:rPr lang="en-US" altLang="zh-CN" sz="2400" dirty="0" err="1">
                    <a:effectLst/>
                    <a:latin typeface="宋体" panose="02010600030101010101" pitchFamily="2" charset="-122"/>
                    <a:cs typeface="Times New Roman" panose="02020603050405020304" pitchFamily="18" charset="0"/>
                  </a:rPr>
                  <a:t>经常是</a:t>
                </a:r>
                <a14:m>
                  <m:oMath xmlns:m="http://schemas.openxmlformats.org/officeDocument/2006/math">
                    <m:r>
                      <a:rPr lang="en-US" altLang="zh-CN" sz="2400" i="1">
                        <a:effectLst/>
                        <a:latin typeface="Cambria Math" panose="02040503050406030204" pitchFamily="18" charset="0"/>
                        <a:cs typeface="Times New Roman" panose="02020603050405020304" pitchFamily="18" charset="0"/>
                      </a:rPr>
                      <m:t>𝜙</m:t>
                    </m:r>
                  </m:oMath>
                </a14:m>
                <a:r>
                  <a:rPr lang="en-US" altLang="zh-CN" sz="2400" dirty="0" err="1">
                    <a:effectLst/>
                    <a:latin typeface="宋体" panose="02010600030101010101" pitchFamily="2" charset="-122"/>
                    <a:cs typeface="Times New Roman" panose="02020603050405020304" pitchFamily="18" charset="0"/>
                  </a:rPr>
                  <a:t>的估计量</a:t>
                </a:r>
                <a:r>
                  <a:rPr lang="en-US" altLang="zh-CN" sz="2400" dirty="0">
                    <a:effectLst/>
                    <a:latin typeface="宋体" panose="02010600030101010101" pitchFamily="2" charset="-122"/>
                    <a:cs typeface="Times New Roman" panose="02020603050405020304" pitchFamily="18" charset="0"/>
                  </a:rPr>
                  <a:t>。</a:t>
                </a:r>
                <a:endParaRPr lang="zh-CN" altLang="zh-CN" sz="2400" dirty="0">
                  <a:effectLst/>
                  <a:latin typeface="Cambria" panose="02040503050406030204" pitchFamily="18" charset="0"/>
                  <a:cs typeface="Times New Roman" panose="02020603050405020304" pitchFamily="18" charset="0"/>
                </a:endParaRPr>
              </a:p>
              <a:p>
                <a:pPr>
                  <a:spcBef>
                    <a:spcPts val="900"/>
                  </a:spcBef>
                  <a:spcAft>
                    <a:spcPts val="900"/>
                  </a:spcAft>
                </a:pPr>
                <a14:m>
                  <m:oMathPara xmlns:m="http://schemas.openxmlformats.org/officeDocument/2006/math">
                    <m:oMathParaPr>
                      <m:jc m:val="centerGroup"/>
                    </m:oMathParaPr>
                    <m:oMath xmlns:m="http://schemas.openxmlformats.org/officeDocument/2006/math">
                      <m:r>
                        <a:rPr lang="en-US" altLang="zh-CN" sz="2400" i="1">
                          <a:effectLst/>
                          <a:latin typeface="Cambria Math" panose="02040503050406030204" pitchFamily="18" charset="0"/>
                          <a:cs typeface="Times New Roman" panose="02020603050405020304" pitchFamily="18" charset="0"/>
                        </a:rPr>
                        <m:t>𝑔</m:t>
                      </m:r>
                      <m:d>
                        <m:d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2400" b="1" i="1">
                              <a:effectLst/>
                              <a:latin typeface="Cambria Math" panose="02040503050406030204" pitchFamily="18" charset="0"/>
                              <a:cs typeface="Times New Roman" panose="02020603050405020304" pitchFamily="18" charset="0"/>
                            </a:rPr>
                            <m:t>𝐗</m:t>
                          </m:r>
                        </m:e>
                      </m:d>
                      <m:r>
                        <a:rPr lang="en-US" altLang="zh-CN" sz="2400">
                          <a:effectLst/>
                          <a:latin typeface="Cambria Math" panose="02040503050406030204" pitchFamily="18" charset="0"/>
                          <a:cs typeface="Times New Roman" panose="02020603050405020304" pitchFamily="18" charset="0"/>
                        </a:rPr>
                        <m:t>=</m:t>
                      </m:r>
                      <m:f>
                        <m:f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fPr>
                        <m:num>
                          <m:acc>
                            <m:accPr>
                              <m:chr m:val="‾"/>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sz="2400" i="1">
                                  <a:effectLst/>
                                  <a:latin typeface="Cambria Math" panose="02040503050406030204" pitchFamily="18" charset="0"/>
                                  <a:cs typeface="Times New Roman" panose="02020603050405020304" pitchFamily="18" charset="0"/>
                                </a:rPr>
                                <m:t>𝑋</m:t>
                              </m:r>
                            </m:e>
                          </m:acc>
                          <m:r>
                            <a:rPr lang="en-US" altLang="zh-CN" sz="2400" i="1">
                              <a:effectLst/>
                              <a:latin typeface="Cambria Math" panose="02040503050406030204" pitchFamily="18" charset="0"/>
                              <a:cs typeface="Times New Roman" panose="02020603050405020304" pitchFamily="18" charset="0"/>
                            </a:rPr>
                            <m:t>−</m:t>
                          </m:r>
                          <m:r>
                            <a:rPr lang="en-US" altLang="zh-CN" sz="2400" i="1">
                              <a:effectLst/>
                              <a:latin typeface="Cambria Math" panose="02040503050406030204" pitchFamily="18" charset="0"/>
                              <a:cs typeface="Times New Roman" panose="02020603050405020304" pitchFamily="18" charset="0"/>
                            </a:rPr>
                            <m:t>𝜇</m:t>
                          </m:r>
                        </m:num>
                        <m:den>
                          <m:r>
                            <a:rPr lang="en-US" altLang="zh-CN" sz="2400" i="1">
                              <a:effectLst/>
                              <a:latin typeface="Cambria Math" panose="02040503050406030204" pitchFamily="18" charset="0"/>
                              <a:cs typeface="Times New Roman" panose="02020603050405020304" pitchFamily="18" charset="0"/>
                            </a:rPr>
                            <m:t>𝑆</m:t>
                          </m:r>
                          <m:r>
                            <a:rPr lang="en-US" altLang="zh-CN" sz="2400">
                              <a:effectLst/>
                              <a:latin typeface="Cambria Math" panose="02040503050406030204" pitchFamily="18" charset="0"/>
                              <a:cs typeface="Times New Roman" panose="02020603050405020304" pitchFamily="18" charset="0"/>
                            </a:rPr>
                            <m:t>/</m:t>
                          </m:r>
                          <m:rad>
                            <m:radPr>
                              <m:degHide m:val="on"/>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radPr>
                            <m:deg/>
                            <m:e>
                              <m:r>
                                <a:rPr lang="en-US" altLang="zh-CN" sz="2400" i="1">
                                  <a:effectLst/>
                                  <a:latin typeface="Cambria Math" panose="02040503050406030204" pitchFamily="18" charset="0"/>
                                  <a:cs typeface="Times New Roman" panose="02020603050405020304" pitchFamily="18" charset="0"/>
                                </a:rPr>
                                <m:t>𝑛</m:t>
                              </m:r>
                            </m:e>
                          </m:rad>
                        </m:den>
                      </m:f>
                    </m:oMath>
                  </m:oMathPara>
                </a14:m>
                <a:endParaRPr lang="zh-CN" altLang="zh-CN" sz="2400" dirty="0">
                  <a:effectLst/>
                  <a:latin typeface="Cambria" panose="02040503050406030204" pitchFamily="18" charset="0"/>
                  <a:cs typeface="Times New Roman" panose="02020603050405020304" pitchFamily="18" charset="0"/>
                </a:endParaRPr>
              </a:p>
              <a:p>
                <a:pPr>
                  <a:spcBef>
                    <a:spcPts val="900"/>
                  </a:spcBef>
                  <a:spcAft>
                    <a:spcPts val="900"/>
                  </a:spcAft>
                </a:pPr>
                <a:r>
                  <a:rPr lang="en-US" altLang="zh-CN" sz="2400" dirty="0" err="1">
                    <a:effectLst/>
                    <a:latin typeface="宋体" panose="02010600030101010101" pitchFamily="2" charset="-122"/>
                    <a:cs typeface="Times New Roman" panose="02020603050405020304" pitchFamily="18" charset="0"/>
                  </a:rPr>
                  <a:t>假设总体</a:t>
                </a:r>
                <a:r>
                  <a:rPr lang="en-US" altLang="zh-CN" sz="2400" dirty="0" err="1">
                    <a:effectLst/>
                    <a:latin typeface="Cambria" panose="02040503050406030204" pitchFamily="18" charset="0"/>
                    <a:cs typeface="Times New Roman" panose="02020603050405020304" pitchFamily="18" charset="0"/>
                  </a:rPr>
                  <a:t>F</a:t>
                </a:r>
                <a:r>
                  <a:rPr lang="en-US" altLang="zh-CN" sz="2400" dirty="0" err="1">
                    <a:effectLst/>
                    <a:latin typeface="宋体" panose="02010600030101010101" pitchFamily="2" charset="-122"/>
                    <a:cs typeface="Times New Roman" panose="02020603050405020304" pitchFamily="18" charset="0"/>
                  </a:rPr>
                  <a:t>具有正态分布</a:t>
                </a:r>
                <a:r>
                  <a:rPr lang="en-US" altLang="zh-CN" sz="2400" dirty="0">
                    <a:effectLst/>
                    <a:latin typeface="Cambria" panose="02040503050406030204" pitchFamily="18" charset="0"/>
                    <a:cs typeface="Times New Roman" panose="02020603050405020304" pitchFamily="18" charset="0"/>
                  </a:rPr>
                  <a:t>, </a:t>
                </a:r>
                <a:r>
                  <a:rPr lang="en-US" altLang="zh-CN" sz="2400" dirty="0" err="1">
                    <a:effectLst/>
                    <a:latin typeface="宋体" panose="02010600030101010101" pitchFamily="2" charset="-122"/>
                    <a:cs typeface="Times New Roman" panose="02020603050405020304" pitchFamily="18" charset="0"/>
                  </a:rPr>
                  <a:t>此时</a:t>
                </a:r>
                <a14:m>
                  <m:oMath xmlns:m="http://schemas.openxmlformats.org/officeDocument/2006/math">
                    <m:r>
                      <a:rPr lang="en-US" altLang="zh-CN" sz="2400" i="1">
                        <a:effectLst/>
                        <a:latin typeface="Cambria Math" panose="02040503050406030204" pitchFamily="18" charset="0"/>
                        <a:cs typeface="Times New Roman" panose="02020603050405020304" pitchFamily="18" charset="0"/>
                      </a:rPr>
                      <m:t>𝑔</m:t>
                    </m:r>
                    <m:d>
                      <m:d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2400" b="1" i="1">
                            <a:effectLst/>
                            <a:latin typeface="Cambria Math" panose="02040503050406030204" pitchFamily="18" charset="0"/>
                            <a:cs typeface="Times New Roman" panose="02020603050405020304" pitchFamily="18" charset="0"/>
                          </a:rPr>
                          <m:t>𝐗</m:t>
                        </m:r>
                      </m:e>
                    </m:d>
                  </m:oMath>
                </a14:m>
                <a:r>
                  <a:rPr lang="en-US" altLang="zh-CN" sz="2400" dirty="0" err="1">
                    <a:effectLst/>
                    <a:latin typeface="宋体" panose="02010600030101010101" pitchFamily="2" charset="-122"/>
                    <a:cs typeface="Times New Roman" panose="02020603050405020304" pitchFamily="18" charset="0"/>
                  </a:rPr>
                  <a:t>的分布与参数</a:t>
                </a:r>
                <a14:m>
                  <m:oMath xmlns:m="http://schemas.openxmlformats.org/officeDocument/2006/math">
                    <m:r>
                      <a:rPr lang="en-US" altLang="zh-CN" sz="2400" i="1">
                        <a:effectLst/>
                        <a:latin typeface="Cambria Math" panose="02040503050406030204" pitchFamily="18" charset="0"/>
                        <a:cs typeface="Times New Roman" panose="02020603050405020304" pitchFamily="18" charset="0"/>
                      </a:rPr>
                      <m:t>𝜙</m:t>
                    </m:r>
                  </m:oMath>
                </a14:m>
                <a:r>
                  <a:rPr lang="en-US" altLang="zh-CN" sz="2400" dirty="0" err="1">
                    <a:effectLst/>
                    <a:latin typeface="宋体" panose="02010600030101010101" pitchFamily="2" charset="-122"/>
                    <a:cs typeface="Times New Roman" panose="02020603050405020304" pitchFamily="18" charset="0"/>
                  </a:rPr>
                  <a:t>无关</a:t>
                </a:r>
                <a:r>
                  <a:rPr lang="en-US" altLang="zh-CN" sz="2400" dirty="0">
                    <a:effectLst/>
                    <a:latin typeface="Cambria" panose="02040503050406030204" pitchFamily="18" charset="0"/>
                    <a:cs typeface="Times New Roman" panose="02020603050405020304" pitchFamily="18" charset="0"/>
                  </a:rPr>
                  <a:t>, </a:t>
                </a:r>
                <a:r>
                  <a:rPr lang="en-US" altLang="zh-CN" sz="2400" dirty="0" err="1">
                    <a:effectLst/>
                    <a:latin typeface="宋体" panose="02010600030101010101" pitchFamily="2" charset="-122"/>
                    <a:cs typeface="Times New Roman" panose="02020603050405020304" pitchFamily="18" charset="0"/>
                  </a:rPr>
                  <a:t>它是一个</a:t>
                </a:r>
                <a:r>
                  <a:rPr lang="en-US" altLang="zh-CN" sz="2400" b="1" dirty="0" err="1">
                    <a:effectLst/>
                    <a:latin typeface="宋体" panose="02010600030101010101" pitchFamily="2" charset="-122"/>
                    <a:cs typeface="Times New Roman" panose="02020603050405020304" pitchFamily="18" charset="0"/>
                  </a:rPr>
                  <a:t>枢轴量</a:t>
                </a:r>
                <a:r>
                  <a:rPr lang="en-US" altLang="zh-CN" sz="2400" dirty="0" err="1">
                    <a:effectLst/>
                    <a:latin typeface="宋体" panose="02010600030101010101" pitchFamily="2" charset="-122"/>
                    <a:cs typeface="Times New Roman" panose="02020603050405020304" pitchFamily="18" charset="0"/>
                  </a:rPr>
                  <a:t>而且有</a:t>
                </a:r>
                <a14:m>
                  <m:oMath xmlns:m="http://schemas.openxmlformats.org/officeDocument/2006/math">
                    <m:r>
                      <a:rPr lang="en-US" altLang="zh-CN" sz="2400" i="1">
                        <a:effectLst/>
                        <a:latin typeface="Cambria Math" panose="02040503050406030204" pitchFamily="18" charset="0"/>
                        <a:cs typeface="Times New Roman" panose="02020603050405020304" pitchFamily="18" charset="0"/>
                      </a:rPr>
                      <m:t>𝑔</m:t>
                    </m:r>
                    <m:d>
                      <m:d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2400" b="1" i="1">
                            <a:effectLst/>
                            <a:latin typeface="Cambria Math" panose="02040503050406030204" pitchFamily="18" charset="0"/>
                            <a:cs typeface="Times New Roman" panose="02020603050405020304" pitchFamily="18" charset="0"/>
                          </a:rPr>
                          <m:t>𝐗</m:t>
                        </m:r>
                      </m:e>
                    </m:d>
                  </m:oMath>
                </a14:m>
                <a:r>
                  <a:rPr lang="en-US" altLang="zh-CN" sz="2400" dirty="0">
                    <a:effectLst/>
                    <a:latin typeface="Cambria" panose="02040503050406030204" pitchFamily="18" charset="0"/>
                    <a:cs typeface="Times New Roman" panose="02020603050405020304" pitchFamily="18" charset="0"/>
                  </a:rPr>
                  <a:t>~t(n-1),</a:t>
                </a:r>
                <a:r>
                  <a:rPr lang="en-US" altLang="zh-CN" sz="2400" dirty="0" err="1">
                    <a:effectLst/>
                    <a:latin typeface="宋体" panose="02010600030101010101" pitchFamily="2" charset="-122"/>
                    <a:cs typeface="Times New Roman" panose="02020603050405020304" pitchFamily="18" charset="0"/>
                  </a:rPr>
                  <a:t>利用枢轴量</a:t>
                </a:r>
                <a14:m>
                  <m:oMath xmlns:m="http://schemas.openxmlformats.org/officeDocument/2006/math">
                    <m:r>
                      <a:rPr lang="en-US" altLang="zh-CN" sz="2400" i="1">
                        <a:effectLst/>
                        <a:latin typeface="Cambria Math" panose="02040503050406030204" pitchFamily="18" charset="0"/>
                        <a:cs typeface="Times New Roman" panose="02020603050405020304" pitchFamily="18" charset="0"/>
                      </a:rPr>
                      <m:t>𝑔</m:t>
                    </m:r>
                    <m:d>
                      <m:d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2400" b="1" i="1">
                            <a:effectLst/>
                            <a:latin typeface="Cambria Math" panose="02040503050406030204" pitchFamily="18" charset="0"/>
                            <a:cs typeface="Times New Roman" panose="02020603050405020304" pitchFamily="18" charset="0"/>
                          </a:rPr>
                          <m:t>𝐗</m:t>
                        </m:r>
                      </m:e>
                    </m:d>
                  </m:oMath>
                </a14:m>
                <a:r>
                  <a:rPr lang="en-US" altLang="zh-CN" sz="2400" dirty="0">
                    <a:effectLst/>
                    <a:latin typeface="Cambria" panose="02040503050406030204" pitchFamily="18" charset="0"/>
                    <a:cs typeface="Times New Roman" panose="02020603050405020304" pitchFamily="18" charset="0"/>
                  </a:rPr>
                  <a:t>,</a:t>
                </a:r>
                <a:r>
                  <a:rPr lang="en-US" altLang="zh-CN" sz="2400" dirty="0" err="1">
                    <a:effectLst/>
                    <a:latin typeface="宋体" panose="02010600030101010101" pitchFamily="2" charset="-122"/>
                    <a:cs typeface="Times New Roman" panose="02020603050405020304" pitchFamily="18" charset="0"/>
                  </a:rPr>
                  <a:t>就能求得</a:t>
                </a:r>
                <a14:m>
                  <m:oMath xmlns:m="http://schemas.openxmlformats.org/officeDocument/2006/math">
                    <m:r>
                      <a:rPr lang="en-US" altLang="zh-CN" sz="2400" i="1">
                        <a:effectLst/>
                        <a:latin typeface="Cambria Math" panose="02040503050406030204" pitchFamily="18" charset="0"/>
                        <a:cs typeface="Times New Roman" panose="02020603050405020304" pitchFamily="18" charset="0"/>
                      </a:rPr>
                      <m:t>𝜙</m:t>
                    </m:r>
                  </m:oMath>
                </a14:m>
                <a:r>
                  <a:rPr lang="en-US" altLang="zh-CN" sz="2400" dirty="0" err="1">
                    <a:effectLst/>
                    <a:latin typeface="宋体" panose="02010600030101010101" pitchFamily="2" charset="-122"/>
                    <a:cs typeface="Times New Roman" panose="02020603050405020304" pitchFamily="18" charset="0"/>
                  </a:rPr>
                  <a:t>的置信区间</a:t>
                </a:r>
                <a:r>
                  <a:rPr lang="en-US" altLang="zh-CN" sz="2400" dirty="0">
                    <a:effectLst/>
                    <a:latin typeface="Cambria" panose="02040503050406030204" pitchFamily="18" charset="0"/>
                    <a:cs typeface="Times New Roman" panose="02020603050405020304" pitchFamily="18" charset="0"/>
                  </a:rPr>
                  <a:t>.</a:t>
                </a:r>
                <a:endParaRPr lang="zh-CN" altLang="zh-CN" sz="2400" dirty="0">
                  <a:effectLst/>
                  <a:latin typeface="Cambria" panose="02040503050406030204" pitchFamily="18" charset="0"/>
                  <a:cs typeface="Times New Roman" panose="02020603050405020304" pitchFamily="18" charset="0"/>
                </a:endParaRPr>
              </a:p>
            </p:txBody>
          </p:sp>
        </mc:Choice>
        <mc:Fallback xmlns="">
          <p:sp>
            <p:nvSpPr>
              <p:cNvPr id="6" name="文本框 5">
                <a:extLst>
                  <a:ext uri="{FF2B5EF4-FFF2-40B4-BE49-F238E27FC236}">
                    <a16:creationId xmlns:a16="http://schemas.microsoft.com/office/drawing/2014/main" id="{DE2530F2-4349-4970-A953-BC0501F00AED}"/>
                  </a:ext>
                </a:extLst>
              </p:cNvPr>
              <p:cNvSpPr txBox="1">
                <a:spLocks noRot="1" noChangeAspect="1" noMove="1" noResize="1" noEditPoints="1" noAdjustHandles="1" noChangeArrowheads="1" noChangeShapeType="1" noTextEdit="1"/>
              </p:cNvSpPr>
              <p:nvPr/>
            </p:nvSpPr>
            <p:spPr>
              <a:xfrm>
                <a:off x="4440" y="998730"/>
                <a:ext cx="9144000" cy="5365443"/>
              </a:xfrm>
              <a:prstGeom prst="rect">
                <a:avLst/>
              </a:prstGeom>
              <a:blipFill>
                <a:blip r:embed="rId2"/>
                <a:stretch>
                  <a:fillRect l="-1067" t="-1250" r="-267" b="-1705"/>
                </a:stretch>
              </a:blipFill>
              <a:ln w="25400">
                <a:noFill/>
              </a:ln>
            </p:spPr>
            <p:txBody>
              <a:bodyPr/>
              <a:lstStyle/>
              <a:p>
                <a:r>
                  <a:rPr lang="zh-CN" altLang="en-US">
                    <a:noFill/>
                  </a:rPr>
                  <a:t> </a:t>
                </a:r>
              </a:p>
            </p:txBody>
          </p:sp>
        </mc:Fallback>
      </mc:AlternateContent>
    </p:spTree>
    <p:extLst>
      <p:ext uri="{BB962C8B-B14F-4D97-AF65-F5344CB8AC3E}">
        <p14:creationId xmlns:p14="http://schemas.microsoft.com/office/powerpoint/2010/main" val="16853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标题 1">
            <a:extLst>
              <a:ext uri="{FF2B5EF4-FFF2-40B4-BE49-F238E27FC236}">
                <a16:creationId xmlns:a16="http://schemas.microsoft.com/office/drawing/2014/main" id="{C5D96BB7-F3EE-475D-8C4A-757D9F1B8C06}"/>
              </a:ext>
            </a:extLst>
          </p:cNvPr>
          <p:cNvSpPr>
            <a:spLocks noGrp="1" noChangeArrowheads="1"/>
          </p:cNvSpPr>
          <p:nvPr>
            <p:ph type="title"/>
          </p:nvPr>
        </p:nvSpPr>
        <p:spPr>
          <a:xfrm>
            <a:off x="-15875" y="142875"/>
            <a:ext cx="9493420" cy="642938"/>
          </a:xfrm>
        </p:spPr>
        <p:txBody>
          <a:bodyPr/>
          <a:lstStyle/>
          <a:p>
            <a:pPr algn="l" defTabSz="512763" fontAlgn="base">
              <a:spcAft>
                <a:spcPct val="0"/>
              </a:spcAft>
            </a:pPr>
            <a:r>
              <a:rPr lang="en-US" altLang="zh-CN" dirty="0"/>
              <a:t>4</a:t>
            </a:r>
            <a:r>
              <a:rPr lang="zh-CN" altLang="en-US" dirty="0"/>
              <a:t>，</a:t>
            </a:r>
            <a:r>
              <a:rPr lang="en-US" altLang="zh-CN" dirty="0"/>
              <a:t>bootstrap</a:t>
            </a:r>
            <a:r>
              <a:rPr lang="zh-CN" altLang="en-US" dirty="0"/>
              <a:t>置信区间</a:t>
            </a:r>
            <a:r>
              <a:rPr lang="en-US" altLang="zh-CN" dirty="0"/>
              <a:t>-bootstrap-t</a:t>
            </a:r>
            <a:r>
              <a:rPr lang="zh-CN" altLang="en-US" dirty="0"/>
              <a:t>法</a:t>
            </a:r>
          </a:p>
        </p:txBody>
      </p:sp>
      <p:sp>
        <p:nvSpPr>
          <p:cNvPr id="4" name="灯片编号占位符 2">
            <a:extLst>
              <a:ext uri="{FF2B5EF4-FFF2-40B4-BE49-F238E27FC236}">
                <a16:creationId xmlns:a16="http://schemas.microsoft.com/office/drawing/2014/main" id="{C27C162C-7E7E-4C70-B53F-15564590C7C6}"/>
              </a:ext>
            </a:extLst>
          </p:cNvPr>
          <p:cNvSpPr>
            <a:spLocks noGrp="1" noChangeArrowheads="1"/>
          </p:cNvSpPr>
          <p:nvPr>
            <p:ph type="sldNum" sz="quarter" idx="12"/>
          </p:nvPr>
        </p:nvSpPr>
        <p:spPr bwMode="auto">
          <a:xfrm>
            <a:off x="6553200" y="6391275"/>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9FCE3FB9-BAC7-4293-A5BB-B8E090A183F8}" type="slidenum">
              <a:rPr lang="zh-CN" altLang="en-US">
                <a:solidFill>
                  <a:srgbClr val="898989"/>
                </a:solidFill>
              </a:rPr>
              <a:pPr/>
              <a:t>99</a:t>
            </a:fld>
            <a:endParaRPr lang="zh-CN" altLang="en-US">
              <a:solidFill>
                <a:srgbClr val="898989"/>
              </a:solidFill>
            </a:endParaRPr>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177C1BBF-EAAF-45FD-A9D7-8A452538F045}"/>
                  </a:ext>
                </a:extLst>
              </p:cNvPr>
              <p:cNvSpPr txBox="1"/>
              <p:nvPr/>
            </p:nvSpPr>
            <p:spPr>
              <a:xfrm>
                <a:off x="-15875" y="1133745"/>
                <a:ext cx="9159875" cy="4955139"/>
              </a:xfrm>
              <a:prstGeom prst="rect">
                <a:avLst/>
              </a:prstGeom>
              <a:noFill/>
              <a:ln w="25400">
                <a:noFill/>
              </a:ln>
            </p:spPr>
            <p:txBody>
              <a:bodyPr wrap="square">
                <a:spAutoFit/>
              </a:bodyPr>
              <a:lstStyle/>
              <a:p>
                <a:pPr>
                  <a:spcBef>
                    <a:spcPts val="900"/>
                  </a:spcBef>
                  <a:spcAft>
                    <a:spcPts val="900"/>
                  </a:spcAft>
                </a:pPr>
                <a:r>
                  <a:rPr lang="en-US" altLang="zh-CN" sz="2400" dirty="0" err="1">
                    <a:effectLst/>
                    <a:latin typeface="宋体" panose="02010600030101010101" pitchFamily="2" charset="-122"/>
                    <a:cs typeface="Times New Roman" panose="02020603050405020304" pitchFamily="18" charset="0"/>
                  </a:rPr>
                  <a:t>用</a:t>
                </a:r>
                <a:r>
                  <a:rPr lang="en-US" altLang="zh-CN" sz="2400" dirty="0" err="1">
                    <a:effectLst/>
                    <a:latin typeface="Cambria" panose="02040503050406030204" pitchFamily="18" charset="0"/>
                    <a:cs typeface="Times New Roman" panose="02020603050405020304" pitchFamily="18" charset="0"/>
                  </a:rPr>
                  <a:t>bootstrap</a:t>
                </a:r>
                <a:r>
                  <a:rPr lang="en-US" altLang="zh-CN" sz="2400" dirty="0" err="1">
                    <a:effectLst/>
                    <a:latin typeface="宋体" panose="02010600030101010101" pitchFamily="2" charset="-122"/>
                    <a:cs typeface="Times New Roman" panose="02020603050405020304" pitchFamily="18" charset="0"/>
                  </a:rPr>
                  <a:t>方法来求</a:t>
                </a:r>
                <a14:m>
                  <m:oMath xmlns:m="http://schemas.openxmlformats.org/officeDocument/2006/math">
                    <m:r>
                      <a:rPr lang="en-US" altLang="zh-CN" sz="2400" i="1">
                        <a:effectLst/>
                        <a:latin typeface="Cambria Math" panose="02040503050406030204" pitchFamily="18" charset="0"/>
                        <a:cs typeface="Times New Roman" panose="02020603050405020304" pitchFamily="18" charset="0"/>
                      </a:rPr>
                      <m:t>𝜙</m:t>
                    </m:r>
                  </m:oMath>
                </a14:m>
                <a:r>
                  <a:rPr lang="en-US" altLang="zh-CN" sz="2400" dirty="0" err="1">
                    <a:effectLst/>
                    <a:latin typeface="宋体" panose="02010600030101010101" pitchFamily="2" charset="-122"/>
                    <a:cs typeface="Times New Roman" panose="02020603050405020304" pitchFamily="18" charset="0"/>
                  </a:rPr>
                  <a:t>的近似置信区间</a:t>
                </a:r>
                <a:r>
                  <a:rPr lang="en-US" altLang="zh-CN" sz="2400" dirty="0">
                    <a:effectLst/>
                    <a:latin typeface="Cambria" panose="02040503050406030204" pitchFamily="18" charset="0"/>
                    <a:cs typeface="Times New Roman" panose="02020603050405020304" pitchFamily="18" charset="0"/>
                  </a:rPr>
                  <a:t>.</a:t>
                </a:r>
                <a:endParaRPr lang="zh-CN" altLang="zh-CN" sz="2400" dirty="0">
                  <a:effectLst/>
                  <a:latin typeface="Cambria" panose="02040503050406030204" pitchFamily="18" charset="0"/>
                  <a:cs typeface="Times New Roman" panose="02020603050405020304" pitchFamily="18" charset="0"/>
                </a:endParaRPr>
              </a:p>
              <a:p>
                <a:pPr>
                  <a:spcBef>
                    <a:spcPts val="900"/>
                  </a:spcBef>
                  <a:spcAft>
                    <a:spcPts val="900"/>
                  </a:spcAft>
                </a:pPr>
                <a:r>
                  <a:rPr lang="en-US" altLang="zh-CN" sz="2400" dirty="0" err="1">
                    <a:effectLst/>
                    <a:latin typeface="宋体" panose="02010600030101010101" pitchFamily="2" charset="-122"/>
                    <a:cs typeface="Times New Roman" panose="02020603050405020304" pitchFamily="18" charset="0"/>
                  </a:rPr>
                  <a:t>以原始样本</a:t>
                </a:r>
                <a14:m>
                  <m:oMath xmlns:m="http://schemas.openxmlformats.org/officeDocument/2006/math">
                    <m:r>
                      <a:rPr lang="en-US" altLang="zh-CN" sz="2400" b="1" i="1">
                        <a:effectLst/>
                        <a:latin typeface="Cambria Math" panose="02040503050406030204" pitchFamily="18" charset="0"/>
                        <a:cs typeface="Times New Roman" panose="02020603050405020304" pitchFamily="18" charset="0"/>
                      </a:rPr>
                      <m:t>𝐗</m:t>
                    </m:r>
                    <m:r>
                      <a:rPr lang="en-US" altLang="zh-CN" sz="2400">
                        <a:effectLst/>
                        <a:latin typeface="Cambria Math" panose="02040503050406030204" pitchFamily="18" charset="0"/>
                        <a:cs typeface="Times New Roman" panose="02020603050405020304" pitchFamily="18" charset="0"/>
                      </a:rPr>
                      <m:t>=</m:t>
                    </m:r>
                    <m:d>
                      <m:d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cs typeface="Times New Roman" panose="02020603050405020304" pitchFamily="18" charset="0"/>
                              </a:rPr>
                              <m:t>𝑥</m:t>
                            </m:r>
                          </m:e>
                          <m:sub>
                            <m:r>
                              <a:rPr lang="en-US" altLang="zh-CN" sz="2400" i="1">
                                <a:effectLst/>
                                <a:latin typeface="Cambria Math" panose="02040503050406030204" pitchFamily="18" charset="0"/>
                                <a:cs typeface="Times New Roman" panose="02020603050405020304" pitchFamily="18" charset="0"/>
                              </a:rPr>
                              <m:t>1</m:t>
                            </m:r>
                          </m:sub>
                        </m:sSub>
                        <m:r>
                          <a:rPr lang="en-US" altLang="zh-CN" sz="2400">
                            <a:effectLst/>
                            <a:latin typeface="Cambria Math" panose="02040503050406030204" pitchFamily="18" charset="0"/>
                            <a:cs typeface="Times New Roman" panose="02020603050405020304" pitchFamily="18" charset="0"/>
                          </a:rPr>
                          <m:t>,</m:t>
                        </m:r>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cs typeface="Times New Roman" panose="02020603050405020304" pitchFamily="18" charset="0"/>
                              </a:rPr>
                              <m:t>𝑥</m:t>
                            </m:r>
                          </m:e>
                          <m:sub>
                            <m:r>
                              <a:rPr lang="en-US" altLang="zh-CN" sz="2400" i="1">
                                <a:effectLst/>
                                <a:latin typeface="Cambria Math" panose="02040503050406030204" pitchFamily="18" charset="0"/>
                                <a:cs typeface="Times New Roman" panose="02020603050405020304" pitchFamily="18" charset="0"/>
                              </a:rPr>
                              <m:t>2</m:t>
                            </m:r>
                          </m:sub>
                        </m:sSub>
                        <m:r>
                          <a:rPr lang="en-US" altLang="zh-CN" sz="2400">
                            <a:effectLst/>
                            <a:latin typeface="Cambria Math" panose="02040503050406030204" pitchFamily="18" charset="0"/>
                            <a:cs typeface="Times New Roman" panose="02020603050405020304" pitchFamily="18" charset="0"/>
                          </a:rPr>
                          <m:t>,…,</m:t>
                        </m:r>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cs typeface="Times New Roman" panose="02020603050405020304" pitchFamily="18" charset="0"/>
                              </a:rPr>
                              <m:t>𝑥</m:t>
                            </m:r>
                          </m:e>
                          <m:sub>
                            <m:r>
                              <a:rPr lang="en-US" altLang="zh-CN" sz="2400" i="1">
                                <a:effectLst/>
                                <a:latin typeface="Cambria Math" panose="02040503050406030204" pitchFamily="18" charset="0"/>
                                <a:cs typeface="Times New Roman" panose="02020603050405020304" pitchFamily="18" charset="0"/>
                              </a:rPr>
                              <m:t>𝑛</m:t>
                            </m:r>
                          </m:sub>
                        </m:sSub>
                      </m:e>
                    </m:d>
                  </m:oMath>
                </a14:m>
                <a:r>
                  <a:rPr lang="en-US" altLang="zh-CN" sz="2400" dirty="0" err="1">
                    <a:effectLst/>
                    <a:latin typeface="宋体" panose="02010600030101010101" pitchFamily="2" charset="-122"/>
                    <a:cs typeface="Times New Roman" panose="02020603050405020304" pitchFamily="18" charset="0"/>
                  </a:rPr>
                  <a:t>的样本均值</a:t>
                </a:r>
                <a14:m>
                  <m:oMath xmlns:m="http://schemas.openxmlformats.org/officeDocument/2006/math">
                    <m:acc>
                      <m:accPr>
                        <m:chr m:val="‾"/>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sz="2400" i="1">
                            <a:effectLst/>
                            <a:latin typeface="Cambria Math" panose="02040503050406030204" pitchFamily="18" charset="0"/>
                            <a:cs typeface="Times New Roman" panose="02020603050405020304" pitchFamily="18" charset="0"/>
                          </a:rPr>
                          <m:t>𝑥</m:t>
                        </m:r>
                      </m:e>
                    </m:acc>
                    <m:r>
                      <a:rPr lang="en-US" altLang="zh-CN" sz="2400">
                        <a:effectLst/>
                        <a:latin typeface="Cambria Math" panose="02040503050406030204" pitchFamily="18" charset="0"/>
                        <a:cs typeface="Times New Roman" panose="02020603050405020304" pitchFamily="18" charset="0"/>
                      </a:rPr>
                      <m:t>=</m:t>
                    </m:r>
                    <m:f>
                      <m:f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2400" i="1">
                            <a:effectLst/>
                            <a:latin typeface="Cambria Math" panose="02040503050406030204" pitchFamily="18" charset="0"/>
                            <a:cs typeface="Times New Roman" panose="02020603050405020304" pitchFamily="18" charset="0"/>
                          </a:rPr>
                          <m:t>1</m:t>
                        </m:r>
                      </m:num>
                      <m:den>
                        <m:r>
                          <a:rPr lang="en-US" altLang="zh-CN" sz="2400" i="1">
                            <a:effectLst/>
                            <a:latin typeface="Cambria Math" panose="02040503050406030204" pitchFamily="18" charset="0"/>
                            <a:cs typeface="Times New Roman" panose="02020603050405020304" pitchFamily="18" charset="0"/>
                          </a:rPr>
                          <m:t>𝑛</m:t>
                        </m:r>
                      </m:den>
                    </m:f>
                    <m:nary>
                      <m:naryPr>
                        <m:chr m:val="∑"/>
                        <m:limLoc m:val="undOv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2400" i="1">
                            <a:effectLst/>
                            <a:latin typeface="Cambria Math" panose="02040503050406030204" pitchFamily="18" charset="0"/>
                            <a:cs typeface="Times New Roman" panose="02020603050405020304" pitchFamily="18" charset="0"/>
                          </a:rPr>
                          <m:t>𝑖</m:t>
                        </m:r>
                        <m:r>
                          <a:rPr lang="en-US" altLang="zh-CN" sz="2400">
                            <a:effectLst/>
                            <a:latin typeface="Cambria Math" panose="02040503050406030204" pitchFamily="18" charset="0"/>
                            <a:cs typeface="Times New Roman" panose="02020603050405020304" pitchFamily="18" charset="0"/>
                          </a:rPr>
                          <m:t>=</m:t>
                        </m:r>
                        <m:r>
                          <a:rPr lang="en-US" altLang="zh-CN" sz="2400" i="1">
                            <a:effectLst/>
                            <a:latin typeface="Cambria Math" panose="02040503050406030204" pitchFamily="18" charset="0"/>
                            <a:cs typeface="Times New Roman" panose="02020603050405020304" pitchFamily="18" charset="0"/>
                          </a:rPr>
                          <m:t>1</m:t>
                        </m:r>
                      </m:sub>
                      <m:sup>
                        <m:r>
                          <a:rPr lang="en-US" altLang="zh-CN" sz="2400" i="1">
                            <a:effectLst/>
                            <a:latin typeface="Cambria Math" panose="02040503050406030204" pitchFamily="18" charset="0"/>
                            <a:cs typeface="Times New Roman" panose="02020603050405020304" pitchFamily="18" charset="0"/>
                          </a:rPr>
                          <m:t>𝑛</m:t>
                        </m:r>
                      </m:sup>
                      <m:e>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cs typeface="Times New Roman" panose="02020603050405020304" pitchFamily="18" charset="0"/>
                              </a:rPr>
                              <m:t>𝑥</m:t>
                            </m:r>
                          </m:e>
                          <m:sub>
                            <m:r>
                              <a:rPr lang="en-US" altLang="zh-CN" sz="2400" i="1">
                                <a:effectLst/>
                                <a:latin typeface="Cambria Math" panose="02040503050406030204" pitchFamily="18" charset="0"/>
                                <a:cs typeface="Times New Roman" panose="02020603050405020304" pitchFamily="18" charset="0"/>
                              </a:rPr>
                              <m:t>𝑖</m:t>
                            </m:r>
                          </m:sub>
                        </m:sSub>
                      </m:e>
                    </m:nary>
                  </m:oMath>
                </a14:m>
                <a:r>
                  <a:rPr lang="en-US" altLang="zh-CN" sz="2400" dirty="0" err="1">
                    <a:effectLst/>
                    <a:latin typeface="宋体" panose="02010600030101010101" pitchFamily="2" charset="-122"/>
                    <a:cs typeface="Times New Roman" panose="02020603050405020304" pitchFamily="18" charset="0"/>
                  </a:rPr>
                  <a:t>作为</a:t>
                </a:r>
                <a14:m>
                  <m:oMath xmlns:m="http://schemas.openxmlformats.org/officeDocument/2006/math">
                    <m:r>
                      <a:rPr lang="en-US" altLang="zh-CN" sz="2400" i="1">
                        <a:effectLst/>
                        <a:latin typeface="Cambria Math" panose="02040503050406030204" pitchFamily="18" charset="0"/>
                        <a:cs typeface="Times New Roman" panose="02020603050405020304" pitchFamily="18" charset="0"/>
                      </a:rPr>
                      <m:t>𝜙</m:t>
                    </m:r>
                  </m:oMath>
                </a14:m>
                <a:r>
                  <a:rPr lang="en-US" altLang="zh-CN" sz="2400" dirty="0" err="1">
                    <a:effectLst/>
                    <a:latin typeface="宋体" panose="02010600030101010101" pitchFamily="2" charset="-122"/>
                    <a:cs typeface="Times New Roman" panose="02020603050405020304" pitchFamily="18" charset="0"/>
                  </a:rPr>
                  <a:t>的估计</a:t>
                </a:r>
                <a:r>
                  <a:rPr lang="en-US" altLang="zh-CN" sz="2400" dirty="0" err="1">
                    <a:effectLst/>
                    <a:latin typeface="Cambria" panose="02040503050406030204" pitchFamily="18" charset="0"/>
                    <a:cs typeface="Times New Roman" panose="02020603050405020304" pitchFamily="18" charset="0"/>
                  </a:rPr>
                  <a:t>,</a:t>
                </a:r>
                <a:r>
                  <a:rPr lang="en-US" altLang="zh-CN" sz="2400" dirty="0" err="1">
                    <a:effectLst/>
                    <a:latin typeface="宋体" panose="02010600030101010101" pitchFamily="2" charset="-122"/>
                    <a:cs typeface="Times New Roman" panose="02020603050405020304" pitchFamily="18" charset="0"/>
                  </a:rPr>
                  <a:t>考虑与</a:t>
                </a:r>
                <a14:m>
                  <m:oMath xmlns:m="http://schemas.openxmlformats.org/officeDocument/2006/math">
                    <m:r>
                      <a:rPr lang="en-US" altLang="zh-CN" sz="2400" i="1">
                        <a:effectLst/>
                        <a:latin typeface="Cambria Math" panose="02040503050406030204" pitchFamily="18" charset="0"/>
                        <a:cs typeface="Times New Roman" panose="02020603050405020304" pitchFamily="18" charset="0"/>
                      </a:rPr>
                      <m:t>𝑔</m:t>
                    </m:r>
                    <m:d>
                      <m:d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2400" b="1" i="1">
                            <a:effectLst/>
                            <a:latin typeface="Cambria Math" panose="02040503050406030204" pitchFamily="18" charset="0"/>
                            <a:cs typeface="Times New Roman" panose="02020603050405020304" pitchFamily="18" charset="0"/>
                          </a:rPr>
                          <m:t>𝐗</m:t>
                        </m:r>
                      </m:e>
                    </m:d>
                  </m:oMath>
                </a14:m>
                <a:r>
                  <a:rPr lang="en-US" altLang="zh-CN" sz="2400" dirty="0" err="1">
                    <a:effectLst/>
                    <a:latin typeface="宋体" panose="02010600030101010101" pitchFamily="2" charset="-122"/>
                    <a:cs typeface="Times New Roman" panose="02020603050405020304" pitchFamily="18" charset="0"/>
                  </a:rPr>
                  <a:t>相应的枢轴量</a:t>
                </a:r>
                <a:endParaRPr lang="zh-CN" altLang="zh-CN" sz="2400" dirty="0">
                  <a:effectLst/>
                  <a:latin typeface="Cambria" panose="02040503050406030204" pitchFamily="18" charset="0"/>
                  <a:cs typeface="Times New Roman" panose="02020603050405020304" pitchFamily="18" charset="0"/>
                </a:endParaRPr>
              </a:p>
              <a:p>
                <a:pPr>
                  <a:spcBef>
                    <a:spcPts val="900"/>
                  </a:spcBef>
                  <a:spcAft>
                    <a:spcPts val="900"/>
                  </a:spcAft>
                </a:pPr>
                <a14:m>
                  <m:oMathPara xmlns:m="http://schemas.openxmlformats.org/officeDocument/2006/math">
                    <m:oMathParaPr>
                      <m:jc m:val="centerGroup"/>
                    </m:oMathParaPr>
                    <m:oMath xmlns:m="http://schemas.openxmlformats.org/officeDocument/2006/math">
                      <m:sSup>
                        <m:sSup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i="1">
                              <a:effectLst/>
                              <a:latin typeface="Cambria Math" panose="02040503050406030204" pitchFamily="18" charset="0"/>
                              <a:cs typeface="Times New Roman" panose="02020603050405020304" pitchFamily="18" charset="0"/>
                            </a:rPr>
                            <m:t>𝑊</m:t>
                          </m:r>
                        </m:e>
                        <m:sup>
                          <m:r>
                            <a:rPr lang="en-US" altLang="zh-CN" sz="2400" i="1">
                              <a:effectLst/>
                              <a:latin typeface="Cambria Math" panose="02040503050406030204" pitchFamily="18" charset="0"/>
                              <a:cs typeface="Times New Roman" panose="02020603050405020304" pitchFamily="18" charset="0"/>
                            </a:rPr>
                            <m:t>∗</m:t>
                          </m:r>
                        </m:sup>
                      </m:sSup>
                      <m:r>
                        <a:rPr lang="en-US" altLang="zh-CN" sz="2400">
                          <a:effectLst/>
                          <a:latin typeface="Cambria Math" panose="02040503050406030204" pitchFamily="18" charset="0"/>
                          <a:cs typeface="Times New Roman" panose="02020603050405020304" pitchFamily="18" charset="0"/>
                        </a:rPr>
                        <m:t>=</m:t>
                      </m:r>
                      <m:f>
                        <m:f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fPr>
                        <m:num>
                          <m:sSup>
                            <m:sSup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pPr>
                            <m:e>
                              <m:acc>
                                <m:accPr>
                                  <m:chr m:val="‾"/>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sz="2400" i="1">
                                      <a:effectLst/>
                                      <a:latin typeface="Cambria Math" panose="02040503050406030204" pitchFamily="18" charset="0"/>
                                      <a:cs typeface="Times New Roman" panose="02020603050405020304" pitchFamily="18" charset="0"/>
                                    </a:rPr>
                                    <m:t>𝑋</m:t>
                                  </m:r>
                                </m:e>
                              </m:acc>
                            </m:e>
                            <m:sup>
                              <m:r>
                                <a:rPr lang="en-US" altLang="zh-CN" sz="2400" i="1">
                                  <a:effectLst/>
                                  <a:latin typeface="Cambria Math" panose="02040503050406030204" pitchFamily="18" charset="0"/>
                                  <a:cs typeface="Times New Roman" panose="02020603050405020304" pitchFamily="18" charset="0"/>
                                </a:rPr>
                                <m:t>∗</m:t>
                              </m:r>
                            </m:sup>
                          </m:sSup>
                          <m:r>
                            <a:rPr lang="en-US" altLang="zh-CN" sz="2400" i="1">
                              <a:effectLst/>
                              <a:latin typeface="Cambria Math" panose="02040503050406030204" pitchFamily="18" charset="0"/>
                              <a:cs typeface="Times New Roman" panose="02020603050405020304" pitchFamily="18" charset="0"/>
                            </a:rPr>
                            <m:t>−</m:t>
                          </m:r>
                          <m:acc>
                            <m:accPr>
                              <m:chr m:val="‾"/>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sz="2400" i="1">
                                  <a:effectLst/>
                                  <a:latin typeface="Cambria Math" panose="02040503050406030204" pitchFamily="18" charset="0"/>
                                  <a:cs typeface="Times New Roman" panose="02020603050405020304" pitchFamily="18" charset="0"/>
                                </a:rPr>
                                <m:t>𝑥</m:t>
                              </m:r>
                            </m:e>
                          </m:acc>
                        </m:num>
                        <m:den>
                          <m:sSup>
                            <m:sSup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i="1">
                                  <a:effectLst/>
                                  <a:latin typeface="Cambria Math" panose="02040503050406030204" pitchFamily="18" charset="0"/>
                                  <a:cs typeface="Times New Roman" panose="02020603050405020304" pitchFamily="18" charset="0"/>
                                </a:rPr>
                                <m:t>𝑆</m:t>
                              </m:r>
                            </m:e>
                            <m:sup>
                              <m:r>
                                <a:rPr lang="en-US" altLang="zh-CN" sz="2400" i="1">
                                  <a:effectLst/>
                                  <a:latin typeface="Cambria Math" panose="02040503050406030204" pitchFamily="18" charset="0"/>
                                  <a:cs typeface="Times New Roman" panose="02020603050405020304" pitchFamily="18" charset="0"/>
                                </a:rPr>
                                <m:t>∗</m:t>
                              </m:r>
                            </m:sup>
                          </m:sSup>
                          <m:r>
                            <a:rPr lang="en-US" altLang="zh-CN" sz="2400">
                              <a:effectLst/>
                              <a:latin typeface="Cambria Math" panose="02040503050406030204" pitchFamily="18" charset="0"/>
                              <a:cs typeface="Times New Roman" panose="02020603050405020304" pitchFamily="18" charset="0"/>
                            </a:rPr>
                            <m:t>/</m:t>
                          </m:r>
                          <m:rad>
                            <m:radPr>
                              <m:degHide m:val="on"/>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radPr>
                            <m:deg/>
                            <m:e>
                              <m:r>
                                <a:rPr lang="en-US" altLang="zh-CN" sz="2400" i="1">
                                  <a:effectLst/>
                                  <a:latin typeface="Cambria Math" panose="02040503050406030204" pitchFamily="18" charset="0"/>
                                  <a:cs typeface="Times New Roman" panose="02020603050405020304" pitchFamily="18" charset="0"/>
                                </a:rPr>
                                <m:t>𝑛</m:t>
                              </m:r>
                            </m:e>
                          </m:rad>
                        </m:den>
                      </m:f>
                    </m:oMath>
                  </m:oMathPara>
                </a14:m>
                <a:endParaRPr lang="zh-CN" altLang="zh-CN" sz="2400" dirty="0">
                  <a:effectLst/>
                  <a:latin typeface="Cambria" panose="02040503050406030204" pitchFamily="18" charset="0"/>
                  <a:cs typeface="Times New Roman" panose="02020603050405020304" pitchFamily="18" charset="0"/>
                </a:endParaRPr>
              </a:p>
              <a:p>
                <a:pPr>
                  <a:spcBef>
                    <a:spcPts val="900"/>
                  </a:spcBef>
                  <a:spcAft>
                    <a:spcPts val="900"/>
                  </a:spcAft>
                </a:pPr>
                <a:r>
                  <a:rPr lang="en-US" altLang="zh-CN" sz="2400" dirty="0" err="1">
                    <a:effectLst/>
                    <a:latin typeface="宋体" panose="02010600030101010101" pitchFamily="2" charset="-122"/>
                    <a:cs typeface="Times New Roman" panose="02020603050405020304" pitchFamily="18" charset="0"/>
                  </a:rPr>
                  <a:t>其中</a:t>
                </a:r>
                <a:r>
                  <a:rPr lang="en-US" altLang="zh-CN" sz="2400" dirty="0">
                    <a:effectLst/>
                    <a:latin typeface="宋体" panose="02010600030101010101" pitchFamily="2" charset="-122"/>
                    <a:cs typeface="Times New Roman" panose="02020603050405020304" pitchFamily="18" charset="0"/>
                  </a:rPr>
                  <a:t>：</a:t>
                </a:r>
                <a14:m>
                  <m:oMath xmlns:m="http://schemas.openxmlformats.org/officeDocument/2006/math">
                    <m:sSup>
                      <m:sSup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pPr>
                      <m:e>
                        <m:acc>
                          <m:accPr>
                            <m:chr m:val="‾"/>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sz="2400" i="1">
                                <a:effectLst/>
                                <a:latin typeface="Cambria Math" panose="02040503050406030204" pitchFamily="18" charset="0"/>
                                <a:cs typeface="Times New Roman" panose="02020603050405020304" pitchFamily="18" charset="0"/>
                              </a:rPr>
                              <m:t>𝑋</m:t>
                            </m:r>
                          </m:e>
                        </m:acc>
                      </m:e>
                      <m:sup>
                        <m:r>
                          <a:rPr lang="en-US" altLang="zh-CN" sz="2400" i="1">
                            <a:effectLst/>
                            <a:latin typeface="Cambria Math" panose="02040503050406030204" pitchFamily="18" charset="0"/>
                            <a:cs typeface="Times New Roman" panose="02020603050405020304" pitchFamily="18" charset="0"/>
                          </a:rPr>
                          <m:t>∗</m:t>
                        </m:r>
                      </m:sup>
                    </m:sSup>
                  </m:oMath>
                </a14:m>
                <a:r>
                  <a:rPr lang="en-US" altLang="zh-CN" sz="2400" dirty="0">
                    <a:effectLst/>
                    <a:latin typeface="Cambria" panose="02040503050406030204" pitchFamily="18" charset="0"/>
                    <a:cs typeface="Times New Roman" panose="02020603050405020304" pitchFamily="18" charset="0"/>
                  </a:rPr>
                  <a:t>, </a:t>
                </a:r>
                <a14:m>
                  <m:oMath xmlns:m="http://schemas.openxmlformats.org/officeDocument/2006/math">
                    <m:sSup>
                      <m:sSup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i="1">
                            <a:effectLst/>
                            <a:latin typeface="Cambria Math" panose="02040503050406030204" pitchFamily="18" charset="0"/>
                            <a:cs typeface="Times New Roman" panose="02020603050405020304" pitchFamily="18" charset="0"/>
                          </a:rPr>
                          <m:t>𝑆</m:t>
                        </m:r>
                      </m:e>
                      <m:sup>
                        <m:r>
                          <a:rPr lang="en-US" altLang="zh-CN" sz="2400" i="1">
                            <a:effectLst/>
                            <a:latin typeface="Cambria Math" panose="02040503050406030204" pitchFamily="18" charset="0"/>
                            <a:cs typeface="Times New Roman" panose="02020603050405020304" pitchFamily="18" charset="0"/>
                          </a:rPr>
                          <m:t>∗</m:t>
                        </m:r>
                      </m:sup>
                    </m:sSup>
                  </m:oMath>
                </a14:m>
                <a:r>
                  <a:rPr lang="en-US" altLang="zh-CN" sz="2400" dirty="0" err="1">
                    <a:effectLst/>
                    <a:latin typeface="宋体" panose="02010600030101010101" pitchFamily="2" charset="-122"/>
                    <a:cs typeface="Times New Roman" panose="02020603050405020304" pitchFamily="18" charset="0"/>
                  </a:rPr>
                  <a:t>分别为与</a:t>
                </a:r>
                <a14:m>
                  <m:oMath xmlns:m="http://schemas.openxmlformats.org/officeDocument/2006/math">
                    <m:acc>
                      <m:accPr>
                        <m:chr m:val="‾"/>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sz="2400" i="1">
                            <a:effectLst/>
                            <a:latin typeface="Cambria Math" panose="02040503050406030204" pitchFamily="18" charset="0"/>
                            <a:cs typeface="Times New Roman" panose="02020603050405020304" pitchFamily="18" charset="0"/>
                          </a:rPr>
                          <m:t>𝑋</m:t>
                        </m:r>
                      </m:e>
                    </m:acc>
                  </m:oMath>
                </a14:m>
                <a:r>
                  <a:rPr lang="en-US" altLang="zh-CN" sz="2400" dirty="0">
                    <a:effectLst/>
                    <a:latin typeface="宋体" panose="02010600030101010101" pitchFamily="2" charset="-122"/>
                    <a:cs typeface="Times New Roman" panose="02020603050405020304" pitchFamily="18" charset="0"/>
                  </a:rPr>
                  <a:t>，</a:t>
                </a:r>
                <a:r>
                  <a:rPr lang="en-US" altLang="zh-CN" sz="2400" dirty="0" err="1">
                    <a:effectLst/>
                    <a:latin typeface="Cambria" panose="02040503050406030204" pitchFamily="18" charset="0"/>
                    <a:cs typeface="Times New Roman" panose="02020603050405020304" pitchFamily="18" charset="0"/>
                  </a:rPr>
                  <a:t>S</a:t>
                </a:r>
                <a:r>
                  <a:rPr lang="en-US" altLang="zh-CN" sz="2400" dirty="0" err="1">
                    <a:effectLst/>
                    <a:latin typeface="宋体" panose="02010600030101010101" pitchFamily="2" charset="-122"/>
                    <a:cs typeface="Times New Roman" panose="02020603050405020304" pitchFamily="18" charset="0"/>
                  </a:rPr>
                  <a:t>相应的</a:t>
                </a:r>
                <a:r>
                  <a:rPr lang="en-US" altLang="zh-CN" sz="2400" dirty="0" err="1">
                    <a:effectLst/>
                    <a:latin typeface="Cambria" panose="02040503050406030204" pitchFamily="18" charset="0"/>
                    <a:cs typeface="Times New Roman" panose="02020603050405020304" pitchFamily="18" charset="0"/>
                  </a:rPr>
                  <a:t>bootstrap</a:t>
                </a:r>
                <a:r>
                  <a:rPr lang="en-US" altLang="zh-CN" sz="2400" dirty="0" err="1">
                    <a:effectLst/>
                    <a:latin typeface="宋体" panose="02010600030101010101" pitchFamily="2" charset="-122"/>
                    <a:cs typeface="Times New Roman" panose="02020603050405020304" pitchFamily="18" charset="0"/>
                  </a:rPr>
                  <a:t>样本均值与样本标准差</a:t>
                </a:r>
                <a:r>
                  <a:rPr lang="en-US" altLang="zh-CN" sz="2400" dirty="0">
                    <a:effectLst/>
                    <a:latin typeface="Cambria" panose="02040503050406030204" pitchFamily="18" charset="0"/>
                    <a:cs typeface="Times New Roman" panose="02020603050405020304" pitchFamily="18" charset="0"/>
                  </a:rPr>
                  <a:t>.</a:t>
                </a:r>
                <a:endParaRPr lang="zh-CN" altLang="zh-CN" sz="2400" dirty="0">
                  <a:effectLst/>
                  <a:latin typeface="Cambria" panose="02040503050406030204" pitchFamily="18" charset="0"/>
                  <a:cs typeface="Times New Roman" panose="02020603050405020304" pitchFamily="18" charset="0"/>
                </a:endParaRPr>
              </a:p>
              <a:p>
                <a:pPr>
                  <a:spcBef>
                    <a:spcPts val="900"/>
                  </a:spcBef>
                  <a:spcAft>
                    <a:spcPts val="900"/>
                  </a:spcAft>
                </a:pPr>
                <a:r>
                  <a:rPr lang="en-US" altLang="zh-CN" sz="2400" dirty="0">
                    <a:effectLst/>
                    <a:latin typeface="宋体" panose="02010600030101010101" pitchFamily="2" charset="-122"/>
                    <a:cs typeface="Times New Roman" panose="02020603050405020304" pitchFamily="18" charset="0"/>
                  </a:rPr>
                  <a:t>用</a:t>
                </a:r>
                <a14:m>
                  <m:oMath xmlns:m="http://schemas.openxmlformats.org/officeDocument/2006/math">
                    <m:sSup>
                      <m:sSupPr>
                        <m:ctrlPr>
                          <a:rPr lang="zh-CN" altLang="zh-CN" sz="2400" b="1"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b="1" i="1">
                            <a:effectLst/>
                            <a:latin typeface="Cambria Math" panose="02040503050406030204" pitchFamily="18" charset="0"/>
                            <a:cs typeface="Times New Roman" panose="02020603050405020304" pitchFamily="18" charset="0"/>
                          </a:rPr>
                          <m:t>𝑾</m:t>
                        </m:r>
                      </m:e>
                      <m:sup>
                        <m:r>
                          <a:rPr lang="en-US" altLang="zh-CN" sz="2400" b="1" i="1">
                            <a:effectLst/>
                            <a:latin typeface="Cambria Math" panose="02040503050406030204" pitchFamily="18" charset="0"/>
                            <a:cs typeface="Times New Roman" panose="02020603050405020304" pitchFamily="18" charset="0"/>
                          </a:rPr>
                          <m:t>∗</m:t>
                        </m:r>
                      </m:sup>
                    </m:sSup>
                  </m:oMath>
                </a14:m>
                <a:r>
                  <a:rPr lang="en-US" altLang="zh-CN" sz="2400" dirty="0" err="1">
                    <a:effectLst/>
                    <a:latin typeface="宋体" panose="02010600030101010101" pitchFamily="2" charset="-122"/>
                    <a:cs typeface="Times New Roman" panose="02020603050405020304" pitchFamily="18" charset="0"/>
                  </a:rPr>
                  <a:t>的分布近似</a:t>
                </a:r>
                <a14:m>
                  <m:oMath xmlns:m="http://schemas.openxmlformats.org/officeDocument/2006/math">
                    <m:r>
                      <a:rPr lang="en-US" altLang="zh-CN" sz="2400" i="1">
                        <a:effectLst/>
                        <a:latin typeface="Cambria Math" panose="02040503050406030204" pitchFamily="18" charset="0"/>
                        <a:cs typeface="Times New Roman" panose="02020603050405020304" pitchFamily="18" charset="0"/>
                      </a:rPr>
                      <m:t>𝑔</m:t>
                    </m:r>
                    <m:d>
                      <m:d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2400" b="1" i="1">
                            <a:effectLst/>
                            <a:latin typeface="Cambria Math" panose="02040503050406030204" pitchFamily="18" charset="0"/>
                            <a:cs typeface="Times New Roman" panose="02020603050405020304" pitchFamily="18" charset="0"/>
                          </a:rPr>
                          <m:t>𝐗</m:t>
                        </m:r>
                      </m:e>
                    </m:d>
                  </m:oMath>
                </a14:m>
                <a:r>
                  <a:rPr lang="en-US" altLang="zh-CN" sz="2400" dirty="0" err="1">
                    <a:effectLst/>
                    <a:latin typeface="宋体" panose="02010600030101010101" pitchFamily="2" charset="-122"/>
                    <a:cs typeface="Times New Roman" panose="02020603050405020304" pitchFamily="18" charset="0"/>
                  </a:rPr>
                  <a:t>的分布，求出</a:t>
                </a:r>
                <a14:m>
                  <m:oMath xmlns:m="http://schemas.openxmlformats.org/officeDocument/2006/math">
                    <m:sSup>
                      <m:sSup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i="1">
                            <a:effectLst/>
                            <a:latin typeface="Cambria Math" panose="02040503050406030204" pitchFamily="18" charset="0"/>
                            <a:cs typeface="Times New Roman" panose="02020603050405020304" pitchFamily="18" charset="0"/>
                          </a:rPr>
                          <m:t>𝑊</m:t>
                        </m:r>
                      </m:e>
                      <m:sup>
                        <m:r>
                          <a:rPr lang="en-US" altLang="zh-CN" sz="2400" i="1">
                            <a:effectLst/>
                            <a:latin typeface="Cambria Math" panose="02040503050406030204" pitchFamily="18" charset="0"/>
                            <a:cs typeface="Times New Roman" panose="02020603050405020304" pitchFamily="18" charset="0"/>
                          </a:rPr>
                          <m:t>∗</m:t>
                        </m:r>
                      </m:sup>
                    </m:sSup>
                  </m:oMath>
                </a14:m>
                <a:r>
                  <a:rPr lang="en-US" altLang="zh-CN" sz="2400" dirty="0" err="1">
                    <a:effectLst/>
                    <a:latin typeface="宋体" panose="02010600030101010101" pitchFamily="2" charset="-122"/>
                    <a:cs typeface="Times New Roman" panose="02020603050405020304" pitchFamily="18" charset="0"/>
                  </a:rPr>
                  <a:t>的近似分位数为</a:t>
                </a:r>
                <a14:m>
                  <m:oMath xmlns:m="http://schemas.openxmlformats.org/officeDocument/2006/math">
                    <m:sSubSup>
                      <m:sSubSup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400" i="1">
                            <a:effectLst/>
                            <a:latin typeface="Cambria Math" panose="02040503050406030204" pitchFamily="18" charset="0"/>
                            <a:cs typeface="Times New Roman" panose="02020603050405020304" pitchFamily="18" charset="0"/>
                          </a:rPr>
                          <m:t>𝑤</m:t>
                        </m:r>
                      </m:e>
                      <m:sub>
                        <m:f>
                          <m:f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2400" i="1">
                                <a:effectLst/>
                                <a:latin typeface="Cambria Math" panose="02040503050406030204" pitchFamily="18" charset="0"/>
                                <a:cs typeface="Times New Roman" panose="02020603050405020304" pitchFamily="18" charset="0"/>
                              </a:rPr>
                              <m:t>𝛼</m:t>
                            </m:r>
                          </m:num>
                          <m:den>
                            <m:r>
                              <a:rPr lang="en-US" altLang="zh-CN" sz="2400" i="1">
                                <a:effectLst/>
                                <a:latin typeface="Cambria Math" panose="02040503050406030204" pitchFamily="18" charset="0"/>
                                <a:cs typeface="Times New Roman" panose="02020603050405020304" pitchFamily="18" charset="0"/>
                              </a:rPr>
                              <m:t>2</m:t>
                            </m:r>
                          </m:den>
                        </m:f>
                      </m:sub>
                      <m:sup>
                        <m:r>
                          <a:rPr lang="en-US" altLang="zh-CN" sz="2400" i="1">
                            <a:effectLst/>
                            <a:latin typeface="Cambria Math" panose="02040503050406030204" pitchFamily="18" charset="0"/>
                            <a:cs typeface="Times New Roman" panose="02020603050405020304" pitchFamily="18" charset="0"/>
                          </a:rPr>
                          <m:t>∗</m:t>
                        </m:r>
                      </m:sup>
                    </m:sSubSup>
                  </m:oMath>
                </a14:m>
                <a:r>
                  <a:rPr lang="en-US" altLang="zh-CN" sz="2400" dirty="0">
                    <a:effectLst/>
                    <a:latin typeface="宋体" panose="02010600030101010101" pitchFamily="2" charset="-122"/>
                    <a:cs typeface="Times New Roman" panose="02020603050405020304" pitchFamily="18" charset="0"/>
                  </a:rPr>
                  <a:t>和</a:t>
                </a:r>
                <a14:m>
                  <m:oMath xmlns:m="http://schemas.openxmlformats.org/officeDocument/2006/math">
                    <m:sSubSup>
                      <m:sSubSup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400" i="1">
                            <a:effectLst/>
                            <a:latin typeface="Cambria Math" panose="02040503050406030204" pitchFamily="18" charset="0"/>
                            <a:cs typeface="Times New Roman" panose="02020603050405020304" pitchFamily="18" charset="0"/>
                          </a:rPr>
                          <m:t>𝑤</m:t>
                        </m:r>
                      </m:e>
                      <m:sub>
                        <m:r>
                          <a:rPr lang="en-US" altLang="zh-CN" sz="2400" i="1">
                            <a:effectLst/>
                            <a:latin typeface="Cambria Math" panose="02040503050406030204" pitchFamily="18" charset="0"/>
                            <a:cs typeface="Times New Roman" panose="02020603050405020304" pitchFamily="18" charset="0"/>
                          </a:rPr>
                          <m:t>1−</m:t>
                        </m:r>
                        <m:f>
                          <m:f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2400" i="1">
                                <a:effectLst/>
                                <a:latin typeface="Cambria Math" panose="02040503050406030204" pitchFamily="18" charset="0"/>
                                <a:cs typeface="Times New Roman" panose="02020603050405020304" pitchFamily="18" charset="0"/>
                              </a:rPr>
                              <m:t>𝛼</m:t>
                            </m:r>
                          </m:num>
                          <m:den>
                            <m:r>
                              <a:rPr lang="en-US" altLang="zh-CN" sz="2400" i="1">
                                <a:effectLst/>
                                <a:latin typeface="Cambria Math" panose="02040503050406030204" pitchFamily="18" charset="0"/>
                                <a:cs typeface="Times New Roman" panose="02020603050405020304" pitchFamily="18" charset="0"/>
                              </a:rPr>
                              <m:t>2</m:t>
                            </m:r>
                          </m:den>
                        </m:f>
                      </m:sub>
                      <m:sup>
                        <m:r>
                          <a:rPr lang="en-US" altLang="zh-CN" sz="2400" i="1">
                            <a:effectLst/>
                            <a:latin typeface="Cambria Math" panose="02040503050406030204" pitchFamily="18" charset="0"/>
                            <a:cs typeface="Times New Roman" panose="02020603050405020304" pitchFamily="18" charset="0"/>
                          </a:rPr>
                          <m:t>∗</m:t>
                        </m:r>
                      </m:sup>
                    </m:sSubSup>
                  </m:oMath>
                </a14:m>
                <a:endParaRPr lang="zh-CN" altLang="zh-CN" sz="2400" dirty="0">
                  <a:effectLst/>
                  <a:latin typeface="Cambria" panose="02040503050406030204" pitchFamily="18" charset="0"/>
                  <a:cs typeface="Times New Roman" panose="02020603050405020304" pitchFamily="18" charset="0"/>
                </a:endParaRPr>
              </a:p>
              <a:p>
                <a:pPr>
                  <a:spcBef>
                    <a:spcPts val="900"/>
                  </a:spcBef>
                  <a:spcAft>
                    <a:spcPts val="900"/>
                  </a:spcAft>
                </a:pPr>
                <a14:m>
                  <m:oMathPara xmlns:m="http://schemas.openxmlformats.org/officeDocument/2006/math">
                    <m:oMathParaPr>
                      <m:jc m:val="centerGroup"/>
                    </m:oMathParaPr>
                    <m:oMath xmlns:m="http://schemas.openxmlformats.org/officeDocument/2006/math">
                      <m:r>
                        <a:rPr lang="en-US" altLang="zh-CN" sz="2400" i="1">
                          <a:effectLst/>
                          <a:latin typeface="Cambria Math" panose="02040503050406030204" pitchFamily="18" charset="0"/>
                          <a:cs typeface="Times New Roman" panose="02020603050405020304" pitchFamily="18" charset="0"/>
                        </a:rPr>
                        <m:t>𝑃</m:t>
                      </m:r>
                      <m:d>
                        <m:dPr>
                          <m:begChr m:val="{"/>
                          <m:endChr m:val="}"/>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dPr>
                        <m:e>
                          <m:sSubSup>
                            <m:sSubSup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400" i="1">
                                  <a:effectLst/>
                                  <a:latin typeface="Cambria Math" panose="02040503050406030204" pitchFamily="18" charset="0"/>
                                  <a:cs typeface="Times New Roman" panose="02020603050405020304" pitchFamily="18" charset="0"/>
                                </a:rPr>
                                <m:t>𝑤</m:t>
                              </m:r>
                            </m:e>
                            <m:sub>
                              <m:f>
                                <m:f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2400" i="1">
                                      <a:effectLst/>
                                      <a:latin typeface="Cambria Math" panose="02040503050406030204" pitchFamily="18" charset="0"/>
                                      <a:cs typeface="Times New Roman" panose="02020603050405020304" pitchFamily="18" charset="0"/>
                                    </a:rPr>
                                    <m:t>𝛼</m:t>
                                  </m:r>
                                </m:num>
                                <m:den>
                                  <m:r>
                                    <a:rPr lang="en-US" altLang="zh-CN" sz="2400" i="1">
                                      <a:effectLst/>
                                      <a:latin typeface="Cambria Math" panose="02040503050406030204" pitchFamily="18" charset="0"/>
                                      <a:cs typeface="Times New Roman" panose="02020603050405020304" pitchFamily="18" charset="0"/>
                                    </a:rPr>
                                    <m:t>2</m:t>
                                  </m:r>
                                </m:den>
                              </m:f>
                            </m:sub>
                            <m:sup>
                              <m:r>
                                <a:rPr lang="en-US" altLang="zh-CN" sz="2400" i="1">
                                  <a:effectLst/>
                                  <a:latin typeface="Cambria Math" panose="02040503050406030204" pitchFamily="18" charset="0"/>
                                  <a:cs typeface="Times New Roman" panose="02020603050405020304" pitchFamily="18" charset="0"/>
                                </a:rPr>
                                <m:t>∗</m:t>
                              </m:r>
                            </m:sup>
                          </m:sSubSup>
                          <m:r>
                            <a:rPr lang="en-US" altLang="zh-CN" sz="2400">
                              <a:effectLst/>
                              <a:latin typeface="Cambria Math" panose="02040503050406030204" pitchFamily="18" charset="0"/>
                              <a:cs typeface="Times New Roman" panose="02020603050405020304" pitchFamily="18" charset="0"/>
                            </a:rPr>
                            <m:t>&lt;</m:t>
                          </m:r>
                          <m:f>
                            <m:f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fPr>
                            <m:num>
                              <m:sSup>
                                <m:sSup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pPr>
                                <m:e>
                                  <m:acc>
                                    <m:accPr>
                                      <m:chr m:val="‾"/>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sz="2400" i="1">
                                          <a:effectLst/>
                                          <a:latin typeface="Cambria Math" panose="02040503050406030204" pitchFamily="18" charset="0"/>
                                          <a:cs typeface="Times New Roman" panose="02020603050405020304" pitchFamily="18" charset="0"/>
                                        </a:rPr>
                                        <m:t>𝑋</m:t>
                                      </m:r>
                                    </m:e>
                                  </m:acc>
                                </m:e>
                                <m:sup>
                                  <m:r>
                                    <a:rPr lang="en-US" altLang="zh-CN" sz="2400" i="1">
                                      <a:effectLst/>
                                      <a:latin typeface="Cambria Math" panose="02040503050406030204" pitchFamily="18" charset="0"/>
                                      <a:cs typeface="Times New Roman" panose="02020603050405020304" pitchFamily="18" charset="0"/>
                                    </a:rPr>
                                    <m:t>∗</m:t>
                                  </m:r>
                                </m:sup>
                              </m:sSup>
                              <m:r>
                                <a:rPr lang="en-US" altLang="zh-CN" sz="2400" i="1">
                                  <a:effectLst/>
                                  <a:latin typeface="Cambria Math" panose="02040503050406030204" pitchFamily="18" charset="0"/>
                                  <a:cs typeface="Times New Roman" panose="02020603050405020304" pitchFamily="18" charset="0"/>
                                </a:rPr>
                                <m:t>−</m:t>
                              </m:r>
                              <m:acc>
                                <m:accPr>
                                  <m:chr m:val="‾"/>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sz="2400" i="1">
                                      <a:effectLst/>
                                      <a:latin typeface="Cambria Math" panose="02040503050406030204" pitchFamily="18" charset="0"/>
                                      <a:cs typeface="Times New Roman" panose="02020603050405020304" pitchFamily="18" charset="0"/>
                                    </a:rPr>
                                    <m:t>𝑥</m:t>
                                  </m:r>
                                </m:e>
                              </m:acc>
                            </m:num>
                            <m:den>
                              <m:sSup>
                                <m:sSup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i="1">
                                      <a:effectLst/>
                                      <a:latin typeface="Cambria Math" panose="02040503050406030204" pitchFamily="18" charset="0"/>
                                      <a:cs typeface="Times New Roman" panose="02020603050405020304" pitchFamily="18" charset="0"/>
                                    </a:rPr>
                                    <m:t>𝑆</m:t>
                                  </m:r>
                                </m:e>
                                <m:sup>
                                  <m:r>
                                    <a:rPr lang="en-US" altLang="zh-CN" sz="2400" i="1">
                                      <a:effectLst/>
                                      <a:latin typeface="Cambria Math" panose="02040503050406030204" pitchFamily="18" charset="0"/>
                                      <a:cs typeface="Times New Roman" panose="02020603050405020304" pitchFamily="18" charset="0"/>
                                    </a:rPr>
                                    <m:t>∗</m:t>
                                  </m:r>
                                </m:sup>
                              </m:sSup>
                              <m:r>
                                <a:rPr lang="en-US" altLang="zh-CN" sz="2400">
                                  <a:effectLst/>
                                  <a:latin typeface="Cambria Math" panose="02040503050406030204" pitchFamily="18" charset="0"/>
                                  <a:cs typeface="Times New Roman" panose="02020603050405020304" pitchFamily="18" charset="0"/>
                                </a:rPr>
                                <m:t>/</m:t>
                              </m:r>
                              <m:rad>
                                <m:radPr>
                                  <m:degHide m:val="on"/>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radPr>
                                <m:deg/>
                                <m:e>
                                  <m:r>
                                    <a:rPr lang="en-US" altLang="zh-CN" sz="2400" i="1">
                                      <a:effectLst/>
                                      <a:latin typeface="Cambria Math" panose="02040503050406030204" pitchFamily="18" charset="0"/>
                                      <a:cs typeface="Times New Roman" panose="02020603050405020304" pitchFamily="18" charset="0"/>
                                    </a:rPr>
                                    <m:t>𝑛</m:t>
                                  </m:r>
                                </m:e>
                              </m:rad>
                            </m:den>
                          </m:f>
                          <m:r>
                            <a:rPr lang="en-US" altLang="zh-CN" sz="2400">
                              <a:effectLst/>
                              <a:latin typeface="Cambria Math" panose="02040503050406030204" pitchFamily="18" charset="0"/>
                              <a:cs typeface="Times New Roman" panose="02020603050405020304" pitchFamily="18" charset="0"/>
                            </a:rPr>
                            <m:t>&lt;</m:t>
                          </m:r>
                          <m:sSubSup>
                            <m:sSubSup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400" i="1">
                                  <a:effectLst/>
                                  <a:latin typeface="Cambria Math" panose="02040503050406030204" pitchFamily="18" charset="0"/>
                                  <a:cs typeface="Times New Roman" panose="02020603050405020304" pitchFamily="18" charset="0"/>
                                </a:rPr>
                                <m:t>𝑤</m:t>
                              </m:r>
                            </m:e>
                            <m:sub>
                              <m:f>
                                <m:f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2400" i="1">
                                      <a:effectLst/>
                                      <a:latin typeface="Cambria Math" panose="02040503050406030204" pitchFamily="18" charset="0"/>
                                      <a:cs typeface="Times New Roman" panose="02020603050405020304" pitchFamily="18" charset="0"/>
                                    </a:rPr>
                                    <m:t>1−</m:t>
                                  </m:r>
                                  <m:r>
                                    <a:rPr lang="en-US" altLang="zh-CN" sz="2400" i="1">
                                      <a:effectLst/>
                                      <a:latin typeface="Cambria Math" panose="02040503050406030204" pitchFamily="18" charset="0"/>
                                      <a:cs typeface="Times New Roman" panose="02020603050405020304" pitchFamily="18" charset="0"/>
                                    </a:rPr>
                                    <m:t>𝛼</m:t>
                                  </m:r>
                                </m:num>
                                <m:den>
                                  <m:r>
                                    <a:rPr lang="en-US" altLang="zh-CN" sz="2400" i="1">
                                      <a:effectLst/>
                                      <a:latin typeface="Cambria Math" panose="02040503050406030204" pitchFamily="18" charset="0"/>
                                      <a:cs typeface="Times New Roman" panose="02020603050405020304" pitchFamily="18" charset="0"/>
                                    </a:rPr>
                                    <m:t>2</m:t>
                                  </m:r>
                                </m:den>
                              </m:f>
                            </m:sub>
                            <m:sup>
                              <m:r>
                                <a:rPr lang="en-US" altLang="zh-CN" sz="2400" i="1">
                                  <a:effectLst/>
                                  <a:latin typeface="Cambria Math" panose="02040503050406030204" pitchFamily="18" charset="0"/>
                                  <a:cs typeface="Times New Roman" panose="02020603050405020304" pitchFamily="18" charset="0"/>
                                </a:rPr>
                                <m:t>∗</m:t>
                              </m:r>
                            </m:sup>
                          </m:sSubSup>
                        </m:e>
                      </m:d>
                      <m:r>
                        <a:rPr lang="en-US" altLang="zh-CN" sz="2400">
                          <a:effectLst/>
                          <a:latin typeface="Cambria Math" panose="02040503050406030204" pitchFamily="18" charset="0"/>
                          <a:cs typeface="Times New Roman" panose="02020603050405020304" pitchFamily="18" charset="0"/>
                        </a:rPr>
                        <m:t>=</m:t>
                      </m:r>
                      <m:r>
                        <a:rPr lang="en-US" altLang="zh-CN" sz="2400" i="1">
                          <a:effectLst/>
                          <a:latin typeface="Cambria Math" panose="02040503050406030204" pitchFamily="18" charset="0"/>
                          <a:cs typeface="Times New Roman" panose="02020603050405020304" pitchFamily="18" charset="0"/>
                        </a:rPr>
                        <m:t>1−</m:t>
                      </m:r>
                      <m:r>
                        <a:rPr lang="en-US" altLang="zh-CN" sz="2400" i="1">
                          <a:effectLst/>
                          <a:latin typeface="Cambria Math" panose="02040503050406030204" pitchFamily="18" charset="0"/>
                          <a:cs typeface="Times New Roman" panose="02020603050405020304" pitchFamily="18" charset="0"/>
                        </a:rPr>
                        <m:t>𝛼</m:t>
                      </m:r>
                    </m:oMath>
                  </m:oMathPara>
                </a14:m>
                <a:endParaRPr lang="zh-CN" altLang="zh-CN" sz="2400" dirty="0">
                  <a:effectLst/>
                  <a:latin typeface="Cambria" panose="02040503050406030204" pitchFamily="18" charset="0"/>
                  <a:cs typeface="Times New Roman" panose="02020603050405020304" pitchFamily="18" charset="0"/>
                </a:endParaRPr>
              </a:p>
            </p:txBody>
          </p:sp>
        </mc:Choice>
        <mc:Fallback xmlns="">
          <p:sp>
            <p:nvSpPr>
              <p:cNvPr id="5" name="文本框 4">
                <a:extLst>
                  <a:ext uri="{FF2B5EF4-FFF2-40B4-BE49-F238E27FC236}">
                    <a16:creationId xmlns:a16="http://schemas.microsoft.com/office/drawing/2014/main" id="{177C1BBF-EAAF-45FD-A9D7-8A452538F045}"/>
                  </a:ext>
                </a:extLst>
              </p:cNvPr>
              <p:cNvSpPr txBox="1">
                <a:spLocks noRot="1" noChangeAspect="1" noMove="1" noResize="1" noEditPoints="1" noAdjustHandles="1" noChangeArrowheads="1" noChangeShapeType="1" noTextEdit="1"/>
              </p:cNvSpPr>
              <p:nvPr/>
            </p:nvSpPr>
            <p:spPr>
              <a:xfrm>
                <a:off x="-15875" y="1133745"/>
                <a:ext cx="9159875" cy="4955139"/>
              </a:xfrm>
              <a:prstGeom prst="rect">
                <a:avLst/>
              </a:prstGeom>
              <a:blipFill>
                <a:blip r:embed="rId2"/>
                <a:stretch>
                  <a:fillRect l="-998" t="-1353"/>
                </a:stretch>
              </a:blipFill>
              <a:ln w="25400">
                <a:noFill/>
              </a:ln>
            </p:spPr>
            <p:txBody>
              <a:bodyPr/>
              <a:lstStyle/>
              <a:p>
                <a:r>
                  <a:rPr lang="zh-CN" altLang="en-US">
                    <a:noFill/>
                  </a:rPr>
                  <a:t> </a:t>
                </a:r>
              </a:p>
            </p:txBody>
          </p:sp>
        </mc:Fallback>
      </mc:AlternateContent>
    </p:spTree>
    <p:extLst>
      <p:ext uri="{BB962C8B-B14F-4D97-AF65-F5344CB8AC3E}">
        <p14:creationId xmlns:p14="http://schemas.microsoft.com/office/powerpoint/2010/main" val="40226784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theme/theme1.xml><?xml version="1.0" encoding="utf-8"?>
<a:theme xmlns:a="http://schemas.openxmlformats.org/drawingml/2006/main" name="1_主题1">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经典">
      <a:maj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Times New Roman"/>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w="25400"/>
      </a:spPr>
      <a:bodyPr rtlCol="0" anchor="ctr"/>
      <a:lstStyle>
        <a:defPPr algn="ctr">
          <a:defRPr/>
        </a:defPPr>
      </a:lstStyle>
      <a:style>
        <a:lnRef idx="1">
          <a:schemeClr val="accent1"/>
        </a:lnRef>
        <a:fillRef idx="0">
          <a:schemeClr val="accent1"/>
        </a:fillRef>
        <a:effectRef idx="0">
          <a:schemeClr val="accent1"/>
        </a:effectRef>
        <a:fontRef idx="minor">
          <a:schemeClr val="tx1"/>
        </a:fontRef>
      </a:style>
    </a:spDef>
    <a:lnDef>
      <a:spPr>
        <a:ln w="25400">
          <a:tailEnd type="triangle"/>
        </a:ln>
      </a:spPr>
      <a:bodyPr/>
      <a:lstStyle/>
      <a:style>
        <a:lnRef idx="1">
          <a:schemeClr val="accent1"/>
        </a:lnRef>
        <a:fillRef idx="0">
          <a:schemeClr val="accent1"/>
        </a:fillRef>
        <a:effectRef idx="0">
          <a:schemeClr val="accent1"/>
        </a:effectRef>
        <a:fontRef idx="minor">
          <a:schemeClr val="tx1"/>
        </a:fontRef>
      </a:style>
    </a:lnDef>
    <a:txDef>
      <a:spPr>
        <a:noFill/>
        <a:ln w="25400">
          <a:noFill/>
        </a:ln>
      </a:spPr>
      <a:bodyPr wrap="square">
        <a:spAutoFit/>
      </a:bodyPr>
      <a:lstStyle>
        <a:defPPr algn="l">
          <a:defRPr sz="3200" i="1" smtClean="0">
            <a:latin typeface="Cambria Math" panose="02040503050406030204" pitchFamily="18"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HDOfficeLightV0">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5.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20964</TotalTime>
  <Words>8002</Words>
  <Application>Microsoft Office PowerPoint</Application>
  <PresentationFormat>全屏显示(4:3)</PresentationFormat>
  <Paragraphs>1035</Paragraphs>
  <Slides>137</Slides>
  <Notes>1</Notes>
  <HiddenSlides>0</HiddenSlides>
  <MMClips>0</MMClips>
  <ScaleCrop>false</ScaleCrop>
  <HeadingPairs>
    <vt:vector size="6" baseType="variant">
      <vt:variant>
        <vt:lpstr>已用的字体</vt:lpstr>
      </vt:variant>
      <vt:variant>
        <vt:i4>17</vt:i4>
      </vt:variant>
      <vt:variant>
        <vt:lpstr>主题</vt:lpstr>
      </vt:variant>
      <vt:variant>
        <vt:i4>4</vt:i4>
      </vt:variant>
      <vt:variant>
        <vt:lpstr>幻灯片标题</vt:lpstr>
      </vt:variant>
      <vt:variant>
        <vt:i4>137</vt:i4>
      </vt:variant>
    </vt:vector>
  </HeadingPairs>
  <TitlesOfParts>
    <vt:vector size="158" baseType="lpstr">
      <vt:lpstr>等线</vt:lpstr>
      <vt:lpstr>等线 Light</vt:lpstr>
      <vt:lpstr>黑体</vt:lpstr>
      <vt:lpstr>楷体</vt:lpstr>
      <vt:lpstr>楷体_GB2312</vt:lpstr>
      <vt:lpstr>宋体</vt:lpstr>
      <vt:lpstr>微软雅黑</vt:lpstr>
      <vt:lpstr>Aptos</vt:lpstr>
      <vt:lpstr>Arial</vt:lpstr>
      <vt:lpstr>Calibri</vt:lpstr>
      <vt:lpstr>Calibri Light</vt:lpstr>
      <vt:lpstr>Cambria</vt:lpstr>
      <vt:lpstr>Cambria Math</vt:lpstr>
      <vt:lpstr>Times New Roman</vt:lpstr>
      <vt:lpstr>Verdana</vt:lpstr>
      <vt:lpstr>Wingdings</vt:lpstr>
      <vt:lpstr>Wingdings 2</vt:lpstr>
      <vt:lpstr>1_主题1</vt:lpstr>
      <vt:lpstr>1_自定义设计方案</vt:lpstr>
      <vt:lpstr>自定义设计方案</vt:lpstr>
      <vt:lpstr>HDOfficeLightV0</vt:lpstr>
      <vt:lpstr>统计计算 Statistical Computation</vt:lpstr>
      <vt:lpstr> </vt:lpstr>
      <vt:lpstr>3.6.1 概述 3.6.2 离散事件模拟</vt:lpstr>
      <vt:lpstr>3.6.1 概述</vt:lpstr>
      <vt:lpstr>3.6.1 概述</vt:lpstr>
      <vt:lpstr>3.6.1 概述</vt:lpstr>
      <vt:lpstr>3.6.1 概述</vt:lpstr>
      <vt:lpstr>3.6.1 概述</vt:lpstr>
      <vt:lpstr>3.6.1 概述</vt:lpstr>
      <vt:lpstr>3.6.1 概述</vt:lpstr>
      <vt:lpstr>3.6.1 概述</vt:lpstr>
      <vt:lpstr>3.6.1 概述</vt:lpstr>
      <vt:lpstr>3.6.1 概述</vt:lpstr>
      <vt:lpstr>3.6.1 概述</vt:lpstr>
      <vt:lpstr>3.6.1 概述</vt:lpstr>
      <vt:lpstr>3.6.1 概述</vt:lpstr>
      <vt:lpstr>3.6.1 概述</vt:lpstr>
      <vt:lpstr>3.6.1 概述</vt:lpstr>
      <vt:lpstr>3.6.1 概述</vt:lpstr>
      <vt:lpstr>3.6.1 概述</vt:lpstr>
      <vt:lpstr>3.6.1 概述</vt:lpstr>
      <vt:lpstr>3.6.1 概述</vt:lpstr>
      <vt:lpstr>3.6.1 概述</vt:lpstr>
      <vt:lpstr>3.6.1 概述</vt:lpstr>
      <vt:lpstr>3.6.1 概述</vt:lpstr>
      <vt:lpstr>3.6.1 概述</vt:lpstr>
      <vt:lpstr>3.6.1 概述</vt:lpstr>
      <vt:lpstr>3.6.1 概述</vt:lpstr>
      <vt:lpstr>3.6.1 概述</vt:lpstr>
      <vt:lpstr>3.6.1 概述</vt:lpstr>
      <vt:lpstr>3.6.1 概述</vt:lpstr>
      <vt:lpstr>3.6.1 概述</vt:lpstr>
      <vt:lpstr>3.6.1 概述</vt:lpstr>
      <vt:lpstr>3.6.1 概述</vt:lpstr>
      <vt:lpstr>3.6.1 概述</vt:lpstr>
      <vt:lpstr>3.6.1 概述</vt:lpstr>
      <vt:lpstr>3.6.1 概述</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3.6.1 概述</vt:lpstr>
      <vt:lpstr>PowerPoint 演示文稿</vt:lpstr>
      <vt:lpstr>PowerPoint 演示文稿</vt:lpstr>
      <vt:lpstr>PowerPoint 演示文稿</vt:lpstr>
      <vt:lpstr>3.6.2 离散事件模拟</vt:lpstr>
      <vt:lpstr>3.6.2 离散事件模拟</vt:lpstr>
      <vt:lpstr>3.6.2 离散事件模拟</vt:lpstr>
      <vt:lpstr>3.6.2 离散事件模拟</vt:lpstr>
      <vt:lpstr>例15.1</vt:lpstr>
      <vt:lpstr>例15.1</vt:lpstr>
      <vt:lpstr>例15.1</vt:lpstr>
      <vt:lpstr>例15.1</vt:lpstr>
      <vt:lpstr>例15.2</vt:lpstr>
      <vt:lpstr>例15.2</vt:lpstr>
      <vt:lpstr>例15.2</vt:lpstr>
      <vt:lpstr>例 医院预检处</vt:lpstr>
      <vt:lpstr>例 医院预检处</vt:lpstr>
      <vt:lpstr>例 医院预检处</vt:lpstr>
      <vt:lpstr>例 医院预检处</vt:lpstr>
      <vt:lpstr>3.7.1 Bootstrap方法引入 3.7.2 非参数bootstrap方法 3.7.3 参数bootstrap方法</vt:lpstr>
      <vt:lpstr>3.7.1 Bootstrap方法引入</vt:lpstr>
      <vt:lpstr>3.7.1 Bootstrap方法引入</vt:lpstr>
      <vt:lpstr>3.7.1 Bootstrap方法引入</vt:lpstr>
      <vt:lpstr>3.7.1 Bootstrap方法引入</vt:lpstr>
      <vt:lpstr>3.7.1 Bootstrap方法引入</vt:lpstr>
      <vt:lpstr>3.7.1 Bootstrap方法引入</vt:lpstr>
      <vt:lpstr>3.7.2 非参数bootstrap方法</vt:lpstr>
      <vt:lpstr>1，估计量的标准误差的bootstrap估计</vt:lpstr>
      <vt:lpstr>1，估计量的标准误差的bootstrap估计</vt:lpstr>
      <vt:lpstr>1，估计量的标准误差的bootstrap估计</vt:lpstr>
      <vt:lpstr>1，估计量的标准误差的bootstrap估计</vt:lpstr>
      <vt:lpstr>1，估计量的标准误差的bootstrap估计</vt:lpstr>
      <vt:lpstr>1，估计量的标准误差的bootstrap估计</vt:lpstr>
      <vt:lpstr>1，估计量的标准误差的bootstrap估计</vt:lpstr>
      <vt:lpstr>求SE的bootstrap估计的步骤:</vt:lpstr>
      <vt:lpstr>例17.5</vt:lpstr>
      <vt:lpstr>例17.5 计算步骤如下：</vt:lpstr>
      <vt:lpstr>例17.5</vt:lpstr>
      <vt:lpstr>1，估计量的标准误差的bootstrap估计</vt:lpstr>
      <vt:lpstr>1，估计量的标准误差的bootstrap估计</vt:lpstr>
      <vt:lpstr>1，估计量的标准误差的bootstrap估计</vt:lpstr>
      <vt:lpstr>2 估计量的均方误差及偏差的 bootstrap估计</vt:lpstr>
      <vt:lpstr>2 估计量的均方误差及偏差的 bootstrap估计</vt:lpstr>
      <vt:lpstr>2 估计量的均方误差及偏差的 bootstrap估计</vt:lpstr>
      <vt:lpstr>2 估计量的均方误差及偏差的 bootstrap估计</vt:lpstr>
      <vt:lpstr>2 估计量的均方误差及偏差的 bootstrap估计</vt:lpstr>
      <vt:lpstr>2 估计量的均方误差及偏差的 bootstrap估计</vt:lpstr>
      <vt:lpstr>3，bootstrap置信区间-分位数法</vt:lpstr>
      <vt:lpstr>3，bootstrap置信区间-分位数法</vt:lpstr>
      <vt:lpstr>3，bootstrap置信区间-分位数法</vt:lpstr>
      <vt:lpstr>3，bootstrap置信区间-分位数法</vt:lpstr>
      <vt:lpstr>3，bootstrap置信区间-分位数法</vt:lpstr>
      <vt:lpstr>4，bootstrap置信区间-bootstrap-t法</vt:lpstr>
      <vt:lpstr>4，bootstrap置信区间-bootstrap-t法</vt:lpstr>
      <vt:lpstr>4，bootstrap置信区间-bootstrap-t法</vt:lpstr>
      <vt:lpstr>4，bootstrap置信区间-bootstrap-t法</vt:lpstr>
      <vt:lpstr>4，bootstrap置信区间-bootstrap-t法</vt:lpstr>
      <vt:lpstr>4，bootstrap置信区间-bootstrap-t法</vt:lpstr>
      <vt:lpstr>4，bootstrap置信区间-bootstrap-t法</vt:lpstr>
      <vt:lpstr>3.7.3 参数bootstrap方法</vt:lpstr>
      <vt:lpstr>3.7.3 参数bootstrap方法</vt:lpstr>
      <vt:lpstr>3.7.3 参数bootstrap方法</vt:lpstr>
      <vt:lpstr>3.7.3 参数bootstrap方法</vt:lpstr>
      <vt:lpstr>3.8.1马氏链和MCMC介绍 3.8.2 Metropolis-Hasting抽样 3.8.3 Gibbs抽样</vt:lpstr>
      <vt:lpstr>3.8.1马氏链和MCMC介绍</vt:lpstr>
      <vt:lpstr>3.8.1马氏链和MCMC介绍</vt:lpstr>
      <vt:lpstr>3.8.1马氏链和MCMC介绍</vt:lpstr>
      <vt:lpstr>3.8.1马氏链和MCMC介绍</vt:lpstr>
      <vt:lpstr>3.8.1马氏链和MCMC介绍</vt:lpstr>
      <vt:lpstr>3.8.1马氏链和MCMC介绍</vt:lpstr>
      <vt:lpstr>3.8.1马氏链和MCMC介绍</vt:lpstr>
      <vt:lpstr>3.8.1马氏链和MCMC介绍</vt:lpstr>
      <vt:lpstr>3.8.1马氏链和MCMC介绍</vt:lpstr>
      <vt:lpstr>3.8.2 Metropolis-Hasting抽样</vt:lpstr>
      <vt:lpstr>3.8.2 Metropolis-Hasting抽样</vt:lpstr>
      <vt:lpstr>3.8.2 Metropolis-Hasting抽样</vt:lpstr>
      <vt:lpstr>3.8.2 Metropolis-Hasting抽样</vt:lpstr>
      <vt:lpstr>3.8.2 Metropolis-Hasting抽样</vt:lpstr>
      <vt:lpstr>3.8.2 Metropolis-Hasting抽样</vt:lpstr>
      <vt:lpstr>3.8.3 Gibbs抽样</vt:lpstr>
      <vt:lpstr>3.8.3 Gibbs抽样</vt:lpstr>
      <vt:lpstr>3.8.3 Gibbs抽样</vt:lpstr>
      <vt:lpstr>3.8.3 Gibbs抽样</vt:lpstr>
      <vt:lpstr>3.8.3 Gibbs抽样</vt:lpstr>
      <vt:lpstr>3.8.3 Gibbs抽样</vt:lpstr>
      <vt:lpstr>3.8.3 Gibbs抽样</vt:lpstr>
      <vt:lpstr>3.8.3 Gibbs抽样</vt:lpstr>
      <vt:lpstr>3.8.3 Gibbs抽样</vt:lpstr>
      <vt:lpstr>PowerPoint 演示文稿</vt:lpstr>
      <vt:lpstr>3.8.3 Gibbs抽样</vt:lpstr>
      <vt:lpstr>3.8.3 Gibbs抽样</vt:lpstr>
      <vt:lpstr>3.8.3 Gibbs抽样</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Administrator</dc:creator>
  <cp:lastModifiedBy>f</cp:lastModifiedBy>
  <cp:revision>680</cp:revision>
  <cp:lastPrinted>1601-01-01T00:00:00Z</cp:lastPrinted>
  <dcterms:created xsi:type="dcterms:W3CDTF">1601-01-01T00:00:00Z</dcterms:created>
  <dcterms:modified xsi:type="dcterms:W3CDTF">2024-12-05T13:45:34Z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1</vt:i4>
  </property>
</Properties>
</file>